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77" r:id="rId3"/>
  </p:sldMasterIdLst>
  <p:notesMasterIdLst>
    <p:notesMasterId r:id="rId19"/>
  </p:notesMasterIdLst>
  <p:sldIdLst>
    <p:sldId id="273" r:id="rId4"/>
    <p:sldId id="274" r:id="rId5"/>
    <p:sldId id="271" r:id="rId6"/>
    <p:sldId id="256" r:id="rId7"/>
    <p:sldId id="272" r:id="rId8"/>
    <p:sldId id="276" r:id="rId9"/>
    <p:sldId id="278" r:id="rId10"/>
    <p:sldId id="257" r:id="rId11"/>
    <p:sldId id="258" r:id="rId12"/>
    <p:sldId id="259" r:id="rId13"/>
    <p:sldId id="260" r:id="rId14"/>
    <p:sldId id="261" r:id="rId15"/>
    <p:sldId id="262" r:id="rId16"/>
    <p:sldId id="263" r:id="rId17"/>
    <p:sldId id="268"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76" d="100"/>
          <a:sy n="76" d="100"/>
        </p:scale>
        <p:origin x="64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6DB240-81AE-4107-AEA2-F69B80821391}" type="datetimeFigureOut">
              <a:rPr lang="en-US" smtClean="0"/>
              <a:t>10/21/2024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30FA706-EFF7-4CD8-8DB4-A8C894F106CC}" type="slidenum">
              <a:rPr lang="en-US" smtClean="0"/>
              <a:t>‹#›</a:t>
            </a:fld>
            <a:endParaRPr lang="en-US"/>
          </a:p>
        </p:txBody>
      </p:sp>
    </p:spTree>
    <p:extLst>
      <p:ext uri="{BB962C8B-B14F-4D97-AF65-F5344CB8AC3E}">
        <p14:creationId xmlns:p14="http://schemas.microsoft.com/office/powerpoint/2010/main" val="104724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970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6e169768e_0_1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6e169768e_0_1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99c9c9eae_0_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399c9c9eae_0_1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e4ecd8123_0_8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e4ecd8123_0_8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
              <a:t>Twirl rifle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925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970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970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970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5100" indent="-485515"/>
            <a:r>
              <a:rPr lang="en-US" dirty="0"/>
              <a:t>In 1963 this school district had over 700 students enrolled. </a:t>
            </a:r>
          </a:p>
          <a:p>
            <a:pPr marL="645100" indent="-485515"/>
            <a:r>
              <a:rPr lang="en-US" dirty="0"/>
              <a:t>The encompasses over 700 miles for bus transportation per week.</a:t>
            </a:r>
          </a:p>
          <a:p>
            <a:endParaRPr lang="en-US" dirty="0"/>
          </a:p>
        </p:txBody>
      </p:sp>
      <p:sp>
        <p:nvSpPr>
          <p:cNvPr id="4" name="Slide Number Placeholder 3"/>
          <p:cNvSpPr>
            <a:spLocks noGrp="1"/>
          </p:cNvSpPr>
          <p:nvPr>
            <p:ph type="sldNum" sz="quarter" idx="5"/>
          </p:nvPr>
        </p:nvSpPr>
        <p:spPr/>
        <p:txBody>
          <a:bodyPr/>
          <a:lstStyle/>
          <a:p>
            <a:pPr defTabSz="942289">
              <a:defRPr/>
            </a:pPr>
            <a:fld id="{48970DE2-C631-4812-87C0-81CBE5A99316}" type="slidenum">
              <a:rPr lang="en-US">
                <a:solidFill>
                  <a:prstClr val="black"/>
                </a:solidFill>
                <a:latin typeface="Calibri" panose="020F0502020204030204"/>
              </a:rPr>
              <a:pPr defTabSz="94228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98796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36e169768e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36e169768e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
              <a:t>As we start the year, let’s take a few minutes to set the stage! The Board’s vision for the school year is Expect Excellence. What does that mean? The vision is simple: Be better today than you were yesterday, be better tomorrow than you are today. As Simon Sinek says (read quote), “The goal is not to be perfect by the end. The goal is to be better tomorrow.” For the Board and for me, this vision encompasses all aspects of our district: academics, activities, athletics, our actions, our relationships with each other and the community. If we are always striving to be better and expect excellence from ourselves and others, imagine what the result will be for student learning and academic achievement.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f9e9158487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f9e9158487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1197131" y="4353338"/>
            <a:ext cx="10010648" cy="2363817"/>
          </a:xfrm>
          <a:prstGeom prst="rect">
            <a:avLst/>
          </a:prstGeom>
        </p:spPr>
        <p:txBody>
          <a:bodyPr/>
          <a:lstStyle>
            <a:lvl1pPr>
              <a:defRPr sz="3733"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1062921" y="0"/>
            <a:ext cx="10279067" cy="4255189"/>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baseline="0">
                <a:latin typeface="+mn-lt"/>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667"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667"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0" y="4546600"/>
            <a:ext cx="472208" cy="1699949"/>
          </a:xfrm>
          <a:prstGeom prst="rect">
            <a:avLst/>
          </a:prstGeom>
        </p:spPr>
      </p:pic>
    </p:spTree>
    <p:extLst>
      <p:ext uri="{BB962C8B-B14F-4D97-AF65-F5344CB8AC3E}">
        <p14:creationId xmlns:p14="http://schemas.microsoft.com/office/powerpoint/2010/main" val="12526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lowchart: Manual Input 8"/>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Slide Number Placeholder 11"/>
          <p:cNvSpPr>
            <a:spLocks noGrp="1"/>
          </p:cNvSpPr>
          <p:nvPr>
            <p:ph type="sldNum" sz="quarter" idx="4"/>
          </p:nvPr>
        </p:nvSpPr>
        <p:spPr>
          <a:xfrm>
            <a:off x="11277600" y="261938"/>
            <a:ext cx="7112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10871200" y="24973"/>
            <a:ext cx="304800" cy="864027"/>
          </a:xfrm>
          <a:prstGeom prst="rect">
            <a:avLst/>
          </a:prstGeom>
        </p:spPr>
      </p:pic>
      <p:sp>
        <p:nvSpPr>
          <p:cNvPr id="12" name="Content Placeholder 13"/>
          <p:cNvSpPr>
            <a:spLocks noGrp="1"/>
          </p:cNvSpPr>
          <p:nvPr>
            <p:ph sz="quarter" idx="11" hasCustomPrompt="1"/>
          </p:nvPr>
        </p:nvSpPr>
        <p:spPr>
          <a:xfrm>
            <a:off x="203200" y="1092200"/>
            <a:ext cx="4064000" cy="5283200"/>
          </a:xfrm>
          <a:prstGeom prst="rect">
            <a:avLst/>
          </a:prstGeom>
        </p:spPr>
        <p:txBody>
          <a:bodyPr/>
          <a:lstStyle>
            <a:lvl1pPr>
              <a:defRPr/>
            </a:lvl1pPr>
            <a:lvl3pPr>
              <a:defRPr sz="4267"/>
            </a:lvl3pPr>
            <a:lvl4pPr>
              <a:defRPr sz="4267"/>
            </a:lvl4pPr>
            <a:lvl5pPr>
              <a:defRPr sz="4267"/>
            </a:lvl5pPr>
          </a:lstStyle>
          <a:p>
            <a:pPr lvl="0"/>
            <a:r>
              <a:rPr lang="en-US" dirty="0"/>
              <a:t>Insert text</a:t>
            </a:r>
          </a:p>
        </p:txBody>
      </p:sp>
      <p:sp>
        <p:nvSpPr>
          <p:cNvPr id="15"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4470400" y="1092200"/>
            <a:ext cx="7416800" cy="52832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87569" y="6375400"/>
            <a:ext cx="11801231" cy="3810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412655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203200" y="1092200"/>
            <a:ext cx="11785600" cy="5181600"/>
          </a:xfrm>
          <a:prstGeom prst="rect">
            <a:avLst/>
          </a:prstGeom>
        </p:spPr>
        <p:txBody>
          <a:bodyPr/>
          <a:lstStyle>
            <a:lvl1pPr>
              <a:defRPr baseline="0"/>
            </a:lvl1pPr>
            <a:lvl3pPr>
              <a:defRPr sz="4267"/>
            </a:lvl3pPr>
            <a:lvl4pPr>
              <a:defRPr sz="4267"/>
            </a:lvl4pPr>
            <a:lvl5pPr>
              <a:defRPr sz="4267"/>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828800" y="158753"/>
            <a:ext cx="8534400" cy="789988"/>
          </a:xfrm>
          <a:prstGeom prst="rect">
            <a:avLst/>
          </a:prstGeom>
        </p:spPr>
        <p:txBody>
          <a:bodyPr/>
          <a:lstStyle>
            <a:lvl1pPr marL="150279"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2416" y="293397"/>
            <a:ext cx="1446385" cy="520699"/>
          </a:xfrm>
          <a:prstGeom prst="rect">
            <a:avLst/>
          </a:prstGeom>
        </p:spPr>
      </p:pic>
      <p:sp>
        <p:nvSpPr>
          <p:cNvPr id="7" name="Text Placeholder 4"/>
          <p:cNvSpPr>
            <a:spLocks noGrp="1"/>
          </p:cNvSpPr>
          <p:nvPr>
            <p:ph type="body" sz="quarter" idx="14" hasCustomPrompt="1"/>
          </p:nvPr>
        </p:nvSpPr>
        <p:spPr>
          <a:xfrm>
            <a:off x="203200" y="6334125"/>
            <a:ext cx="10668000" cy="4064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41285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304800" y="1092199"/>
            <a:ext cx="11582400" cy="5241927"/>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2416" y="293397"/>
            <a:ext cx="1446385" cy="520699"/>
          </a:xfrm>
          <a:prstGeom prst="rect">
            <a:avLst/>
          </a:prstGeom>
        </p:spPr>
      </p:pic>
      <p:sp>
        <p:nvSpPr>
          <p:cNvPr id="9" name="Text Placeholder 4"/>
          <p:cNvSpPr>
            <a:spLocks noGrp="1"/>
          </p:cNvSpPr>
          <p:nvPr>
            <p:ph type="body" sz="quarter" idx="14" hasCustomPrompt="1"/>
          </p:nvPr>
        </p:nvSpPr>
        <p:spPr>
          <a:xfrm>
            <a:off x="187569" y="6375400"/>
            <a:ext cx="11801231" cy="3810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
        <p:nvSpPr>
          <p:cNvPr id="8" name="Text Placeholder 12"/>
          <p:cNvSpPr>
            <a:spLocks noGrp="1"/>
          </p:cNvSpPr>
          <p:nvPr>
            <p:ph type="body" sz="quarter" idx="10" hasCustomPrompt="1"/>
          </p:nvPr>
        </p:nvSpPr>
        <p:spPr>
          <a:xfrm>
            <a:off x="1828800" y="158753"/>
            <a:ext cx="8534400" cy="789988"/>
          </a:xfrm>
          <a:prstGeom prst="rect">
            <a:avLst/>
          </a:prstGeom>
        </p:spPr>
        <p:txBody>
          <a:bodyPr/>
          <a:lstStyle>
            <a:lvl1pPr marL="150279"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130853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p:nvPr/>
        </p:nvSpPr>
        <p:spPr>
          <a:xfrm>
            <a:off x="744167" y="733901"/>
            <a:ext cx="10704264" cy="5390183"/>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chemeClr val="accent1"/>
            </a:solidFill>
            <a:prstDash val="solid"/>
            <a:miter lim="8000"/>
            <a:headEnd type="none" w="med" len="med"/>
            <a:tailEnd type="none" w="med" len="med"/>
          </a:ln>
        </p:spPr>
      </p:sp>
      <p:sp>
        <p:nvSpPr>
          <p:cNvPr id="50" name="Google Shape;50;p10"/>
          <p:cNvSpPr txBox="1">
            <a:spLocks noGrp="1"/>
          </p:cNvSpPr>
          <p:nvPr>
            <p:ph type="sldNum" idx="12"/>
          </p:nvPr>
        </p:nvSpPr>
        <p:spPr>
          <a:xfrm>
            <a:off x="-167" y="6124067"/>
            <a:ext cx="12192000" cy="734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20241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152400" cap="flat" cmpd="sng">
            <a:solidFill>
              <a:schemeClr val="lt1"/>
            </a:solidFill>
            <a:prstDash val="solid"/>
            <a:miter lim="8000"/>
            <a:headEnd type="none" w="med" len="med"/>
            <a:tailEnd type="none" w="med" len="med"/>
          </a:ln>
        </p:spPr>
      </p:sp>
      <p:sp>
        <p:nvSpPr>
          <p:cNvPr id="11" name="Google Shape;11;p2"/>
          <p:cNvSpPr txBox="1">
            <a:spLocks noGrp="1"/>
          </p:cNvSpPr>
          <p:nvPr>
            <p:ph type="ctrTitle"/>
          </p:nvPr>
        </p:nvSpPr>
        <p:spPr>
          <a:xfrm>
            <a:off x="3061800" y="2655800"/>
            <a:ext cx="6068400" cy="15464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3000"/>
              <a:buNone/>
              <a:defRPr sz="4000">
                <a:solidFill>
                  <a:schemeClr val="dk1"/>
                </a:solidFill>
              </a:defRPr>
            </a:lvl1pPr>
            <a:lvl2pPr lvl="1" algn="ctr">
              <a:spcBef>
                <a:spcPts val="0"/>
              </a:spcBef>
              <a:spcAft>
                <a:spcPts val="0"/>
              </a:spcAft>
              <a:buClr>
                <a:schemeClr val="dk1"/>
              </a:buClr>
              <a:buSzPts val="3000"/>
              <a:buNone/>
              <a:defRPr sz="4000">
                <a:solidFill>
                  <a:schemeClr val="dk1"/>
                </a:solidFill>
              </a:defRPr>
            </a:lvl2pPr>
            <a:lvl3pPr lvl="2" algn="ctr">
              <a:spcBef>
                <a:spcPts val="0"/>
              </a:spcBef>
              <a:spcAft>
                <a:spcPts val="0"/>
              </a:spcAft>
              <a:buClr>
                <a:schemeClr val="dk1"/>
              </a:buClr>
              <a:buSzPts val="3000"/>
              <a:buNone/>
              <a:defRPr sz="4000">
                <a:solidFill>
                  <a:schemeClr val="dk1"/>
                </a:solidFill>
              </a:defRPr>
            </a:lvl3pPr>
            <a:lvl4pPr lvl="3" algn="ctr">
              <a:spcBef>
                <a:spcPts val="0"/>
              </a:spcBef>
              <a:spcAft>
                <a:spcPts val="0"/>
              </a:spcAft>
              <a:buClr>
                <a:schemeClr val="dk1"/>
              </a:buClr>
              <a:buSzPts val="3000"/>
              <a:buNone/>
              <a:defRPr sz="4000">
                <a:solidFill>
                  <a:schemeClr val="dk1"/>
                </a:solidFill>
              </a:defRPr>
            </a:lvl4pPr>
            <a:lvl5pPr lvl="4" algn="ctr">
              <a:spcBef>
                <a:spcPts val="0"/>
              </a:spcBef>
              <a:spcAft>
                <a:spcPts val="0"/>
              </a:spcAft>
              <a:buClr>
                <a:schemeClr val="dk1"/>
              </a:buClr>
              <a:buSzPts val="3000"/>
              <a:buNone/>
              <a:defRPr sz="4000">
                <a:solidFill>
                  <a:schemeClr val="dk1"/>
                </a:solidFill>
              </a:defRPr>
            </a:lvl5pPr>
            <a:lvl6pPr lvl="5" algn="ctr">
              <a:spcBef>
                <a:spcPts val="0"/>
              </a:spcBef>
              <a:spcAft>
                <a:spcPts val="0"/>
              </a:spcAft>
              <a:buClr>
                <a:schemeClr val="dk1"/>
              </a:buClr>
              <a:buSzPts val="3000"/>
              <a:buNone/>
              <a:defRPr sz="4000">
                <a:solidFill>
                  <a:schemeClr val="dk1"/>
                </a:solidFill>
              </a:defRPr>
            </a:lvl6pPr>
            <a:lvl7pPr lvl="6" algn="ctr">
              <a:spcBef>
                <a:spcPts val="0"/>
              </a:spcBef>
              <a:spcAft>
                <a:spcPts val="0"/>
              </a:spcAft>
              <a:buClr>
                <a:schemeClr val="dk1"/>
              </a:buClr>
              <a:buSzPts val="3000"/>
              <a:buNone/>
              <a:defRPr sz="4000">
                <a:solidFill>
                  <a:schemeClr val="dk1"/>
                </a:solidFill>
              </a:defRPr>
            </a:lvl7pPr>
            <a:lvl8pPr lvl="7" algn="ctr">
              <a:spcBef>
                <a:spcPts val="0"/>
              </a:spcBef>
              <a:spcAft>
                <a:spcPts val="0"/>
              </a:spcAft>
              <a:buClr>
                <a:schemeClr val="dk1"/>
              </a:buClr>
              <a:buSzPts val="3000"/>
              <a:buNone/>
              <a:defRPr sz="4000">
                <a:solidFill>
                  <a:schemeClr val="dk1"/>
                </a:solidFill>
              </a:defRPr>
            </a:lvl8pPr>
            <a:lvl9pPr lvl="8" algn="ctr">
              <a:spcBef>
                <a:spcPts val="0"/>
              </a:spcBef>
              <a:spcAft>
                <a:spcPts val="0"/>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53635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chemeClr val="lt1"/>
            </a:solidFill>
            <a:prstDash val="solid"/>
            <a:miter lim="8000"/>
            <a:headEnd type="none" w="med" len="med"/>
            <a:tailEnd type="none" w="med" len="med"/>
          </a:ln>
        </p:spPr>
      </p:sp>
      <p:sp>
        <p:nvSpPr>
          <p:cNvPr id="14" name="Google Shape;14;p3"/>
          <p:cNvSpPr txBox="1">
            <a:spLocks noGrp="1"/>
          </p:cNvSpPr>
          <p:nvPr>
            <p:ph type="ctrTitle"/>
          </p:nvPr>
        </p:nvSpPr>
        <p:spPr>
          <a:xfrm>
            <a:off x="2577600" y="2919999"/>
            <a:ext cx="7036800" cy="5968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2400"/>
              <a:buNone/>
              <a:defRPr sz="3200" b="0">
                <a:solidFill>
                  <a:schemeClr val="dk1"/>
                </a:solidFill>
              </a:defRPr>
            </a:lvl1pPr>
            <a:lvl2pPr lvl="1" algn="ctr" rtl="0">
              <a:spcBef>
                <a:spcPts val="0"/>
              </a:spcBef>
              <a:spcAft>
                <a:spcPts val="0"/>
              </a:spcAft>
              <a:buClr>
                <a:schemeClr val="dk1"/>
              </a:buClr>
              <a:buSzPts val="2400"/>
              <a:buNone/>
              <a:defRPr sz="3200" b="0">
                <a:solidFill>
                  <a:schemeClr val="dk1"/>
                </a:solidFill>
              </a:defRPr>
            </a:lvl2pPr>
            <a:lvl3pPr lvl="2" algn="ctr" rtl="0">
              <a:spcBef>
                <a:spcPts val="0"/>
              </a:spcBef>
              <a:spcAft>
                <a:spcPts val="0"/>
              </a:spcAft>
              <a:buClr>
                <a:schemeClr val="dk1"/>
              </a:buClr>
              <a:buSzPts val="2400"/>
              <a:buNone/>
              <a:defRPr sz="3200" b="0">
                <a:solidFill>
                  <a:schemeClr val="dk1"/>
                </a:solidFill>
              </a:defRPr>
            </a:lvl3pPr>
            <a:lvl4pPr lvl="3" algn="ctr" rtl="0">
              <a:spcBef>
                <a:spcPts val="0"/>
              </a:spcBef>
              <a:spcAft>
                <a:spcPts val="0"/>
              </a:spcAft>
              <a:buClr>
                <a:schemeClr val="dk1"/>
              </a:buClr>
              <a:buSzPts val="2400"/>
              <a:buNone/>
              <a:defRPr sz="3200" b="0">
                <a:solidFill>
                  <a:schemeClr val="dk1"/>
                </a:solidFill>
              </a:defRPr>
            </a:lvl4pPr>
            <a:lvl5pPr lvl="4" algn="ctr" rtl="0">
              <a:spcBef>
                <a:spcPts val="0"/>
              </a:spcBef>
              <a:spcAft>
                <a:spcPts val="0"/>
              </a:spcAft>
              <a:buClr>
                <a:schemeClr val="dk1"/>
              </a:buClr>
              <a:buSzPts val="2400"/>
              <a:buNone/>
              <a:defRPr sz="3200" b="0">
                <a:solidFill>
                  <a:schemeClr val="dk1"/>
                </a:solidFill>
              </a:defRPr>
            </a:lvl5pPr>
            <a:lvl6pPr lvl="5" algn="ctr" rtl="0">
              <a:spcBef>
                <a:spcPts val="0"/>
              </a:spcBef>
              <a:spcAft>
                <a:spcPts val="0"/>
              </a:spcAft>
              <a:buClr>
                <a:schemeClr val="dk1"/>
              </a:buClr>
              <a:buSzPts val="2400"/>
              <a:buNone/>
              <a:defRPr sz="3200" b="0">
                <a:solidFill>
                  <a:schemeClr val="dk1"/>
                </a:solidFill>
              </a:defRPr>
            </a:lvl6pPr>
            <a:lvl7pPr lvl="6" algn="ctr" rtl="0">
              <a:spcBef>
                <a:spcPts val="0"/>
              </a:spcBef>
              <a:spcAft>
                <a:spcPts val="0"/>
              </a:spcAft>
              <a:buClr>
                <a:schemeClr val="dk1"/>
              </a:buClr>
              <a:buSzPts val="2400"/>
              <a:buNone/>
              <a:defRPr sz="3200" b="0">
                <a:solidFill>
                  <a:schemeClr val="dk1"/>
                </a:solidFill>
              </a:defRPr>
            </a:lvl7pPr>
            <a:lvl8pPr lvl="7" algn="ctr" rtl="0">
              <a:spcBef>
                <a:spcPts val="0"/>
              </a:spcBef>
              <a:spcAft>
                <a:spcPts val="0"/>
              </a:spcAft>
              <a:buClr>
                <a:schemeClr val="dk1"/>
              </a:buClr>
              <a:buSzPts val="2400"/>
              <a:buNone/>
              <a:defRPr sz="3200" b="0">
                <a:solidFill>
                  <a:schemeClr val="dk1"/>
                </a:solidFill>
              </a:defRPr>
            </a:lvl8pPr>
            <a:lvl9pPr lvl="8" algn="ctr" rtl="0">
              <a:spcBef>
                <a:spcPts val="0"/>
              </a:spcBef>
              <a:spcAft>
                <a:spcPts val="0"/>
              </a:spcAft>
              <a:buClr>
                <a:schemeClr val="dk1"/>
              </a:buClr>
              <a:buSzPts val="2400"/>
              <a:buNone/>
              <a:defRPr sz="3200" b="0">
                <a:solidFill>
                  <a:schemeClr val="dk1"/>
                </a:solidFill>
              </a:defRPr>
            </a:lvl9pPr>
          </a:lstStyle>
          <a:p>
            <a:endParaRPr/>
          </a:p>
        </p:txBody>
      </p:sp>
      <p:sp>
        <p:nvSpPr>
          <p:cNvPr id="15" name="Google Shape;15;p3"/>
          <p:cNvSpPr txBox="1">
            <a:spLocks noGrp="1"/>
          </p:cNvSpPr>
          <p:nvPr>
            <p:ph type="subTitle" idx="1"/>
          </p:nvPr>
        </p:nvSpPr>
        <p:spPr>
          <a:xfrm>
            <a:off x="914400" y="3341201"/>
            <a:ext cx="103632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a:solidFill>
                  <a:schemeClr val="lt1"/>
                </a:solidFill>
              </a:defRPr>
            </a:lvl4pPr>
            <a:lvl5pPr lvl="4" algn="ctr" rtl="0">
              <a:spcBef>
                <a:spcPts val="0"/>
              </a:spcBef>
              <a:spcAft>
                <a:spcPts val="0"/>
              </a:spcAft>
              <a:buClr>
                <a:schemeClr val="lt1"/>
              </a:buClr>
              <a:buSzPts val="1800"/>
              <a:buNone/>
              <a:defRPr>
                <a:solidFill>
                  <a:schemeClr val="lt1"/>
                </a:solidFill>
              </a:defRPr>
            </a:lvl5pPr>
            <a:lvl6pPr lvl="5" algn="ctr" rtl="0">
              <a:spcBef>
                <a:spcPts val="0"/>
              </a:spcBef>
              <a:spcAft>
                <a:spcPts val="0"/>
              </a:spcAft>
              <a:buClr>
                <a:schemeClr val="lt1"/>
              </a:buClr>
              <a:buSzPts val="1800"/>
              <a:buNone/>
              <a:defRPr>
                <a:solidFill>
                  <a:schemeClr val="lt1"/>
                </a:solidFill>
              </a:defRPr>
            </a:lvl6pPr>
            <a:lvl7pPr lvl="6" algn="ctr" rtl="0">
              <a:spcBef>
                <a:spcPts val="0"/>
              </a:spcBef>
              <a:spcAft>
                <a:spcPts val="0"/>
              </a:spcAft>
              <a:buClr>
                <a:schemeClr val="lt1"/>
              </a:buClr>
              <a:buSzPts val="1800"/>
              <a:buNone/>
              <a:defRPr>
                <a:solidFill>
                  <a:schemeClr val="lt1"/>
                </a:solidFill>
              </a:defRPr>
            </a:lvl7pPr>
            <a:lvl8pPr lvl="7" algn="ctr" rtl="0">
              <a:spcBef>
                <a:spcPts val="0"/>
              </a:spcBef>
              <a:spcAft>
                <a:spcPts val="0"/>
              </a:spcAft>
              <a:buClr>
                <a:schemeClr val="lt1"/>
              </a:buClr>
              <a:buSzPts val="1800"/>
              <a:buNone/>
              <a:defRPr>
                <a:solidFill>
                  <a:schemeClr val="lt1"/>
                </a:solidFill>
              </a:defRPr>
            </a:lvl8pPr>
            <a:lvl9pPr lvl="8" algn="ctr" rtl="0">
              <a:spcBef>
                <a:spcPts val="0"/>
              </a:spcBef>
              <a:spcAft>
                <a:spcPts val="0"/>
              </a:spcAft>
              <a:buClr>
                <a:schemeClr val="lt1"/>
              </a:buClr>
              <a:buSzPts val="1800"/>
              <a:buNone/>
              <a:defRPr>
                <a:solidFill>
                  <a:schemeClr val="lt1"/>
                </a:solidFill>
              </a:defRPr>
            </a:lvl9pPr>
          </a:lstStyle>
          <a:p>
            <a:endParaRPr/>
          </a:p>
        </p:txBody>
      </p:sp>
      <p:sp>
        <p:nvSpPr>
          <p:cNvPr id="16" name="Google Shape;16;p3"/>
          <p:cNvSpPr txBox="1">
            <a:spLocks noGrp="1"/>
          </p:cNvSpPr>
          <p:nvPr>
            <p:ph type="sldNum" idx="12"/>
          </p:nvPr>
        </p:nvSpPr>
        <p:spPr>
          <a:xfrm>
            <a:off x="-167" y="5783800"/>
            <a:ext cx="12192000" cy="10740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1571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17"/>
        <p:cNvGrpSpPr/>
        <p:nvPr/>
      </p:nvGrpSpPr>
      <p:grpSpPr>
        <a:xfrm>
          <a:off x="0" y="0"/>
          <a:ext cx="0" cy="0"/>
          <a:chOff x="0" y="0"/>
          <a:chExt cx="0" cy="0"/>
        </a:xfrm>
      </p:grpSpPr>
      <p:sp>
        <p:nvSpPr>
          <p:cNvPr id="18" name="Google Shape;18;p4"/>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chemeClr val="accent1"/>
            </a:solidFill>
            <a:prstDash val="solid"/>
            <a:miter lim="8000"/>
            <a:headEnd type="none" w="med" len="med"/>
            <a:tailEnd type="none" w="med" len="med"/>
          </a:ln>
        </p:spPr>
      </p:sp>
      <p:sp>
        <p:nvSpPr>
          <p:cNvPr id="19" name="Google Shape;19;p4"/>
          <p:cNvSpPr txBox="1">
            <a:spLocks noGrp="1"/>
          </p:cNvSpPr>
          <p:nvPr>
            <p:ph type="body" idx="1"/>
          </p:nvPr>
        </p:nvSpPr>
        <p:spPr>
          <a:xfrm>
            <a:off x="2716800" y="2882400"/>
            <a:ext cx="6758400" cy="1093200"/>
          </a:xfrm>
          <a:prstGeom prst="rect">
            <a:avLst/>
          </a:prstGeom>
        </p:spPr>
        <p:txBody>
          <a:bodyPr spcFirstLastPara="1" wrap="square" lIns="91425" tIns="91425" rIns="91425" bIns="91425" anchor="ctr" anchorCtr="0">
            <a:noAutofit/>
          </a:bodyPr>
          <a:lstStyle>
            <a:lvl1pPr marL="609585" lvl="0" indent="-457189" algn="ctr" rtl="0">
              <a:spcBef>
                <a:spcPts val="800"/>
              </a:spcBef>
              <a:spcAft>
                <a:spcPts val="0"/>
              </a:spcAft>
              <a:buSzPts val="1800"/>
              <a:buChar char="⊡"/>
              <a:defRPr sz="2400" i="1">
                <a:solidFill>
                  <a:srgbClr val="CCCCCC"/>
                </a:solidFill>
              </a:defRPr>
            </a:lvl1pPr>
            <a:lvl2pPr marL="1219170" lvl="1" indent="-457189" algn="ctr" rtl="0">
              <a:spcBef>
                <a:spcPts val="0"/>
              </a:spcBef>
              <a:spcAft>
                <a:spcPts val="0"/>
              </a:spcAft>
              <a:buSzPts val="1800"/>
              <a:buChar char="□"/>
              <a:defRPr sz="2400" i="1">
                <a:solidFill>
                  <a:srgbClr val="CCCCCC"/>
                </a:solidFill>
              </a:defRPr>
            </a:lvl2pPr>
            <a:lvl3pPr marL="1828754" lvl="2" indent="-457189" algn="ctr" rtl="0">
              <a:spcBef>
                <a:spcPts val="0"/>
              </a:spcBef>
              <a:spcAft>
                <a:spcPts val="0"/>
              </a:spcAft>
              <a:buSzPts val="1800"/>
              <a:buChar char="■"/>
              <a:defRPr sz="2400" i="1">
                <a:solidFill>
                  <a:srgbClr val="CCCCCC"/>
                </a:solidFill>
              </a:defRPr>
            </a:lvl3pPr>
            <a:lvl4pPr marL="2438339" lvl="3" indent="-457189" algn="ctr" rtl="0">
              <a:spcBef>
                <a:spcPts val="0"/>
              </a:spcBef>
              <a:spcAft>
                <a:spcPts val="0"/>
              </a:spcAft>
              <a:buSzPts val="1800"/>
              <a:buChar char="●"/>
              <a:defRPr i="1">
                <a:solidFill>
                  <a:srgbClr val="CCCCCC"/>
                </a:solidFill>
              </a:defRPr>
            </a:lvl4pPr>
            <a:lvl5pPr marL="3047924" lvl="4" indent="-457189" algn="ctr" rtl="0">
              <a:spcBef>
                <a:spcPts val="0"/>
              </a:spcBef>
              <a:spcAft>
                <a:spcPts val="0"/>
              </a:spcAft>
              <a:buSzPts val="1800"/>
              <a:buChar char="○"/>
              <a:defRPr i="1">
                <a:solidFill>
                  <a:srgbClr val="CCCCCC"/>
                </a:solidFill>
              </a:defRPr>
            </a:lvl5pPr>
            <a:lvl6pPr marL="3657509" lvl="5" indent="-457189" algn="ctr" rtl="0">
              <a:spcBef>
                <a:spcPts val="0"/>
              </a:spcBef>
              <a:spcAft>
                <a:spcPts val="0"/>
              </a:spcAft>
              <a:buClr>
                <a:srgbClr val="CCCCCC"/>
              </a:buClr>
              <a:buSzPts val="1800"/>
              <a:buChar char="■"/>
              <a:defRPr i="1">
                <a:solidFill>
                  <a:srgbClr val="CCCCCC"/>
                </a:solidFill>
              </a:defRPr>
            </a:lvl6pPr>
            <a:lvl7pPr marL="4267093" lvl="6" indent="-457189" algn="ctr" rtl="0">
              <a:spcBef>
                <a:spcPts val="0"/>
              </a:spcBef>
              <a:spcAft>
                <a:spcPts val="0"/>
              </a:spcAft>
              <a:buClr>
                <a:srgbClr val="CCCCCC"/>
              </a:buClr>
              <a:buSzPts val="1800"/>
              <a:buChar char="●"/>
              <a:defRPr i="1">
                <a:solidFill>
                  <a:srgbClr val="CCCCCC"/>
                </a:solidFill>
              </a:defRPr>
            </a:lvl7pPr>
            <a:lvl8pPr marL="4876678" lvl="7" indent="-457189" algn="ctr" rtl="0">
              <a:spcBef>
                <a:spcPts val="0"/>
              </a:spcBef>
              <a:spcAft>
                <a:spcPts val="0"/>
              </a:spcAft>
              <a:buClr>
                <a:srgbClr val="CCCCCC"/>
              </a:buClr>
              <a:buSzPts val="1800"/>
              <a:buChar char="○"/>
              <a:defRPr i="1">
                <a:solidFill>
                  <a:srgbClr val="CCCCCC"/>
                </a:solidFill>
              </a:defRPr>
            </a:lvl8pPr>
            <a:lvl9pPr marL="5486263" lvl="8" indent="-457189" algn="ctr">
              <a:spcBef>
                <a:spcPts val="0"/>
              </a:spcBef>
              <a:spcAft>
                <a:spcPts val="0"/>
              </a:spcAft>
              <a:buClr>
                <a:srgbClr val="CCCCCC"/>
              </a:buClr>
              <a:buSzPts val="1800"/>
              <a:buChar char="■"/>
              <a:defRPr i="1">
                <a:solidFill>
                  <a:srgbClr val="CCCCCC"/>
                </a:solidFill>
              </a:defRPr>
            </a:lvl9pPr>
          </a:lstStyle>
          <a:p>
            <a:endParaRPr/>
          </a:p>
        </p:txBody>
      </p:sp>
      <p:sp>
        <p:nvSpPr>
          <p:cNvPr id="20" name="Google Shape;20;p4"/>
          <p:cNvSpPr txBox="1"/>
          <p:nvPr/>
        </p:nvSpPr>
        <p:spPr>
          <a:xfrm>
            <a:off x="5137600" y="391457"/>
            <a:ext cx="19168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a:solidFill>
                  <a:schemeClr val="accent1"/>
                </a:solidFill>
                <a:latin typeface="Montserrat"/>
                <a:ea typeface="Montserrat"/>
                <a:cs typeface="Montserrat"/>
                <a:sym typeface="Montserrat"/>
              </a:rPr>
              <a:t>“</a:t>
            </a:r>
            <a:endParaRPr sz="12800">
              <a:solidFill>
                <a:schemeClr val="accent1"/>
              </a:solidFill>
              <a:latin typeface="Montserrat"/>
              <a:ea typeface="Montserrat"/>
              <a:cs typeface="Montserrat"/>
              <a:sym typeface="Montserrat"/>
            </a:endParaRPr>
          </a:p>
        </p:txBody>
      </p:sp>
      <p:sp>
        <p:nvSpPr>
          <p:cNvPr id="21" name="Google Shape;21;p4"/>
          <p:cNvSpPr txBox="1">
            <a:spLocks noGrp="1"/>
          </p:cNvSpPr>
          <p:nvPr>
            <p:ph type="sldNum" idx="12"/>
          </p:nvPr>
        </p:nvSpPr>
        <p:spPr>
          <a:xfrm>
            <a:off x="-167" y="5783800"/>
            <a:ext cx="12192000" cy="1074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7375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24" name="Google Shape;24;p5"/>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5" name="Google Shape;25;p5"/>
          <p:cNvSpPr txBox="1">
            <a:spLocks noGrp="1"/>
          </p:cNvSpPr>
          <p:nvPr>
            <p:ph type="body" idx="1"/>
          </p:nvPr>
        </p:nvSpPr>
        <p:spPr>
          <a:xfrm>
            <a:off x="1222200" y="1267800"/>
            <a:ext cx="9747600" cy="43224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26" name="Google Shape;26;p5"/>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4927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8" name="Google Shape;28;p6"/>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29" name="Google Shape;29;p6"/>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0" name="Google Shape;30;p6"/>
          <p:cNvSpPr txBox="1">
            <a:spLocks noGrp="1"/>
          </p:cNvSpPr>
          <p:nvPr>
            <p:ph type="body" idx="1"/>
          </p:nvPr>
        </p:nvSpPr>
        <p:spPr>
          <a:xfrm>
            <a:off x="1121300" y="1274672"/>
            <a:ext cx="4829200" cy="39540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1" name="Google Shape;31;p6"/>
          <p:cNvSpPr txBox="1">
            <a:spLocks noGrp="1"/>
          </p:cNvSpPr>
          <p:nvPr>
            <p:ph type="body" idx="2"/>
          </p:nvPr>
        </p:nvSpPr>
        <p:spPr>
          <a:xfrm>
            <a:off x="6241404" y="1274672"/>
            <a:ext cx="4829200" cy="39540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2" name="Google Shape;32;p6"/>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8548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3"/>
        <p:cNvGrpSpPr/>
        <p:nvPr/>
      </p:nvGrpSpPr>
      <p:grpSpPr>
        <a:xfrm>
          <a:off x="0" y="0"/>
          <a:ext cx="0" cy="0"/>
          <a:chOff x="0" y="0"/>
          <a:chExt cx="0" cy="0"/>
        </a:xfrm>
      </p:grpSpPr>
      <p:sp>
        <p:nvSpPr>
          <p:cNvPr id="34" name="Google Shape;34;p7"/>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35" name="Google Shape;35;p7"/>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36" name="Google Shape;36;p7"/>
          <p:cNvSpPr txBox="1">
            <a:spLocks noGrp="1"/>
          </p:cNvSpPr>
          <p:nvPr>
            <p:ph type="body" idx="1"/>
          </p:nvPr>
        </p:nvSpPr>
        <p:spPr>
          <a:xfrm>
            <a:off x="1005200" y="1295400"/>
            <a:ext cx="3254000" cy="4322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37" name="Google Shape;37;p7"/>
          <p:cNvSpPr txBox="1">
            <a:spLocks noGrp="1"/>
          </p:cNvSpPr>
          <p:nvPr>
            <p:ph type="body" idx="2"/>
          </p:nvPr>
        </p:nvSpPr>
        <p:spPr>
          <a:xfrm>
            <a:off x="4426128" y="1295400"/>
            <a:ext cx="3254000" cy="4322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38" name="Google Shape;38;p7"/>
          <p:cNvSpPr txBox="1">
            <a:spLocks noGrp="1"/>
          </p:cNvSpPr>
          <p:nvPr>
            <p:ph type="body" idx="3"/>
          </p:nvPr>
        </p:nvSpPr>
        <p:spPr>
          <a:xfrm>
            <a:off x="7847056" y="1295400"/>
            <a:ext cx="3254000" cy="4322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39" name="Google Shape;39;p7"/>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035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3149600" y="4247755"/>
            <a:ext cx="8534400" cy="2534045"/>
          </a:xfrm>
          <a:prstGeom prst="rect">
            <a:avLst/>
          </a:prstGeom>
        </p:spPr>
        <p:txBody>
          <a:bodyPr/>
          <a:lstStyle>
            <a:lvl1pPr marL="150279" indent="0" algn="ctr">
              <a:buNone/>
              <a:defRPr sz="24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3517033" y="3632202"/>
            <a:ext cx="7823200" cy="584775"/>
          </a:xfrm>
          <a:prstGeom prst="rect">
            <a:avLst/>
          </a:prstGeom>
          <a:noFill/>
        </p:spPr>
        <p:txBody>
          <a:bodyPr wrap="square" rtlCol="0">
            <a:spAutoFit/>
          </a:bodyPr>
          <a:lstStyle/>
          <a:p>
            <a:pPr algn="ctr"/>
            <a:r>
              <a:rPr lang="en-US" sz="3200" b="1" dirty="0"/>
              <a:t>Contact</a:t>
            </a:r>
          </a:p>
        </p:txBody>
      </p:sp>
      <p:sp>
        <p:nvSpPr>
          <p:cNvPr id="16" name="Picture Placeholder 20"/>
          <p:cNvSpPr>
            <a:spLocks noGrp="1"/>
          </p:cNvSpPr>
          <p:nvPr>
            <p:ph type="pic" sz="quarter" idx="12" hasCustomPrompt="1"/>
          </p:nvPr>
        </p:nvSpPr>
        <p:spPr>
          <a:xfrm>
            <a:off x="2809287" y="1"/>
            <a:ext cx="9375807" cy="3632200"/>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baseline="0"/>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667"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667"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2029010" y="2019703"/>
            <a:ext cx="6858183" cy="2818412"/>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ight Triangle 20"/>
          <p:cNvSpPr/>
          <p:nvPr userDrawn="1"/>
        </p:nvSpPr>
        <p:spPr>
          <a:xfrm rot="16200000" flipV="1">
            <a:off x="-1960332" y="1951269"/>
            <a:ext cx="6858183" cy="295527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686669"/>
            <a:ext cx="1913139" cy="688731"/>
          </a:xfrm>
          <a:prstGeom prst="rect">
            <a:avLst/>
          </a:prstGeom>
        </p:spPr>
      </p:pic>
    </p:spTree>
    <p:extLst>
      <p:ext uri="{BB962C8B-B14F-4D97-AF65-F5344CB8AC3E}">
        <p14:creationId xmlns:p14="http://schemas.microsoft.com/office/powerpoint/2010/main" val="1487637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2" name="Google Shape;42;p8"/>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43" name="Google Shape;43;p8"/>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3300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9"/>
          <p:cNvSpPr/>
          <p:nvPr/>
        </p:nvSpPr>
        <p:spPr>
          <a:xfrm rot="10800000" flipH="1">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46" name="Google Shape;46;p9"/>
          <p:cNvSpPr txBox="1">
            <a:spLocks noGrp="1"/>
          </p:cNvSpPr>
          <p:nvPr>
            <p:ph type="body" idx="1"/>
          </p:nvPr>
        </p:nvSpPr>
        <p:spPr>
          <a:xfrm>
            <a:off x="4138800" y="6017443"/>
            <a:ext cx="3914400" cy="692800"/>
          </a:xfrm>
          <a:prstGeom prst="rect">
            <a:avLst/>
          </a:prstGeom>
        </p:spPr>
        <p:txBody>
          <a:bodyPr spcFirstLastPara="1" wrap="square" lIns="91425" tIns="91425" rIns="91425" bIns="91425" anchor="b" anchorCtr="0">
            <a:noAutofit/>
          </a:bodyPr>
          <a:lstStyle>
            <a:lvl1pPr marL="609585" lvl="0" indent="-304792" algn="ctr">
              <a:spcBef>
                <a:spcPts val="480"/>
              </a:spcBef>
              <a:spcAft>
                <a:spcPts val="0"/>
              </a:spcAft>
              <a:buSzPts val="1200"/>
              <a:buNone/>
              <a:defRPr sz="1600" i="1">
                <a:solidFill>
                  <a:schemeClr val="dk2"/>
                </a:solidFill>
              </a:defRPr>
            </a:lvl1pPr>
          </a:lstStyle>
          <a:p>
            <a:endParaRPr/>
          </a:p>
        </p:txBody>
      </p:sp>
      <p:sp>
        <p:nvSpPr>
          <p:cNvPr id="47" name="Google Shape;47;p9"/>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885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p:nvPr/>
        </p:nvSpPr>
        <p:spPr>
          <a:xfrm>
            <a:off x="744167" y="733901"/>
            <a:ext cx="10704264" cy="5390183"/>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chemeClr val="accent1"/>
            </a:solidFill>
            <a:prstDash val="solid"/>
            <a:miter lim="8000"/>
            <a:headEnd type="none" w="med" len="med"/>
            <a:tailEnd type="none" w="med" len="med"/>
          </a:ln>
        </p:spPr>
      </p:sp>
      <p:sp>
        <p:nvSpPr>
          <p:cNvPr id="50" name="Google Shape;50;p10"/>
          <p:cNvSpPr txBox="1">
            <a:spLocks noGrp="1"/>
          </p:cNvSpPr>
          <p:nvPr>
            <p:ph type="sldNum" idx="12"/>
          </p:nvPr>
        </p:nvSpPr>
        <p:spPr>
          <a:xfrm>
            <a:off x="-167" y="6124067"/>
            <a:ext cx="12192000" cy="734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3303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inverse">
  <p:cSld name="Blank inverse">
    <p:bg>
      <p:bgPr>
        <a:solidFill>
          <a:schemeClr val="dk1"/>
        </a:solidFill>
        <a:effectLst/>
      </p:bgPr>
    </p:bg>
    <p:spTree>
      <p:nvGrpSpPr>
        <p:cNvPr id="1" name="Shape 51"/>
        <p:cNvGrpSpPr/>
        <p:nvPr/>
      </p:nvGrpSpPr>
      <p:grpSpPr>
        <a:xfrm>
          <a:off x="0" y="0"/>
          <a:ext cx="0" cy="0"/>
          <a:chOff x="0" y="0"/>
          <a:chExt cx="0" cy="0"/>
        </a:xfrm>
      </p:grpSpPr>
      <p:sp>
        <p:nvSpPr>
          <p:cNvPr id="52" name="Google Shape;52;p11"/>
          <p:cNvSpPr/>
          <p:nvPr/>
        </p:nvSpPr>
        <p:spPr>
          <a:xfrm>
            <a:off x="744167" y="733901"/>
            <a:ext cx="10704264" cy="5390183"/>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chemeClr val="lt1"/>
            </a:solidFill>
            <a:prstDash val="solid"/>
            <a:miter lim="8000"/>
            <a:headEnd type="none" w="med" len="med"/>
            <a:tailEnd type="none" w="med" len="med"/>
          </a:ln>
        </p:spPr>
      </p:sp>
      <p:sp>
        <p:nvSpPr>
          <p:cNvPr id="53" name="Google Shape;53;p11"/>
          <p:cNvSpPr txBox="1">
            <a:spLocks noGrp="1"/>
          </p:cNvSpPr>
          <p:nvPr>
            <p:ph type="sldNum" idx="12"/>
          </p:nvPr>
        </p:nvSpPr>
        <p:spPr>
          <a:xfrm>
            <a:off x="-167" y="6124067"/>
            <a:ext cx="12192000" cy="7340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147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3048000" y="3937000"/>
            <a:ext cx="8534400" cy="2751803"/>
          </a:xfrm>
          <a:prstGeom prst="rect">
            <a:avLst/>
          </a:prstGeom>
        </p:spPr>
        <p:txBody>
          <a:bodyPr/>
          <a:lstStyle>
            <a:lvl1pPr marL="150279" indent="0" algn="ctr">
              <a:buNone/>
              <a:defRPr sz="24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2029010" y="2019703"/>
            <a:ext cx="6858183" cy="2818412"/>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ight Triangle 20"/>
          <p:cNvSpPr/>
          <p:nvPr userDrawn="1"/>
        </p:nvSpPr>
        <p:spPr>
          <a:xfrm rot="16200000" flipV="1">
            <a:off x="-1960332" y="1976670"/>
            <a:ext cx="6858183" cy="295527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6" name="Picture Placeholder 20"/>
          <p:cNvSpPr>
            <a:spLocks noGrp="1"/>
          </p:cNvSpPr>
          <p:nvPr>
            <p:ph type="pic" sz="quarter" idx="12" hasCustomPrompt="1"/>
          </p:nvPr>
        </p:nvSpPr>
        <p:spPr>
          <a:xfrm>
            <a:off x="2809288" y="2"/>
            <a:ext cx="9077913" cy="3632199"/>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baseline="0">
                <a:latin typeface="+mn-lt"/>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667"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667"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686669"/>
            <a:ext cx="1913139" cy="688731"/>
          </a:xfrm>
          <a:prstGeom prst="rect">
            <a:avLst/>
          </a:prstGeom>
        </p:spPr>
      </p:pic>
    </p:spTree>
    <p:extLst>
      <p:ext uri="{BB962C8B-B14F-4D97-AF65-F5344CB8AC3E}">
        <p14:creationId xmlns:p14="http://schemas.microsoft.com/office/powerpoint/2010/main" val="291813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lowchart: Manual Input 3"/>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lowchart: Manual Input 4"/>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11"/>
          <p:cNvSpPr>
            <a:spLocks noGrp="1"/>
          </p:cNvSpPr>
          <p:nvPr>
            <p:ph type="sldNum" sz="quarter" idx="4"/>
          </p:nvPr>
        </p:nvSpPr>
        <p:spPr>
          <a:xfrm>
            <a:off x="10972800" y="261938"/>
            <a:ext cx="10160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72455"/>
            <a:ext cx="1971436" cy="709717"/>
          </a:xfrm>
          <a:prstGeom prst="rect">
            <a:avLst/>
          </a:prstGeom>
        </p:spPr>
      </p:pic>
      <p:sp>
        <p:nvSpPr>
          <p:cNvPr id="12" name="TextBox 11"/>
          <p:cNvSpPr txBox="1"/>
          <p:nvPr userDrawn="1"/>
        </p:nvSpPr>
        <p:spPr>
          <a:xfrm>
            <a:off x="1312164" y="961455"/>
            <a:ext cx="9466072" cy="666786"/>
          </a:xfrm>
          <a:prstGeom prst="rect">
            <a:avLst/>
          </a:prstGeom>
          <a:noFill/>
        </p:spPr>
        <p:txBody>
          <a:bodyPr wrap="square" rtlCol="0">
            <a:spAutoFit/>
          </a:bodyPr>
          <a:lstStyle/>
          <a:p>
            <a:pPr algn="ctr"/>
            <a:r>
              <a:rPr lang="en-US" sz="3733" b="1" dirty="0"/>
              <a:t>Contact Us</a:t>
            </a:r>
          </a:p>
        </p:txBody>
      </p:sp>
      <p:sp>
        <p:nvSpPr>
          <p:cNvPr id="7" name="Table Placeholder 6"/>
          <p:cNvSpPr>
            <a:spLocks noGrp="1"/>
          </p:cNvSpPr>
          <p:nvPr>
            <p:ph type="tbl" sz="quarter" idx="10" hasCustomPrompt="1"/>
          </p:nvPr>
        </p:nvSpPr>
        <p:spPr>
          <a:xfrm>
            <a:off x="328676" y="1803400"/>
            <a:ext cx="11433048" cy="38608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64325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5765801"/>
            <a:ext cx="2480277" cy="892900"/>
          </a:xfrm>
          <a:prstGeom prst="rect">
            <a:avLst/>
          </a:prstGeom>
        </p:spPr>
      </p:pic>
      <p:sp>
        <p:nvSpPr>
          <p:cNvPr id="7" name="Rectangle 6"/>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lowchart: Manual Input 7"/>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lowchart: Manual Input 8"/>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Slide Number Placeholder 11"/>
          <p:cNvSpPr>
            <a:spLocks noGrp="1"/>
          </p:cNvSpPr>
          <p:nvPr>
            <p:ph type="sldNum" sz="quarter" idx="4"/>
          </p:nvPr>
        </p:nvSpPr>
        <p:spPr>
          <a:xfrm>
            <a:off x="10972800" y="261938"/>
            <a:ext cx="10160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0"/>
            <a:ext cx="1754605" cy="6858000"/>
          </a:xfrm>
          <a:prstGeom prst="rect">
            <a:avLst/>
          </a:prstGeom>
        </p:spPr>
      </p:pic>
      <p:sp>
        <p:nvSpPr>
          <p:cNvPr id="11" name="Text Placeholder 12"/>
          <p:cNvSpPr>
            <a:spLocks noGrp="1"/>
          </p:cNvSpPr>
          <p:nvPr>
            <p:ph type="body" sz="quarter" idx="11" hasCustomPrompt="1"/>
          </p:nvPr>
        </p:nvSpPr>
        <p:spPr>
          <a:xfrm>
            <a:off x="2987723" y="2108200"/>
            <a:ext cx="8534400" cy="3556000"/>
          </a:xfrm>
          <a:prstGeom prst="rect">
            <a:avLst/>
          </a:prstGeom>
        </p:spPr>
        <p:txBody>
          <a:bodyPr/>
          <a:lstStyle>
            <a:lvl1pPr marL="150279" indent="0" algn="ctr">
              <a:buNone/>
              <a:defRPr sz="2667"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3048000" y="1092200"/>
            <a:ext cx="8475133" cy="711200"/>
          </a:xfrm>
          <a:prstGeom prst="rect">
            <a:avLst/>
          </a:prstGeom>
        </p:spPr>
        <p:txBody>
          <a:bodyPr>
            <a:normAutofit/>
          </a:bodyPr>
          <a:lstStyle>
            <a:lvl1pPr marL="0" indent="0" algn="ctr" defTabSz="1219170" rtl="0" eaLnBrk="1" latinLnBrk="0" hangingPunct="1">
              <a:buNone/>
              <a:defRPr lang="en-US" sz="3733"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401310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11836"/>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lowchart: Manual Input 8"/>
          <p:cNvSpPr/>
          <p:nvPr userDrawn="1"/>
        </p:nvSpPr>
        <p:spPr>
          <a:xfrm rot="16200000">
            <a:off x="10388600" y="-94152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9956800" y="18499"/>
            <a:ext cx="2213499" cy="812800"/>
          </a:xfrm>
          <a:prstGeom prst="rect">
            <a:avLst/>
          </a:prstGeom>
        </p:spPr>
      </p:pic>
      <p:sp>
        <p:nvSpPr>
          <p:cNvPr id="11"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203200" y="1092200"/>
            <a:ext cx="11785600" cy="5181600"/>
          </a:xfrm>
          <a:prstGeom prst="rect">
            <a:avLst/>
          </a:prstGeom>
        </p:spPr>
        <p:txBody>
          <a:bodyPr/>
          <a:lstStyle>
            <a:lvl1pPr>
              <a:defRPr/>
            </a:lvl1pPr>
            <a:lvl3pPr>
              <a:defRPr sz="4267"/>
            </a:lvl3pPr>
            <a:lvl4pPr>
              <a:defRPr sz="4267"/>
            </a:lvl4pPr>
            <a:lvl5pPr>
              <a:defRPr sz="4267"/>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22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lowchart: Manual Input 8"/>
          <p:cNvSpPr/>
          <p:nvPr userDrawn="1"/>
        </p:nvSpPr>
        <p:spPr>
          <a:xfrm rot="16200000">
            <a:off x="10388600" y="-94152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9956800" y="18499"/>
            <a:ext cx="2213499" cy="812800"/>
          </a:xfrm>
          <a:prstGeom prst="rect">
            <a:avLst/>
          </a:prstGeom>
        </p:spPr>
      </p:pic>
      <p:sp>
        <p:nvSpPr>
          <p:cNvPr id="11"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5283200" y="1295400"/>
            <a:ext cx="6502400" cy="5072848"/>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54867" y="1295400"/>
            <a:ext cx="4876800" cy="4572000"/>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54517" y="6070600"/>
            <a:ext cx="4823883" cy="6096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62957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3677"/>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lowchart: Manual Input 4"/>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lowchart: Manual Input 5"/>
          <p:cNvSpPr/>
          <p:nvPr userDrawn="1"/>
        </p:nvSpPr>
        <p:spPr>
          <a:xfrm rot="16200000">
            <a:off x="10388600" y="-94152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111240"/>
            <a:ext cx="1862667" cy="670560"/>
          </a:xfrm>
          <a:prstGeom prst="rect">
            <a:avLst/>
          </a:prstGeom>
        </p:spPr>
      </p:pic>
      <p:sp>
        <p:nvSpPr>
          <p:cNvPr id="11" name="Content Placeholder 13"/>
          <p:cNvSpPr>
            <a:spLocks noGrp="1"/>
          </p:cNvSpPr>
          <p:nvPr>
            <p:ph sz="quarter" idx="12" hasCustomPrompt="1"/>
          </p:nvPr>
        </p:nvSpPr>
        <p:spPr>
          <a:xfrm>
            <a:off x="406400" y="944997"/>
            <a:ext cx="11785600" cy="5019040"/>
          </a:xfrm>
          <a:prstGeom prst="rect">
            <a:avLst/>
          </a:prstGeom>
        </p:spPr>
        <p:txBody>
          <a:bodyPr/>
          <a:lstStyle>
            <a:lvl1pPr>
              <a:defRPr/>
            </a:lvl1pPr>
            <a:lvl3pPr>
              <a:defRPr sz="4267"/>
            </a:lvl3pPr>
            <a:lvl4pPr>
              <a:defRPr sz="4267"/>
            </a:lvl4pPr>
            <a:lvl5pPr>
              <a:defRPr sz="4267"/>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2133600" y="6141720"/>
            <a:ext cx="9855200" cy="6096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12293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lowchart: Manual Input 8"/>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Slide Number Placeholder 11"/>
          <p:cNvSpPr>
            <a:spLocks noGrp="1"/>
          </p:cNvSpPr>
          <p:nvPr>
            <p:ph type="sldNum" sz="quarter" idx="4"/>
          </p:nvPr>
        </p:nvSpPr>
        <p:spPr>
          <a:xfrm>
            <a:off x="11379200" y="261938"/>
            <a:ext cx="6096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10871200" y="24973"/>
            <a:ext cx="304800" cy="864027"/>
          </a:xfrm>
          <a:prstGeom prst="rect">
            <a:avLst/>
          </a:prstGeom>
        </p:spPr>
      </p:pic>
      <p:sp>
        <p:nvSpPr>
          <p:cNvPr id="12" name="Content Placeholder 13"/>
          <p:cNvSpPr>
            <a:spLocks noGrp="1"/>
          </p:cNvSpPr>
          <p:nvPr>
            <p:ph sz="quarter" idx="11" hasCustomPrompt="1"/>
          </p:nvPr>
        </p:nvSpPr>
        <p:spPr>
          <a:xfrm>
            <a:off x="203200" y="1092200"/>
            <a:ext cx="11785600" cy="5181600"/>
          </a:xfrm>
          <a:prstGeom prst="rect">
            <a:avLst/>
          </a:prstGeom>
        </p:spPr>
        <p:txBody>
          <a:bodyPr/>
          <a:lstStyle>
            <a:lvl1pPr>
              <a:defRPr/>
            </a:lvl1pPr>
            <a:lvl3pPr>
              <a:defRPr sz="4267"/>
            </a:lvl3pPr>
            <a:lvl4pPr>
              <a:defRPr sz="4267"/>
            </a:lvl4pPr>
            <a:lvl5pPr>
              <a:defRPr sz="4267"/>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87569" y="6375400"/>
            <a:ext cx="11801231" cy="3810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2262175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13085580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609585" indent="-459306"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1pPr>
      <a:lvl2pPr marL="1138738" indent="-529153" algn="l" defTabSz="1219170" rtl="0" eaLnBrk="1" latinLnBrk="0" hangingPunct="1">
        <a:spcBef>
          <a:spcPct val="20000"/>
        </a:spcBef>
        <a:buClr>
          <a:srgbClr val="00B050"/>
        </a:buClr>
        <a:buSzPct val="60000"/>
        <a:buFont typeface="Wingdings" panose="05000000000000000000" pitchFamily="2" charset="2"/>
        <a:buChar char="q"/>
        <a:defRPr sz="4267" kern="1200">
          <a:solidFill>
            <a:schemeClr val="tx1"/>
          </a:solidFill>
          <a:latin typeface="+mn-lt"/>
          <a:ea typeface="+mn-ea"/>
          <a:cs typeface="+mn-cs"/>
        </a:defRPr>
      </a:lvl2pPr>
      <a:lvl3pPr marL="1602277" indent="-463539" algn="l" defTabSz="1219170" rtl="0" eaLnBrk="1" latinLnBrk="0" hangingPunct="1">
        <a:spcBef>
          <a:spcPct val="20000"/>
        </a:spcBef>
        <a:buClr>
          <a:srgbClr val="00B050"/>
        </a:buClr>
        <a:buSzPct val="85000"/>
        <a:buFont typeface="Courier New" panose="02070309020205020404" pitchFamily="49" charset="0"/>
        <a:buChar char="o"/>
        <a:defRPr sz="4267" kern="1200">
          <a:solidFill>
            <a:schemeClr val="tx1"/>
          </a:solidFill>
          <a:latin typeface="+mn-lt"/>
          <a:ea typeface="+mn-ea"/>
          <a:cs typeface="+mn-cs"/>
        </a:defRPr>
      </a:lvl3pPr>
      <a:lvl4pPr marL="2055233" indent="-452955" algn="l" defTabSz="1219170" rtl="0" eaLnBrk="1" latinLnBrk="0" hangingPunct="1">
        <a:spcBef>
          <a:spcPct val="20000"/>
        </a:spcBef>
        <a:buClr>
          <a:srgbClr val="00B050"/>
        </a:buClr>
        <a:buSzPct val="80000"/>
        <a:buFont typeface="Wingdings" panose="05000000000000000000" pitchFamily="2" charset="2"/>
        <a:buChar char="v"/>
        <a:defRPr sz="4267" kern="1200">
          <a:solidFill>
            <a:schemeClr val="tx1"/>
          </a:solidFill>
          <a:latin typeface="+mn-lt"/>
          <a:ea typeface="+mn-ea"/>
          <a:cs typeface="+mn-cs"/>
        </a:defRPr>
      </a:lvl4pPr>
      <a:lvl5pPr marL="2438339" indent="-383108"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4563163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6" r:id="rId8"/>
  </p:sldLayoutIdLst>
  <p:hf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609585" indent="-459306"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1pPr>
      <a:lvl2pPr marL="1138738" indent="-529153" algn="l" defTabSz="1219170" rtl="0" eaLnBrk="1" latinLnBrk="0" hangingPunct="1">
        <a:spcBef>
          <a:spcPct val="20000"/>
        </a:spcBef>
        <a:buClr>
          <a:srgbClr val="00B050"/>
        </a:buClr>
        <a:buSzPct val="60000"/>
        <a:buFont typeface="Wingdings" panose="05000000000000000000" pitchFamily="2" charset="2"/>
        <a:buChar char="q"/>
        <a:defRPr sz="4267" kern="1200">
          <a:solidFill>
            <a:schemeClr val="tx1"/>
          </a:solidFill>
          <a:latin typeface="+mn-lt"/>
          <a:ea typeface="+mn-ea"/>
          <a:cs typeface="+mn-cs"/>
        </a:defRPr>
      </a:lvl2pPr>
      <a:lvl3pPr marL="1602277" indent="-463539" algn="l" defTabSz="1219170" rtl="0" eaLnBrk="1" latinLnBrk="0" hangingPunct="1">
        <a:spcBef>
          <a:spcPct val="20000"/>
        </a:spcBef>
        <a:buClr>
          <a:srgbClr val="00B050"/>
        </a:buClr>
        <a:buSzPct val="85000"/>
        <a:buFont typeface="Courier New" panose="02070309020205020404" pitchFamily="49" charset="0"/>
        <a:buChar char="o"/>
        <a:defRPr sz="4267" kern="1200">
          <a:solidFill>
            <a:schemeClr val="tx1"/>
          </a:solidFill>
          <a:latin typeface="+mn-lt"/>
          <a:ea typeface="+mn-ea"/>
          <a:cs typeface="+mn-cs"/>
        </a:defRPr>
      </a:lvl3pPr>
      <a:lvl4pPr marL="2055233" indent="-452955" algn="l" defTabSz="1219170" rtl="0" eaLnBrk="1" latinLnBrk="0" hangingPunct="1">
        <a:spcBef>
          <a:spcPct val="20000"/>
        </a:spcBef>
        <a:buClr>
          <a:srgbClr val="00B050"/>
        </a:buClr>
        <a:buSzPct val="80000"/>
        <a:buFont typeface="Wingdings" panose="05000000000000000000" pitchFamily="2" charset="2"/>
        <a:buChar char="v"/>
        <a:defRPr sz="4267" kern="1200">
          <a:solidFill>
            <a:schemeClr val="tx1"/>
          </a:solidFill>
          <a:latin typeface="+mn-lt"/>
          <a:ea typeface="+mn-ea"/>
          <a:cs typeface="+mn-cs"/>
        </a:defRPr>
      </a:lvl4pPr>
      <a:lvl5pPr marL="2438339" indent="-383108"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2200" y="132140"/>
            <a:ext cx="3547600" cy="4804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1pPr>
            <a:lvl2pPr lvl="1"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2pPr>
            <a:lvl3pPr lvl="2"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3pPr>
            <a:lvl4pPr lvl="3"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4pPr>
            <a:lvl5pPr lvl="4"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5pPr>
            <a:lvl6pPr lvl="5"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6pPr>
            <a:lvl7pPr lvl="6"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7pPr>
            <a:lvl8pPr lvl="7"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8pPr>
            <a:lvl9pPr lvl="8"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222200" y="1267800"/>
            <a:ext cx="9747600" cy="4322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Droid Serif"/>
              <a:buChar char="⊡"/>
              <a:defRPr sz="3000">
                <a:solidFill>
                  <a:schemeClr val="dk1"/>
                </a:solidFill>
                <a:latin typeface="Droid Serif"/>
                <a:ea typeface="Droid Serif"/>
                <a:cs typeface="Droid Serif"/>
                <a:sym typeface="Droid Serif"/>
              </a:defRPr>
            </a:lvl1pPr>
            <a:lvl2pPr marL="914400" lvl="1" indent="-342900">
              <a:spcBef>
                <a:spcPts val="0"/>
              </a:spcBef>
              <a:spcAft>
                <a:spcPts val="0"/>
              </a:spcAft>
              <a:buClr>
                <a:schemeClr val="dk2"/>
              </a:buClr>
              <a:buSzPts val="1800"/>
              <a:buFont typeface="Droid Serif"/>
              <a:buChar char="□"/>
              <a:defRPr sz="2400">
                <a:solidFill>
                  <a:schemeClr val="dk1"/>
                </a:solidFill>
                <a:latin typeface="Droid Serif"/>
                <a:ea typeface="Droid Serif"/>
                <a:cs typeface="Droid Serif"/>
                <a:sym typeface="Droid Serif"/>
              </a:defRPr>
            </a:lvl2pPr>
            <a:lvl3pPr marL="1371600" lvl="2" indent="-381000">
              <a:spcBef>
                <a:spcPts val="0"/>
              </a:spcBef>
              <a:spcAft>
                <a:spcPts val="0"/>
              </a:spcAft>
              <a:buClr>
                <a:schemeClr val="dk2"/>
              </a:buClr>
              <a:buSzPts val="2400"/>
              <a:buFont typeface="Droid Serif"/>
              <a:buChar char="■"/>
              <a:defRPr sz="2400">
                <a:solidFill>
                  <a:schemeClr val="dk1"/>
                </a:solidFill>
                <a:latin typeface="Droid Serif"/>
                <a:ea typeface="Droid Serif"/>
                <a:cs typeface="Droid Serif"/>
                <a:sym typeface="Droid Serif"/>
              </a:defRPr>
            </a:lvl3pPr>
            <a:lvl4pPr marL="1828800" lvl="3" indent="-342900">
              <a:spcBef>
                <a:spcPts val="0"/>
              </a:spcBef>
              <a:spcAft>
                <a:spcPts val="0"/>
              </a:spcAft>
              <a:buClr>
                <a:schemeClr val="dk2"/>
              </a:buClr>
              <a:buSzPts val="1800"/>
              <a:buFont typeface="Droid Serif"/>
              <a:buChar char="●"/>
              <a:defRPr sz="1800">
                <a:solidFill>
                  <a:schemeClr val="dk1"/>
                </a:solidFill>
                <a:latin typeface="Droid Serif"/>
                <a:ea typeface="Droid Serif"/>
                <a:cs typeface="Droid Serif"/>
                <a:sym typeface="Droid Serif"/>
              </a:defRPr>
            </a:lvl4pPr>
            <a:lvl5pPr marL="2286000" lvl="4"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5pPr>
            <a:lvl6pPr marL="2743200" lvl="5"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6pPr>
            <a:lvl7pPr marL="3200400" lvl="6"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7pPr>
            <a:lvl8pPr marL="3657600" lvl="7"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8pPr>
            <a:lvl9pPr marL="4114800" lvl="8"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9pPr>
          </a:lstStyle>
          <a:p>
            <a:endParaRPr/>
          </a:p>
        </p:txBody>
      </p:sp>
      <p:sp>
        <p:nvSpPr>
          <p:cNvPr id="8" name="Google Shape;8;p1"/>
          <p:cNvSpPr txBox="1">
            <a:spLocks noGrp="1"/>
          </p:cNvSpPr>
          <p:nvPr>
            <p:ph type="sldNum" idx="12"/>
          </p:nvPr>
        </p:nvSpPr>
        <p:spPr>
          <a:xfrm>
            <a:off x="-167" y="6492300"/>
            <a:ext cx="12192000" cy="365600"/>
          </a:xfrm>
          <a:prstGeom prst="rect">
            <a:avLst/>
          </a:prstGeom>
          <a:noFill/>
          <a:ln>
            <a:noFill/>
          </a:ln>
        </p:spPr>
        <p:txBody>
          <a:bodyPr spcFirstLastPara="1" wrap="square" lIns="91425" tIns="91425" rIns="91425" bIns="91425" anchor="ctr" anchorCtr="0">
            <a:noAutofit/>
          </a:bodyPr>
          <a:lstStyle>
            <a:lvl1pPr lvl="0" algn="ctr">
              <a:buNone/>
              <a:defRPr sz="1067" b="1">
                <a:solidFill>
                  <a:schemeClr val="accent1"/>
                </a:solidFill>
                <a:latin typeface="Montserrat"/>
                <a:ea typeface="Montserrat"/>
                <a:cs typeface="Montserrat"/>
                <a:sym typeface="Montserrat"/>
              </a:defRPr>
            </a:lvl1pPr>
            <a:lvl2pPr lvl="1" algn="ctr">
              <a:buNone/>
              <a:defRPr sz="1067" b="1">
                <a:solidFill>
                  <a:schemeClr val="accent1"/>
                </a:solidFill>
                <a:latin typeface="Montserrat"/>
                <a:ea typeface="Montserrat"/>
                <a:cs typeface="Montserrat"/>
                <a:sym typeface="Montserrat"/>
              </a:defRPr>
            </a:lvl2pPr>
            <a:lvl3pPr lvl="2" algn="ctr">
              <a:buNone/>
              <a:defRPr sz="1067" b="1">
                <a:solidFill>
                  <a:schemeClr val="accent1"/>
                </a:solidFill>
                <a:latin typeface="Montserrat"/>
                <a:ea typeface="Montserrat"/>
                <a:cs typeface="Montserrat"/>
                <a:sym typeface="Montserrat"/>
              </a:defRPr>
            </a:lvl3pPr>
            <a:lvl4pPr lvl="3" algn="ctr">
              <a:buNone/>
              <a:defRPr sz="1067" b="1">
                <a:solidFill>
                  <a:schemeClr val="accent1"/>
                </a:solidFill>
                <a:latin typeface="Montserrat"/>
                <a:ea typeface="Montserrat"/>
                <a:cs typeface="Montserrat"/>
                <a:sym typeface="Montserrat"/>
              </a:defRPr>
            </a:lvl4pPr>
            <a:lvl5pPr lvl="4" algn="ctr">
              <a:buNone/>
              <a:defRPr sz="1067" b="1">
                <a:solidFill>
                  <a:schemeClr val="accent1"/>
                </a:solidFill>
                <a:latin typeface="Montserrat"/>
                <a:ea typeface="Montserrat"/>
                <a:cs typeface="Montserrat"/>
                <a:sym typeface="Montserrat"/>
              </a:defRPr>
            </a:lvl5pPr>
            <a:lvl6pPr lvl="5" algn="ctr">
              <a:buNone/>
              <a:defRPr sz="1067" b="1">
                <a:solidFill>
                  <a:schemeClr val="accent1"/>
                </a:solidFill>
                <a:latin typeface="Montserrat"/>
                <a:ea typeface="Montserrat"/>
                <a:cs typeface="Montserrat"/>
                <a:sym typeface="Montserrat"/>
              </a:defRPr>
            </a:lvl6pPr>
            <a:lvl7pPr lvl="6" algn="ctr">
              <a:buNone/>
              <a:defRPr sz="1067" b="1">
                <a:solidFill>
                  <a:schemeClr val="accent1"/>
                </a:solidFill>
                <a:latin typeface="Montserrat"/>
                <a:ea typeface="Montserrat"/>
                <a:cs typeface="Montserrat"/>
                <a:sym typeface="Montserrat"/>
              </a:defRPr>
            </a:lvl7pPr>
            <a:lvl8pPr lvl="7" algn="ctr">
              <a:buNone/>
              <a:defRPr sz="1067" b="1">
                <a:solidFill>
                  <a:schemeClr val="accent1"/>
                </a:solidFill>
                <a:latin typeface="Montserrat"/>
                <a:ea typeface="Montserrat"/>
                <a:cs typeface="Montserrat"/>
                <a:sym typeface="Montserrat"/>
              </a:defRPr>
            </a:lvl8pPr>
            <a:lvl9pPr lvl="8" algn="ctr">
              <a:buNone/>
              <a:defRPr sz="1067" b="1">
                <a:solidFill>
                  <a:schemeClr val="accent1"/>
                </a:solidFill>
                <a:latin typeface="Montserrat"/>
                <a:ea typeface="Montserrat"/>
                <a:cs typeface="Montserrat"/>
                <a:sym typeface="Montserr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385577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mailto:qualityschools@dese.mo.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9170"/>
            <a:fld id="{3B745311-16E5-4BEF-BFE6-36758A3427EB}" type="slidenum">
              <a:rPr lang="en-US">
                <a:solidFill>
                  <a:srgbClr val="009900"/>
                </a:solidFill>
                <a:latin typeface="Calibri"/>
              </a:rPr>
              <a:pPr defTabSz="1219170"/>
              <a:t>1</a:t>
            </a:fld>
            <a:endParaRPr lang="en-US" dirty="0">
              <a:solidFill>
                <a:srgbClr val="009900"/>
              </a:solidFill>
              <a:latin typeface="Calibri"/>
            </a:endParaRPr>
          </a:p>
        </p:txBody>
      </p:sp>
      <p:sp>
        <p:nvSpPr>
          <p:cNvPr id="9" name="Text Placeholder 8">
            <a:extLst>
              <a:ext uri="{FF2B5EF4-FFF2-40B4-BE49-F238E27FC236}">
                <a16:creationId xmlns:a16="http://schemas.microsoft.com/office/drawing/2014/main" id="{7B84A6A0-1071-76B4-6A48-7DEDBD6E6408}"/>
              </a:ext>
            </a:extLst>
          </p:cNvPr>
          <p:cNvSpPr>
            <a:spLocks noGrp="1"/>
          </p:cNvSpPr>
          <p:nvPr>
            <p:ph type="body" sz="quarter" idx="10"/>
          </p:nvPr>
        </p:nvSpPr>
        <p:spPr>
          <a:xfrm>
            <a:off x="406400" y="-71562"/>
            <a:ext cx="8534400" cy="910625"/>
          </a:xfrm>
        </p:spPr>
        <p:txBody>
          <a:bodyPr>
            <a:noAutofit/>
          </a:bodyPr>
          <a:lstStyle/>
          <a:p>
            <a:r>
              <a:rPr lang="en-US" sz="6000" dirty="0"/>
              <a:t>MSIP 6</a:t>
            </a:r>
          </a:p>
        </p:txBody>
      </p:sp>
      <p:sp>
        <p:nvSpPr>
          <p:cNvPr id="4" name="Content Placeholder 3">
            <a:extLst>
              <a:ext uri="{FF2B5EF4-FFF2-40B4-BE49-F238E27FC236}">
                <a16:creationId xmlns:a16="http://schemas.microsoft.com/office/drawing/2014/main" id="{1029D62D-21DE-1E18-B56C-00BA26E7BD7B}"/>
              </a:ext>
            </a:extLst>
          </p:cNvPr>
          <p:cNvSpPr>
            <a:spLocks noGrp="1"/>
          </p:cNvSpPr>
          <p:nvPr>
            <p:ph sz="quarter" idx="11"/>
          </p:nvPr>
        </p:nvSpPr>
        <p:spPr/>
        <p:txBody>
          <a:bodyPr>
            <a:normAutofit lnSpcReduction="10000"/>
          </a:bodyPr>
          <a:lstStyle/>
          <a:p>
            <a:pPr marL="150279" indent="0">
              <a:buNone/>
            </a:pPr>
            <a:endParaRPr lang="en-US" dirty="0"/>
          </a:p>
          <a:p>
            <a:pPr marL="150279" indent="0">
              <a:buNone/>
            </a:pPr>
            <a:endParaRPr lang="en-US" dirty="0"/>
          </a:p>
          <a:p>
            <a:pPr marL="150279" indent="0" algn="ctr">
              <a:buNone/>
            </a:pPr>
            <a:endParaRPr lang="en-US" sz="4800" dirty="0">
              <a:latin typeface="Amasis MT Pro Medium" panose="02040604050005020304" pitchFamily="18" charset="0"/>
            </a:endParaRPr>
          </a:p>
          <a:p>
            <a:pPr marL="150279" indent="0" algn="ctr">
              <a:buNone/>
            </a:pPr>
            <a:endParaRPr lang="en-US" sz="4800" dirty="0">
              <a:latin typeface="Amasis MT Pro Medium" panose="02040604050005020304" pitchFamily="18" charset="0"/>
            </a:endParaRPr>
          </a:p>
          <a:p>
            <a:pPr marL="150279" indent="0" algn="ctr">
              <a:buNone/>
            </a:pPr>
            <a:r>
              <a:rPr lang="en-US" sz="4800" dirty="0">
                <a:latin typeface="Amasis MT Pro Medium" panose="02040604050005020304" pitchFamily="18" charset="0"/>
              </a:rPr>
              <a:t> </a:t>
            </a:r>
          </a:p>
          <a:p>
            <a:pPr marL="150279" indent="0" algn="ctr">
              <a:buNone/>
            </a:pPr>
            <a:r>
              <a:rPr lang="en-US" sz="1800" dirty="0">
                <a:latin typeface="Amasis MT Pro Medium" panose="02040604050005020304" pitchFamily="18" charset="0"/>
              </a:rPr>
              <a:t>Jill Janes, DESE Area Supervisor – Northeast Region</a:t>
            </a:r>
          </a:p>
          <a:p>
            <a:pPr marL="150279" indent="0" algn="ctr">
              <a:buNone/>
            </a:pPr>
            <a:r>
              <a:rPr lang="en-US" sz="1800" dirty="0">
                <a:latin typeface="Amasis MT Pro Medium" panose="02040604050005020304" pitchFamily="18" charset="0"/>
              </a:rPr>
              <a:t>Shelly Aubuchon, DESE Area Supervisor – West Central Region</a:t>
            </a:r>
          </a:p>
          <a:p>
            <a:pPr marL="150279" indent="0" algn="ctr">
              <a:buNone/>
            </a:pPr>
            <a:r>
              <a:rPr lang="en-US" sz="1800" dirty="0">
                <a:latin typeface="Amasis MT Pro Medium" panose="02040604050005020304" pitchFamily="18" charset="0"/>
              </a:rPr>
              <a:t>Nancy Greeley, DESE Area Supervisor – Northwest Region</a:t>
            </a:r>
          </a:p>
          <a:p>
            <a:pPr marL="150279" indent="0" algn="ctr">
              <a:buNone/>
            </a:pPr>
            <a:r>
              <a:rPr lang="en-US" sz="1800" dirty="0">
                <a:latin typeface="Amasis MT Pro Medium" panose="02040604050005020304" pitchFamily="18" charset="0"/>
              </a:rPr>
              <a:t>Theresa Christian, Superintendent at Concordia R-II</a:t>
            </a:r>
          </a:p>
          <a:p>
            <a:pPr marL="150279" indent="0">
              <a:buNone/>
            </a:pPr>
            <a:endParaRPr lang="en-US" sz="4800" dirty="0"/>
          </a:p>
          <a:p>
            <a:pPr marL="150279" indent="0">
              <a:buNone/>
            </a:pPr>
            <a:endParaRPr lang="en-US" dirty="0"/>
          </a:p>
        </p:txBody>
      </p:sp>
      <p:sp>
        <p:nvSpPr>
          <p:cNvPr id="11" name="Rectangle 10">
            <a:extLst>
              <a:ext uri="{FF2B5EF4-FFF2-40B4-BE49-F238E27FC236}">
                <a16:creationId xmlns:a16="http://schemas.microsoft.com/office/drawing/2014/main" id="{15D7E2D4-E98B-3BC1-8E6B-BFD2A26074CF}"/>
              </a:ext>
            </a:extLst>
          </p:cNvPr>
          <p:cNvSpPr/>
          <p:nvPr/>
        </p:nvSpPr>
        <p:spPr>
          <a:xfrm>
            <a:off x="1296868" y="1981373"/>
            <a:ext cx="9323386" cy="1938992"/>
          </a:xfrm>
          <a:prstGeom prst="rect">
            <a:avLst/>
          </a:prstGeom>
          <a:noFill/>
        </p:spPr>
        <p:txBody>
          <a:bodyPr wrap="none" lIns="91440" tIns="45720" rIns="91440" bIns="45720">
            <a:spAutoFit/>
          </a:bodyPr>
          <a:lstStyle/>
          <a:p>
            <a:pPr algn="ctr"/>
            <a:r>
              <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masis MT Pro Medium" panose="02040604050005020304" pitchFamily="18" charset="0"/>
              </a:rPr>
              <a:t>Continuous Improvement </a:t>
            </a:r>
          </a:p>
          <a:p>
            <a:pPr algn="ctr"/>
            <a:r>
              <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masis MT Pro Medium" panose="02040604050005020304" pitchFamily="18" charset="0"/>
              </a:rPr>
              <a:t>Cycle 2  </a:t>
            </a:r>
            <a:endPar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52301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p>
            <a:r>
              <a:rPr lang="en"/>
              <a:t>Stakeholder Input</a:t>
            </a:r>
            <a:endParaRPr/>
          </a:p>
        </p:txBody>
      </p:sp>
      <p:sp>
        <p:nvSpPr>
          <p:cNvPr id="82" name="Google Shape;82;p15"/>
          <p:cNvSpPr txBox="1">
            <a:spLocks noGrp="1"/>
          </p:cNvSpPr>
          <p:nvPr>
            <p:ph type="body" idx="1"/>
          </p:nvPr>
        </p:nvSpPr>
        <p:spPr>
          <a:xfrm>
            <a:off x="1005200" y="917900"/>
            <a:ext cx="3254000" cy="4322000"/>
          </a:xfrm>
          <a:prstGeom prst="rect">
            <a:avLst/>
          </a:prstGeom>
        </p:spPr>
        <p:txBody>
          <a:bodyPr spcFirstLastPara="1" wrap="square" lIns="121900" tIns="121900" rIns="121900" bIns="121900" anchor="t" anchorCtr="0">
            <a:noAutofit/>
          </a:bodyPr>
          <a:lstStyle/>
          <a:p>
            <a:pPr marL="0" indent="0">
              <a:buNone/>
            </a:pPr>
            <a:r>
              <a:rPr lang="en" sz="2000"/>
              <a:t>CSIP Committee</a:t>
            </a:r>
            <a:endParaRPr sz="2000"/>
          </a:p>
          <a:p>
            <a:pPr indent="-431789">
              <a:buSzPts val="1500"/>
              <a:buChar char="●"/>
            </a:pPr>
            <a:r>
              <a:rPr lang="en" sz="2000"/>
              <a:t>Meets 3-4 times per year</a:t>
            </a:r>
            <a:endParaRPr sz="2000"/>
          </a:p>
          <a:p>
            <a:pPr indent="-431789">
              <a:spcBef>
                <a:spcPts val="0"/>
              </a:spcBef>
              <a:buSzPts val="1500"/>
              <a:buChar char="●"/>
            </a:pPr>
            <a:r>
              <a:rPr lang="en" sz="2000"/>
              <a:t>5 subcommittees (1 for each pillar)</a:t>
            </a:r>
            <a:endParaRPr sz="2000"/>
          </a:p>
          <a:p>
            <a:pPr indent="-431789">
              <a:spcBef>
                <a:spcPts val="0"/>
              </a:spcBef>
              <a:buSzPts val="1500"/>
              <a:buChar char="●"/>
            </a:pPr>
            <a:r>
              <a:rPr lang="en" sz="2000"/>
              <a:t>Reviews &amp; evaluates data</a:t>
            </a:r>
            <a:endParaRPr sz="2000"/>
          </a:p>
          <a:p>
            <a:pPr indent="-431789">
              <a:spcBef>
                <a:spcPts val="0"/>
              </a:spcBef>
              <a:buSzPts val="1500"/>
              <a:buChar char="●"/>
            </a:pPr>
            <a:r>
              <a:rPr lang="en" sz="2000"/>
              <a:t>Recommends changes to plan as needed</a:t>
            </a:r>
            <a:endParaRPr sz="2000"/>
          </a:p>
          <a:p>
            <a:pPr indent="-431789">
              <a:spcBef>
                <a:spcPts val="0"/>
              </a:spcBef>
              <a:buSzPts val="1500"/>
              <a:buChar char="●"/>
            </a:pPr>
            <a:r>
              <a:rPr lang="en" sz="2000"/>
              <a:t>Holds District accountable to Mission, Vision, and Goals</a:t>
            </a:r>
            <a:endParaRPr sz="2000"/>
          </a:p>
        </p:txBody>
      </p:sp>
      <p:sp>
        <p:nvSpPr>
          <p:cNvPr id="83" name="Google Shape;83;p15"/>
          <p:cNvSpPr txBox="1">
            <a:spLocks noGrp="1"/>
          </p:cNvSpPr>
          <p:nvPr>
            <p:ph type="body" idx="2"/>
          </p:nvPr>
        </p:nvSpPr>
        <p:spPr>
          <a:xfrm>
            <a:off x="4426128" y="917900"/>
            <a:ext cx="3254000" cy="4322000"/>
          </a:xfrm>
          <a:prstGeom prst="rect">
            <a:avLst/>
          </a:prstGeom>
        </p:spPr>
        <p:txBody>
          <a:bodyPr spcFirstLastPara="1" wrap="square" lIns="121900" tIns="121900" rIns="121900" bIns="121900" anchor="t" anchorCtr="0">
            <a:noAutofit/>
          </a:bodyPr>
          <a:lstStyle/>
          <a:p>
            <a:pPr marL="0" indent="0">
              <a:buNone/>
            </a:pPr>
            <a:r>
              <a:rPr lang="en" sz="2000"/>
              <a:t>Community Forums</a:t>
            </a:r>
            <a:endParaRPr sz="2000"/>
          </a:p>
          <a:p>
            <a:pPr indent="-431789">
              <a:buSzPts val="1500"/>
              <a:buChar char="●"/>
            </a:pPr>
            <a:r>
              <a:rPr lang="en" sz="2000"/>
              <a:t>3 per year</a:t>
            </a:r>
            <a:endParaRPr sz="2000"/>
          </a:p>
          <a:p>
            <a:pPr indent="-431789">
              <a:spcBef>
                <a:spcPts val="0"/>
              </a:spcBef>
              <a:buSzPts val="1500"/>
              <a:buChar char="●"/>
            </a:pPr>
            <a:r>
              <a:rPr lang="en" sz="2000"/>
              <a:t>Topics vary</a:t>
            </a:r>
            <a:endParaRPr sz="2000"/>
          </a:p>
          <a:p>
            <a:pPr indent="-431789">
              <a:spcBef>
                <a:spcPts val="0"/>
              </a:spcBef>
              <a:buSzPts val="1500"/>
              <a:buChar char="●"/>
            </a:pPr>
            <a:r>
              <a:rPr lang="en" sz="2000"/>
              <a:t>Purpose is to inform community and seek feedback</a:t>
            </a:r>
            <a:endParaRPr sz="2000"/>
          </a:p>
          <a:p>
            <a:pPr indent="-431789">
              <a:spcBef>
                <a:spcPts val="0"/>
              </a:spcBef>
              <a:buSzPts val="1500"/>
              <a:buChar char="●"/>
            </a:pPr>
            <a:r>
              <a:rPr lang="en" sz="2000"/>
              <a:t>Topics covered in last 2 years:</a:t>
            </a:r>
            <a:endParaRPr sz="2000"/>
          </a:p>
          <a:p>
            <a:pPr lvl="1" indent="-431789">
              <a:buSzPts val="1500"/>
              <a:buChar char="○"/>
            </a:pPr>
            <a:r>
              <a:rPr lang="en" sz="2000"/>
              <a:t>Finance</a:t>
            </a:r>
            <a:endParaRPr sz="2000"/>
          </a:p>
          <a:p>
            <a:pPr lvl="1" indent="-431789">
              <a:buSzPts val="1500"/>
              <a:buChar char="○"/>
            </a:pPr>
            <a:r>
              <a:rPr lang="en" sz="2000"/>
              <a:t>Climate/ Culture</a:t>
            </a:r>
            <a:endParaRPr sz="2000"/>
          </a:p>
          <a:p>
            <a:pPr lvl="1" indent="-431789">
              <a:buSzPts val="1500"/>
              <a:buChar char="○"/>
            </a:pPr>
            <a:r>
              <a:rPr lang="en" sz="2000"/>
              <a:t>Calendar</a:t>
            </a:r>
            <a:endParaRPr sz="2000"/>
          </a:p>
          <a:p>
            <a:pPr lvl="1" indent="-431789">
              <a:buSzPts val="1500"/>
              <a:buChar char="○"/>
            </a:pPr>
            <a:r>
              <a:rPr lang="en" sz="2000"/>
              <a:t>Facilities</a:t>
            </a:r>
            <a:endParaRPr sz="2000"/>
          </a:p>
        </p:txBody>
      </p:sp>
      <p:sp>
        <p:nvSpPr>
          <p:cNvPr id="84" name="Google Shape;84;p15"/>
          <p:cNvSpPr txBox="1">
            <a:spLocks noGrp="1"/>
          </p:cNvSpPr>
          <p:nvPr>
            <p:ph type="body" idx="3"/>
          </p:nvPr>
        </p:nvSpPr>
        <p:spPr>
          <a:xfrm>
            <a:off x="7847056" y="917900"/>
            <a:ext cx="3254000" cy="4322000"/>
          </a:xfrm>
          <a:prstGeom prst="rect">
            <a:avLst/>
          </a:prstGeom>
        </p:spPr>
        <p:txBody>
          <a:bodyPr spcFirstLastPara="1" wrap="square" lIns="121900" tIns="121900" rIns="121900" bIns="121900" anchor="t" anchorCtr="0">
            <a:noAutofit/>
          </a:bodyPr>
          <a:lstStyle/>
          <a:p>
            <a:pPr marL="0" indent="0">
              <a:buNone/>
            </a:pPr>
            <a:r>
              <a:rPr lang="en" sz="2000"/>
              <a:t>Staff Work groups &amp; Committees</a:t>
            </a:r>
            <a:endParaRPr sz="2000"/>
          </a:p>
          <a:p>
            <a:pPr indent="-431789">
              <a:buSzPts val="1500"/>
              <a:buChar char="●"/>
            </a:pPr>
            <a:r>
              <a:rPr lang="en" sz="2000"/>
              <a:t>Standing committees through CTO</a:t>
            </a:r>
            <a:endParaRPr sz="2000"/>
          </a:p>
          <a:p>
            <a:pPr indent="-431789">
              <a:spcBef>
                <a:spcPts val="0"/>
              </a:spcBef>
              <a:buSzPts val="1500"/>
              <a:buChar char="●"/>
            </a:pPr>
            <a:r>
              <a:rPr lang="en" sz="2000"/>
              <a:t>Ad hoc work groups as needed</a:t>
            </a:r>
            <a:endParaRPr sz="2000"/>
          </a:p>
          <a:p>
            <a:pPr indent="-431789">
              <a:spcBef>
                <a:spcPts val="0"/>
              </a:spcBef>
              <a:buSzPts val="1500"/>
              <a:buChar char="●"/>
            </a:pPr>
            <a:r>
              <a:rPr lang="en" sz="2000"/>
              <a:t>Work groups are used to work through complex problems - solution oriented</a:t>
            </a:r>
            <a:endParaRPr sz="2000"/>
          </a:p>
          <a:p>
            <a:pPr indent="-431789">
              <a:spcBef>
                <a:spcPts val="0"/>
              </a:spcBef>
              <a:buSzPts val="1500"/>
              <a:buChar char="●"/>
            </a:pPr>
            <a:r>
              <a:rPr lang="en" sz="2000"/>
              <a:t>Committees are advisory groups that act as liaisons as well</a:t>
            </a:r>
            <a:endParaRPr sz="2000"/>
          </a:p>
        </p:txBody>
      </p:sp>
      <p:sp>
        <p:nvSpPr>
          <p:cNvPr id="85" name="Google Shape;85;p15"/>
          <p:cNvSpPr txBox="1">
            <a:spLocks noGrp="1"/>
          </p:cNvSpPr>
          <p:nvPr>
            <p:ph type="sldNum" idx="12"/>
          </p:nvPr>
        </p:nvSpPr>
        <p:spPr>
          <a:xfrm>
            <a:off x="-167" y="6492300"/>
            <a:ext cx="12192000" cy="365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9E00"/>
                </a:solidFill>
              </a:rPr>
              <a:pPr defTabSz="1219170">
                <a:buClr>
                  <a:srgbClr val="000000"/>
                </a:buClr>
              </a:pPr>
              <a:t>10</a:t>
            </a:fld>
            <a:endParaRPr kern="0">
              <a:solidFill>
                <a:srgbClr val="FF9E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idx="4294967295"/>
          </p:nvPr>
        </p:nvSpPr>
        <p:spPr>
          <a:xfrm>
            <a:off x="1122033" y="3080533"/>
            <a:ext cx="9962000" cy="1546400"/>
          </a:xfrm>
          <a:prstGeom prst="rect">
            <a:avLst/>
          </a:prstGeom>
        </p:spPr>
        <p:txBody>
          <a:bodyPr spcFirstLastPara="1" wrap="square" lIns="0" tIns="0" rIns="0" bIns="0" anchor="ctr" anchorCtr="0">
            <a:noAutofit/>
          </a:bodyPr>
          <a:lstStyle/>
          <a:p>
            <a:r>
              <a:rPr lang="en" sz="6400">
                <a:solidFill>
                  <a:schemeClr val="accent1"/>
                </a:solidFill>
              </a:rPr>
              <a:t>2024-2025 Priorities</a:t>
            </a:r>
            <a:endParaRPr sz="6400">
              <a:solidFill>
                <a:schemeClr val="accent1"/>
              </a:solidFill>
            </a:endParaRPr>
          </a:p>
          <a:p>
            <a:endParaRPr sz="6400">
              <a:solidFill>
                <a:schemeClr val="accent1"/>
              </a:solidFill>
            </a:endParaRPr>
          </a:p>
          <a:p>
            <a:r>
              <a:rPr lang="en" sz="4800">
                <a:solidFill>
                  <a:schemeClr val="accent1"/>
                </a:solidFill>
              </a:rPr>
              <a:t>District &amp; Building Focus Areas</a:t>
            </a:r>
            <a:endParaRPr sz="4800">
              <a:solidFill>
                <a:schemeClr val="accent1"/>
              </a:solidFill>
            </a:endParaRPr>
          </a:p>
          <a:p>
            <a:r>
              <a:rPr lang="en" sz="4800">
                <a:solidFill>
                  <a:schemeClr val="accent1"/>
                </a:solidFill>
              </a:rPr>
              <a:t>Data Driven</a:t>
            </a:r>
            <a:endParaRPr sz="4800">
              <a:solidFill>
                <a:schemeClr val="accent1"/>
              </a:solidFill>
            </a:endParaRPr>
          </a:p>
        </p:txBody>
      </p:sp>
      <p:grpSp>
        <p:nvGrpSpPr>
          <p:cNvPr id="91" name="Google Shape;91;p16"/>
          <p:cNvGrpSpPr/>
          <p:nvPr/>
        </p:nvGrpSpPr>
        <p:grpSpPr>
          <a:xfrm>
            <a:off x="5644652" y="409334"/>
            <a:ext cx="902705" cy="1471639"/>
            <a:chOff x="6730350" y="2315900"/>
            <a:chExt cx="257700" cy="420100"/>
          </a:xfrm>
        </p:grpSpPr>
        <p:sp>
          <p:nvSpPr>
            <p:cNvPr id="92" name="Google Shape;92;p16"/>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93" name="Google Shape;93;p16"/>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94" name="Google Shape;94;p16"/>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95" name="Google Shape;95;p16"/>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96" name="Google Shape;96;p16"/>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grpSp>
      <p:sp>
        <p:nvSpPr>
          <p:cNvPr id="97" name="Google Shape;97;p16"/>
          <p:cNvSpPr txBox="1">
            <a:spLocks noGrp="1"/>
          </p:cNvSpPr>
          <p:nvPr>
            <p:ph type="sldNum" idx="12"/>
          </p:nvPr>
        </p:nvSpPr>
        <p:spPr>
          <a:xfrm>
            <a:off x="-167" y="6124067"/>
            <a:ext cx="12192000" cy="7340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11</a:t>
            </a:fld>
            <a:endParaRPr kern="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sldNum" idx="12"/>
          </p:nvPr>
        </p:nvSpPr>
        <p:spPr>
          <a:xfrm>
            <a:off x="-167" y="6124067"/>
            <a:ext cx="12192000" cy="7340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12</a:t>
            </a:fld>
            <a:endParaRPr kern="0">
              <a:solidFill>
                <a:srgbClr val="FFFFFF"/>
              </a:solidFill>
            </a:endParaRPr>
          </a:p>
        </p:txBody>
      </p:sp>
      <p:sp>
        <p:nvSpPr>
          <p:cNvPr id="103" name="Google Shape;103;p17"/>
          <p:cNvSpPr txBox="1"/>
          <p:nvPr/>
        </p:nvSpPr>
        <p:spPr>
          <a:xfrm>
            <a:off x="922800" y="1471234"/>
            <a:ext cx="5451600" cy="3810170"/>
          </a:xfrm>
          <a:prstGeom prst="rect">
            <a:avLst/>
          </a:prstGeom>
          <a:noFill/>
          <a:ln>
            <a:noFill/>
          </a:ln>
        </p:spPr>
        <p:txBody>
          <a:bodyPr spcFirstLastPara="1" wrap="square" lIns="121900" tIns="121900" rIns="121900" bIns="121900" anchor="t" anchorCtr="0">
            <a:spAutoFit/>
          </a:bodyPr>
          <a:lstStyle/>
          <a:p>
            <a:pPr marL="76198" defTabSz="1219170">
              <a:spcBef>
                <a:spcPts val="233"/>
              </a:spcBef>
              <a:buClr>
                <a:srgbClr val="000000"/>
              </a:buClr>
            </a:pPr>
            <a:r>
              <a:rPr lang="en" sz="1333" b="1" kern="0">
                <a:solidFill>
                  <a:srgbClr val="FF6F00"/>
                </a:solidFill>
                <a:latin typeface="Montserrat"/>
                <a:ea typeface="Montserrat"/>
                <a:cs typeface="Montserrat"/>
                <a:sym typeface="Montserrat"/>
              </a:rPr>
              <a:t>2024-2025 CSIP Priorities for year</a:t>
            </a:r>
            <a:endParaRPr sz="1333" b="1" kern="0">
              <a:solidFill>
                <a:srgbClr val="FF6F00"/>
              </a:solidFill>
              <a:latin typeface="Montserrat"/>
              <a:ea typeface="Montserrat"/>
              <a:cs typeface="Montserrat"/>
              <a:sym typeface="Montserrat"/>
            </a:endParaRPr>
          </a:p>
          <a:p>
            <a:pPr marL="76198" defTabSz="1219170">
              <a:spcBef>
                <a:spcPts val="233"/>
              </a:spcBef>
              <a:buClr>
                <a:srgbClr val="000000"/>
              </a:buClr>
            </a:pPr>
            <a:endParaRPr sz="1333" b="1" kern="0">
              <a:solidFill>
                <a:srgbClr val="FFFFFF"/>
              </a:solidFill>
              <a:latin typeface="Montserrat"/>
              <a:ea typeface="Montserrat"/>
              <a:cs typeface="Montserrat"/>
              <a:sym typeface="Montserrat"/>
            </a:endParaRPr>
          </a:p>
          <a:p>
            <a:pPr marL="609585" indent="-389457" defTabSz="1219170">
              <a:spcBef>
                <a:spcPts val="233"/>
              </a:spcBef>
              <a:buClr>
                <a:srgbClr val="FF6F00"/>
              </a:buClr>
              <a:buSzPts val="1000"/>
              <a:buFont typeface="Montserrat"/>
              <a:buChar char="●"/>
            </a:pPr>
            <a:r>
              <a:rPr lang="en" sz="1333" b="1" u="sng" kern="0">
                <a:solidFill>
                  <a:srgbClr val="FF6F00"/>
                </a:solidFill>
                <a:latin typeface="Montserrat"/>
                <a:ea typeface="Montserrat"/>
                <a:cs typeface="Montserrat"/>
                <a:sym typeface="Montserrat"/>
              </a:rPr>
              <a:t>Academic Achievement</a:t>
            </a:r>
            <a:endParaRPr sz="1333" b="1" u="sng" kern="0">
              <a:solidFill>
                <a:srgbClr val="FF6F00"/>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Improve instructional and assessment practices in all areas</a:t>
            </a:r>
            <a:endParaRPr sz="1333" b="1" kern="0">
              <a:solidFill>
                <a:srgbClr val="FFFFFF"/>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Improve academic achievement as measured by District and State assessments</a:t>
            </a:r>
            <a:endParaRPr sz="1333" b="1" kern="0">
              <a:solidFill>
                <a:srgbClr val="FFFFFF"/>
              </a:solidFill>
              <a:latin typeface="Montserrat"/>
              <a:ea typeface="Montserrat"/>
              <a:cs typeface="Montserrat"/>
              <a:sym typeface="Montserrat"/>
            </a:endParaRPr>
          </a:p>
          <a:p>
            <a:pPr marL="609585" indent="-389457" defTabSz="1219170">
              <a:buClr>
                <a:srgbClr val="FF6F00"/>
              </a:buClr>
              <a:buSzPts val="1000"/>
              <a:buFont typeface="Montserrat"/>
              <a:buChar char="●"/>
            </a:pPr>
            <a:r>
              <a:rPr lang="en" sz="1333" b="1" u="sng" kern="0">
                <a:solidFill>
                  <a:srgbClr val="FF6F00"/>
                </a:solidFill>
                <a:latin typeface="Montserrat"/>
                <a:ea typeface="Montserrat"/>
                <a:cs typeface="Montserrat"/>
                <a:sym typeface="Montserrat"/>
              </a:rPr>
              <a:t>Culture &amp; Climate Initiatives</a:t>
            </a:r>
            <a:endParaRPr sz="1333" b="1" u="sng" kern="0">
              <a:solidFill>
                <a:srgbClr val="FF6F00"/>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Oriole Strong Committee</a:t>
            </a:r>
            <a:endParaRPr sz="1333" b="1" kern="0">
              <a:solidFill>
                <a:srgbClr val="FFFFFF"/>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Admin Team</a:t>
            </a:r>
            <a:endParaRPr sz="1333" b="1" kern="0">
              <a:solidFill>
                <a:srgbClr val="FFFFFF"/>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Improve Staff Morale and Student Engagement</a:t>
            </a:r>
            <a:endParaRPr sz="1333" b="1" kern="0">
              <a:solidFill>
                <a:srgbClr val="FFFFFF"/>
              </a:solidFill>
              <a:latin typeface="Montserrat"/>
              <a:ea typeface="Montserrat"/>
              <a:cs typeface="Montserrat"/>
              <a:sym typeface="Montserrat"/>
            </a:endParaRPr>
          </a:p>
          <a:p>
            <a:pPr marL="609585" indent="-389457" defTabSz="1219170">
              <a:buClr>
                <a:srgbClr val="FF6F00"/>
              </a:buClr>
              <a:buSzPts val="1000"/>
              <a:buFont typeface="Montserrat"/>
              <a:buChar char="●"/>
            </a:pPr>
            <a:r>
              <a:rPr lang="en" sz="1333" b="1" u="sng" kern="0">
                <a:solidFill>
                  <a:srgbClr val="FF6F00"/>
                </a:solidFill>
                <a:latin typeface="Montserrat"/>
                <a:ea typeface="Montserrat"/>
                <a:cs typeface="Montserrat"/>
                <a:sym typeface="Montserrat"/>
              </a:rPr>
              <a:t>Maximizing Resource Allocation</a:t>
            </a:r>
            <a:endParaRPr sz="1333" b="1" u="sng" kern="0">
              <a:solidFill>
                <a:srgbClr val="FF6F00"/>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Balanced Budget</a:t>
            </a:r>
            <a:endParaRPr sz="1333" b="1" kern="0">
              <a:solidFill>
                <a:srgbClr val="FFFFFF"/>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Develop Rotation Systems for Curriculum, Equipment, and Technology</a:t>
            </a:r>
            <a:endParaRPr sz="1333" b="1" kern="0">
              <a:solidFill>
                <a:srgbClr val="FFFFFF"/>
              </a:solidFill>
              <a:latin typeface="Montserrat"/>
              <a:ea typeface="Montserrat"/>
              <a:cs typeface="Montserrat"/>
              <a:sym typeface="Montserrat"/>
            </a:endParaRPr>
          </a:p>
          <a:p>
            <a:pPr marL="1219170" lvl="1" indent="-389457" defTabSz="1219170">
              <a:buClr>
                <a:srgbClr val="FFFFFF"/>
              </a:buClr>
              <a:buSzPts val="1000"/>
              <a:buFont typeface="Montserrat"/>
              <a:buChar char="○"/>
            </a:pPr>
            <a:r>
              <a:rPr lang="en" sz="1333" b="1" kern="0">
                <a:solidFill>
                  <a:srgbClr val="FFFFFF"/>
                </a:solidFill>
                <a:latin typeface="Montserrat"/>
                <a:ea typeface="Montserrat"/>
                <a:cs typeface="Montserrat"/>
                <a:sym typeface="Montserrat"/>
              </a:rPr>
              <a:t>Bond Issue Projects</a:t>
            </a:r>
            <a:endParaRPr sz="1333" b="1" kern="0">
              <a:solidFill>
                <a:srgbClr val="FFFFFF"/>
              </a:solidFill>
              <a:latin typeface="Montserrat"/>
              <a:ea typeface="Montserrat"/>
              <a:cs typeface="Montserrat"/>
              <a:sym typeface="Montserrat"/>
            </a:endParaRPr>
          </a:p>
        </p:txBody>
      </p:sp>
      <p:pic>
        <p:nvPicPr>
          <p:cNvPr id="104" name="Google Shape;104;p17"/>
          <p:cNvPicPr preferRelativeResize="0"/>
          <p:nvPr/>
        </p:nvPicPr>
        <p:blipFill>
          <a:blip r:embed="rId3">
            <a:alphaModFix/>
          </a:blip>
          <a:stretch>
            <a:fillRect/>
          </a:stretch>
        </p:blipFill>
        <p:spPr>
          <a:xfrm>
            <a:off x="6472400" y="1112151"/>
            <a:ext cx="4512965" cy="45129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p>
            <a:r>
              <a:rPr lang="en" sz="2133"/>
              <a:t>Game Plan for Greatness</a:t>
            </a:r>
            <a:endParaRPr sz="2133"/>
          </a:p>
        </p:txBody>
      </p:sp>
      <p:sp>
        <p:nvSpPr>
          <p:cNvPr id="110" name="Google Shape;110;p18"/>
          <p:cNvSpPr txBox="1">
            <a:spLocks noGrp="1"/>
          </p:cNvSpPr>
          <p:nvPr>
            <p:ph type="body" idx="1"/>
          </p:nvPr>
        </p:nvSpPr>
        <p:spPr>
          <a:xfrm>
            <a:off x="1005200" y="1748800"/>
            <a:ext cx="3254000" cy="3360400"/>
          </a:xfrm>
          <a:prstGeom prst="rect">
            <a:avLst/>
          </a:prstGeom>
        </p:spPr>
        <p:txBody>
          <a:bodyPr spcFirstLastPara="1" wrap="square" lIns="121900" tIns="121900" rIns="121900" bIns="121900" anchor="t" anchorCtr="0">
            <a:noAutofit/>
          </a:bodyPr>
          <a:lstStyle/>
          <a:p>
            <a:pPr marL="0" indent="0" algn="ctr">
              <a:buNone/>
            </a:pPr>
            <a:r>
              <a:rPr lang="en" b="1"/>
              <a:t>Strategic Planning</a:t>
            </a:r>
            <a:endParaRPr b="1"/>
          </a:p>
          <a:p>
            <a:pPr marL="0" indent="0" algn="ctr">
              <a:buNone/>
            </a:pPr>
            <a:endParaRPr/>
          </a:p>
          <a:p>
            <a:pPr marL="0" indent="0" algn="ctr">
              <a:buNone/>
            </a:pPr>
            <a:r>
              <a:rPr lang="en" b="1"/>
              <a:t>Teamwork &amp; Collaboration</a:t>
            </a:r>
            <a:endParaRPr b="1"/>
          </a:p>
          <a:p>
            <a:pPr marL="0" indent="0" algn="ctr">
              <a:buNone/>
            </a:pPr>
            <a:endParaRPr/>
          </a:p>
          <a:p>
            <a:pPr marL="0" indent="0" algn="ctr">
              <a:buNone/>
            </a:pPr>
            <a:r>
              <a:rPr lang="en" b="1"/>
              <a:t>Evaluation &amp; Improvement</a:t>
            </a:r>
            <a:endParaRPr b="1"/>
          </a:p>
        </p:txBody>
      </p:sp>
      <p:sp>
        <p:nvSpPr>
          <p:cNvPr id="111" name="Google Shape;111;p18"/>
          <p:cNvSpPr txBox="1">
            <a:spLocks noGrp="1"/>
          </p:cNvSpPr>
          <p:nvPr>
            <p:ph type="body" idx="2"/>
          </p:nvPr>
        </p:nvSpPr>
        <p:spPr>
          <a:xfrm>
            <a:off x="4322200" y="1811767"/>
            <a:ext cx="3254000" cy="2102000"/>
          </a:xfrm>
          <a:prstGeom prst="rect">
            <a:avLst/>
          </a:prstGeom>
        </p:spPr>
        <p:txBody>
          <a:bodyPr spcFirstLastPara="1" wrap="square" lIns="121900" tIns="121900" rIns="121900" bIns="121900" anchor="t" anchorCtr="0">
            <a:noAutofit/>
          </a:bodyPr>
          <a:lstStyle/>
          <a:p>
            <a:pPr marL="0" indent="0" algn="ctr">
              <a:buNone/>
            </a:pPr>
            <a:r>
              <a:rPr lang="en" b="1"/>
              <a:t>Goal Setting</a:t>
            </a:r>
            <a:endParaRPr b="1"/>
          </a:p>
          <a:p>
            <a:pPr marL="0" indent="0" algn="ctr">
              <a:buNone/>
            </a:pPr>
            <a:endParaRPr/>
          </a:p>
          <a:p>
            <a:pPr marL="0" indent="0" algn="ctr">
              <a:buNone/>
            </a:pPr>
            <a:r>
              <a:rPr lang="en" b="1"/>
              <a:t>Adaptability</a:t>
            </a:r>
            <a:endParaRPr/>
          </a:p>
        </p:txBody>
      </p:sp>
      <p:sp>
        <p:nvSpPr>
          <p:cNvPr id="112" name="Google Shape;112;p18"/>
          <p:cNvSpPr txBox="1">
            <a:spLocks noGrp="1"/>
          </p:cNvSpPr>
          <p:nvPr>
            <p:ph type="body" idx="3"/>
          </p:nvPr>
        </p:nvSpPr>
        <p:spPr>
          <a:xfrm>
            <a:off x="7869800" y="1811767"/>
            <a:ext cx="3254000" cy="2647600"/>
          </a:xfrm>
          <a:prstGeom prst="rect">
            <a:avLst/>
          </a:prstGeom>
        </p:spPr>
        <p:txBody>
          <a:bodyPr spcFirstLastPara="1" wrap="square" lIns="121900" tIns="121900" rIns="121900" bIns="121900" anchor="t" anchorCtr="0">
            <a:noAutofit/>
          </a:bodyPr>
          <a:lstStyle/>
          <a:p>
            <a:pPr marL="0" indent="0" algn="ctr">
              <a:buNone/>
            </a:pPr>
            <a:r>
              <a:rPr lang="en" b="1"/>
              <a:t>Preparation &amp; Practice</a:t>
            </a:r>
            <a:endParaRPr b="1"/>
          </a:p>
          <a:p>
            <a:pPr marL="0" indent="0" algn="ctr">
              <a:buNone/>
            </a:pPr>
            <a:endParaRPr/>
          </a:p>
          <a:p>
            <a:pPr marL="0" indent="0" algn="ctr">
              <a:buNone/>
            </a:pPr>
            <a:r>
              <a:rPr lang="en" b="1"/>
              <a:t>Execution &amp; Performance</a:t>
            </a:r>
            <a:endParaRPr/>
          </a:p>
        </p:txBody>
      </p:sp>
      <p:sp>
        <p:nvSpPr>
          <p:cNvPr id="113" name="Google Shape;113;p18"/>
          <p:cNvSpPr txBox="1">
            <a:spLocks noGrp="1"/>
          </p:cNvSpPr>
          <p:nvPr>
            <p:ph type="sldNum" idx="12"/>
          </p:nvPr>
        </p:nvSpPr>
        <p:spPr>
          <a:xfrm>
            <a:off x="-167" y="6492300"/>
            <a:ext cx="12192000" cy="365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9E00"/>
                </a:solidFill>
              </a:rPr>
              <a:pPr defTabSz="1219170">
                <a:buClr>
                  <a:srgbClr val="000000"/>
                </a:buClr>
              </a:pPr>
              <a:t>13</a:t>
            </a:fld>
            <a:endParaRPr kern="0">
              <a:solidFill>
                <a:srgbClr val="FF9E00"/>
              </a:solidFill>
            </a:endParaRPr>
          </a:p>
        </p:txBody>
      </p:sp>
      <p:sp>
        <p:nvSpPr>
          <p:cNvPr id="114" name="Google Shape;114;p18"/>
          <p:cNvSpPr txBox="1"/>
          <p:nvPr/>
        </p:nvSpPr>
        <p:spPr>
          <a:xfrm>
            <a:off x="2980733" y="829267"/>
            <a:ext cx="6144800" cy="702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4000" b="1" kern="0">
                <a:solidFill>
                  <a:srgbClr val="FF9E00"/>
                </a:solidFill>
                <a:highlight>
                  <a:srgbClr val="FFFFFF"/>
                </a:highlight>
                <a:latin typeface="Droid Serif"/>
                <a:ea typeface="Droid Serif"/>
                <a:cs typeface="Droid Serif"/>
                <a:sym typeface="Droid Serif"/>
              </a:rPr>
              <a:t>KEY ELEMENTS</a:t>
            </a:r>
            <a:endParaRPr sz="4000" b="1" kern="0">
              <a:solidFill>
                <a:srgbClr val="FF9E00"/>
              </a:solidFill>
              <a:highlight>
                <a:srgbClr val="FFFFFF"/>
              </a:highlight>
              <a:latin typeface="Droid Serif"/>
              <a:ea typeface="Droid Serif"/>
              <a:cs typeface="Droid Serif"/>
              <a:sym typeface="Droid Serif"/>
            </a:endParaRPr>
          </a:p>
        </p:txBody>
      </p:sp>
      <p:sp>
        <p:nvSpPr>
          <p:cNvPr id="115" name="Google Shape;115;p18"/>
          <p:cNvSpPr txBox="1"/>
          <p:nvPr/>
        </p:nvSpPr>
        <p:spPr>
          <a:xfrm>
            <a:off x="2825033" y="5500334"/>
            <a:ext cx="7151600" cy="82082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kern="0">
                <a:solidFill>
                  <a:srgbClr val="000000"/>
                </a:solidFill>
                <a:latin typeface="Droid Serif"/>
                <a:ea typeface="Droid Serif"/>
                <a:cs typeface="Droid Serif"/>
                <a:sym typeface="Droid Serif"/>
              </a:rPr>
              <a:t>…</a:t>
            </a:r>
            <a:r>
              <a:rPr lang="en" sz="1867" kern="0">
                <a:solidFill>
                  <a:srgbClr val="000000"/>
                </a:solidFill>
                <a:latin typeface="Montserrat"/>
                <a:ea typeface="Montserrat"/>
                <a:cs typeface="Montserrat"/>
                <a:sym typeface="Montserrat"/>
              </a:rPr>
              <a:t>and a Chiefs 3-Peat would be like eating ice cream and chocolate everyday!!!</a:t>
            </a:r>
            <a:endParaRPr sz="1867" kern="0">
              <a:solidFill>
                <a:srgbClr val="000000"/>
              </a:solidFill>
              <a:latin typeface="Montserrat"/>
              <a:ea typeface="Montserrat"/>
              <a:cs typeface="Montserrat"/>
              <a:sym typeface="Montserrat"/>
            </a:endParaRPr>
          </a:p>
        </p:txBody>
      </p:sp>
      <p:pic>
        <p:nvPicPr>
          <p:cNvPr id="116" name="Google Shape;116;p18"/>
          <p:cNvPicPr preferRelativeResize="0"/>
          <p:nvPr/>
        </p:nvPicPr>
        <p:blipFill>
          <a:blip r:embed="rId3">
            <a:alphaModFix/>
          </a:blip>
          <a:stretch>
            <a:fillRect/>
          </a:stretch>
        </p:blipFill>
        <p:spPr>
          <a:xfrm>
            <a:off x="4970801" y="3418502"/>
            <a:ext cx="2164668" cy="21646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p>
            <a:r>
              <a:rPr lang="en"/>
              <a:t>CLOSING</a:t>
            </a:r>
            <a:endParaRPr/>
          </a:p>
        </p:txBody>
      </p:sp>
      <p:sp>
        <p:nvSpPr>
          <p:cNvPr id="122" name="Google Shape;122;p19"/>
          <p:cNvSpPr txBox="1">
            <a:spLocks noGrp="1"/>
          </p:cNvSpPr>
          <p:nvPr>
            <p:ph type="sldNum" idx="12"/>
          </p:nvPr>
        </p:nvSpPr>
        <p:spPr>
          <a:xfrm>
            <a:off x="-167" y="6492300"/>
            <a:ext cx="12192000" cy="365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9E00"/>
                </a:solidFill>
              </a:rPr>
              <a:pPr defTabSz="1219170">
                <a:buClr>
                  <a:srgbClr val="000000"/>
                </a:buClr>
              </a:pPr>
              <a:t>14</a:t>
            </a:fld>
            <a:endParaRPr kern="0">
              <a:solidFill>
                <a:srgbClr val="FF9E00"/>
              </a:solidFill>
            </a:endParaRPr>
          </a:p>
        </p:txBody>
      </p:sp>
      <p:pic>
        <p:nvPicPr>
          <p:cNvPr id="123" name="Google Shape;123;p19"/>
          <p:cNvPicPr preferRelativeResize="0"/>
          <p:nvPr/>
        </p:nvPicPr>
        <p:blipFill rotWithShape="1">
          <a:blip r:embed="rId3">
            <a:alphaModFix/>
          </a:blip>
          <a:srcRect l="7852" r="13071" b="8659"/>
          <a:stretch/>
        </p:blipFill>
        <p:spPr>
          <a:xfrm>
            <a:off x="1275667" y="1021215"/>
            <a:ext cx="9640667" cy="48155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9170"/>
            <a:fld id="{3B745311-16E5-4BEF-BFE6-36758A3427EB}" type="slidenum">
              <a:rPr lang="en-US">
                <a:solidFill>
                  <a:prstClr val="white"/>
                </a:solidFill>
                <a:latin typeface="Calibri"/>
              </a:rPr>
              <a:pPr defTabSz="1219170"/>
              <a:t>15</a:t>
            </a:fld>
            <a:endParaRPr lang="en-US">
              <a:solidFill>
                <a:prstClr val="white"/>
              </a:solidFill>
              <a:latin typeface="Calibri"/>
            </a:endParaRPr>
          </a:p>
        </p:txBody>
      </p:sp>
      <p:sp>
        <p:nvSpPr>
          <p:cNvPr id="8" name="Text Placeholder 7"/>
          <p:cNvSpPr>
            <a:spLocks noGrp="1"/>
          </p:cNvSpPr>
          <p:nvPr>
            <p:ph type="body" sz="quarter" idx="11"/>
          </p:nvPr>
        </p:nvSpPr>
        <p:spPr>
          <a:xfrm>
            <a:off x="2987723" y="1803400"/>
            <a:ext cx="8534400" cy="3860800"/>
          </a:xfrm>
        </p:spPr>
        <p:txBody>
          <a:bodyPr/>
          <a:lstStyle/>
          <a:p>
            <a:endParaRPr lang="en-US" dirty="0"/>
          </a:p>
          <a:p>
            <a:r>
              <a:rPr lang="en-US" sz="3200" dirty="0">
                <a:solidFill>
                  <a:schemeClr val="tx1"/>
                </a:solidFill>
              </a:rPr>
              <a:t>Office of Quality Schools</a:t>
            </a:r>
          </a:p>
          <a:p>
            <a:r>
              <a:rPr lang="en-US" sz="3200" dirty="0">
                <a:solidFill>
                  <a:schemeClr val="tx1"/>
                </a:solidFill>
              </a:rPr>
              <a:t>573-751-4234</a:t>
            </a:r>
          </a:p>
          <a:p>
            <a:r>
              <a:rPr lang="en-US" sz="3200" dirty="0">
                <a:solidFill>
                  <a:schemeClr val="tx1"/>
                </a:solidFill>
                <a:hlinkClick r:id="rId3">
                  <a:extLst>
                    <a:ext uri="{A12FA001-AC4F-418D-AE19-62706E023703}">
                      <ahyp:hlinkClr xmlns:ahyp="http://schemas.microsoft.com/office/drawing/2018/hyperlinkcolor" val="tx"/>
                    </a:ext>
                  </a:extLst>
                </a:hlinkClick>
              </a:rPr>
              <a:t>qualityschools@dese.mo.gov</a:t>
            </a:r>
            <a:endParaRPr lang="en-US" sz="3200" dirty="0">
              <a:solidFill>
                <a:schemeClr val="tx1"/>
              </a:solidFill>
            </a:endParaRPr>
          </a:p>
          <a:p>
            <a:r>
              <a:rPr lang="en-US" sz="3200" dirty="0">
                <a:solidFill>
                  <a:schemeClr val="tx1"/>
                </a:solidFill>
              </a:rPr>
              <a:t>or</a:t>
            </a:r>
          </a:p>
          <a:p>
            <a:r>
              <a:rPr lang="en-US" sz="3200" dirty="0">
                <a:solidFill>
                  <a:schemeClr val="tx1"/>
                </a:solidFill>
              </a:rPr>
              <a:t>Contact your Area Supervisor</a:t>
            </a:r>
          </a:p>
        </p:txBody>
      </p:sp>
      <p:sp>
        <p:nvSpPr>
          <p:cNvPr id="9" name="Text Placeholder 8"/>
          <p:cNvSpPr>
            <a:spLocks noGrp="1"/>
          </p:cNvSpPr>
          <p:nvPr>
            <p:ph type="body" sz="quarter" idx="12"/>
          </p:nvPr>
        </p:nvSpPr>
        <p:spPr/>
        <p:txBody>
          <a:bodyPr/>
          <a:lstStyle/>
          <a:p>
            <a:r>
              <a:rPr lang="en-US" dirty="0"/>
              <a:t>Questions?</a:t>
            </a:r>
          </a:p>
        </p:txBody>
      </p:sp>
    </p:spTree>
    <p:extLst>
      <p:ext uri="{BB962C8B-B14F-4D97-AF65-F5344CB8AC3E}">
        <p14:creationId xmlns:p14="http://schemas.microsoft.com/office/powerpoint/2010/main" val="328068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a:t>
            </a:fld>
            <a:endParaRPr lang="en-US" dirty="0"/>
          </a:p>
        </p:txBody>
      </p:sp>
      <p:sp>
        <p:nvSpPr>
          <p:cNvPr id="5" name="Text Placeholder 4">
            <a:extLst>
              <a:ext uri="{FF2B5EF4-FFF2-40B4-BE49-F238E27FC236}">
                <a16:creationId xmlns:a16="http://schemas.microsoft.com/office/drawing/2014/main" id="{E2C2AA75-A34D-FB64-66AC-8F9926C9E8A0}"/>
              </a:ext>
            </a:extLst>
          </p:cNvPr>
          <p:cNvSpPr>
            <a:spLocks noGrp="1"/>
          </p:cNvSpPr>
          <p:nvPr>
            <p:ph type="body" sz="quarter" idx="10"/>
          </p:nvPr>
        </p:nvSpPr>
        <p:spPr/>
        <p:txBody>
          <a:bodyPr/>
          <a:lstStyle/>
          <a:p>
            <a:r>
              <a:rPr lang="en-US" dirty="0"/>
              <a:t>MSIP 6 - 2</a:t>
            </a:r>
            <a:r>
              <a:rPr lang="en-US" baseline="30000" dirty="0"/>
              <a:t>nd</a:t>
            </a:r>
            <a:r>
              <a:rPr lang="en-US" dirty="0"/>
              <a:t> Cycle Pilot</a:t>
            </a:r>
          </a:p>
        </p:txBody>
      </p:sp>
      <p:sp>
        <p:nvSpPr>
          <p:cNvPr id="4" name="Content Placeholder 3">
            <a:extLst>
              <a:ext uri="{FF2B5EF4-FFF2-40B4-BE49-F238E27FC236}">
                <a16:creationId xmlns:a16="http://schemas.microsoft.com/office/drawing/2014/main" id="{1029D62D-21DE-1E18-B56C-00BA26E7BD7B}"/>
              </a:ext>
            </a:extLst>
          </p:cNvPr>
          <p:cNvSpPr>
            <a:spLocks noGrp="1"/>
          </p:cNvSpPr>
          <p:nvPr>
            <p:ph sz="quarter" idx="11"/>
          </p:nvPr>
        </p:nvSpPr>
        <p:spPr/>
        <p:txBody>
          <a:bodyPr>
            <a:normAutofit/>
          </a:bodyPr>
          <a:lstStyle/>
          <a:p>
            <a:pPr>
              <a:buClrTx/>
              <a:buFont typeface="Wingdings" panose="05000000000000000000" pitchFamily="2" charset="2"/>
              <a:buChar char="§"/>
            </a:pPr>
            <a:r>
              <a:rPr lang="en-US" sz="3600" dirty="0"/>
              <a:t>Pilot timeline: August 2024-December 2024</a:t>
            </a:r>
          </a:p>
          <a:p>
            <a:pPr>
              <a:buClrTx/>
              <a:buFont typeface="Wingdings" panose="05000000000000000000" pitchFamily="2" charset="2"/>
              <a:buChar char="§"/>
            </a:pPr>
            <a:r>
              <a:rPr lang="en-US" sz="3600" dirty="0"/>
              <a:t>18 LEAs across the state</a:t>
            </a:r>
          </a:p>
          <a:p>
            <a:pPr>
              <a:buClrTx/>
              <a:buFont typeface="Wingdings" panose="05000000000000000000" pitchFamily="2" charset="2"/>
              <a:buChar char="§"/>
            </a:pPr>
            <a:r>
              <a:rPr lang="en-US" sz="3600" dirty="0"/>
              <a:t>Pilot LEAs engaging in Self-Reflection Rubric, Fidelity of CSIP Implementation documentation and CSIP Implementation Response to Questions</a:t>
            </a:r>
          </a:p>
          <a:p>
            <a:pPr>
              <a:buClrTx/>
              <a:buFont typeface="Wingdings" panose="05000000000000000000" pitchFamily="2" charset="2"/>
              <a:buChar char="§"/>
            </a:pPr>
            <a:r>
              <a:rPr lang="en-US" sz="3600" dirty="0"/>
              <a:t>Following the pilot process, final documents and procedures to be used in the 2</a:t>
            </a:r>
            <a:r>
              <a:rPr lang="en-US" sz="3600" baseline="30000" dirty="0"/>
              <a:t>nd</a:t>
            </a:r>
            <a:r>
              <a:rPr lang="en-US" sz="3600" dirty="0"/>
              <a:t> Cycle of Continuous Improvement will be distributed to all LEAs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71181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a:t>
            </a:fld>
            <a:endParaRPr lang="en-US" dirty="0"/>
          </a:p>
        </p:txBody>
      </p:sp>
      <p:sp>
        <p:nvSpPr>
          <p:cNvPr id="5" name="Text Placeholder 4">
            <a:extLst>
              <a:ext uri="{FF2B5EF4-FFF2-40B4-BE49-F238E27FC236}">
                <a16:creationId xmlns:a16="http://schemas.microsoft.com/office/drawing/2014/main" id="{5EB686D7-0E60-9ACB-6D3D-0419E573ACA7}"/>
              </a:ext>
            </a:extLst>
          </p:cNvPr>
          <p:cNvSpPr>
            <a:spLocks noGrp="1"/>
          </p:cNvSpPr>
          <p:nvPr>
            <p:ph type="body" sz="quarter" idx="10"/>
          </p:nvPr>
        </p:nvSpPr>
        <p:spPr/>
        <p:txBody>
          <a:bodyPr/>
          <a:lstStyle/>
          <a:p>
            <a:r>
              <a:rPr lang="en-US" dirty="0"/>
              <a:t>What LEAs Can Do Now</a:t>
            </a:r>
          </a:p>
        </p:txBody>
      </p:sp>
      <p:sp>
        <p:nvSpPr>
          <p:cNvPr id="4" name="Content Placeholder 3">
            <a:extLst>
              <a:ext uri="{FF2B5EF4-FFF2-40B4-BE49-F238E27FC236}">
                <a16:creationId xmlns:a16="http://schemas.microsoft.com/office/drawing/2014/main" id="{1029D62D-21DE-1E18-B56C-00BA26E7BD7B}"/>
              </a:ext>
            </a:extLst>
          </p:cNvPr>
          <p:cNvSpPr>
            <a:spLocks noGrp="1"/>
          </p:cNvSpPr>
          <p:nvPr>
            <p:ph sz="quarter" idx="11"/>
          </p:nvPr>
        </p:nvSpPr>
        <p:spPr/>
        <p:txBody>
          <a:bodyPr>
            <a:normAutofit lnSpcReduction="10000"/>
          </a:bodyPr>
          <a:lstStyle/>
          <a:p>
            <a:pPr marL="150279" indent="0">
              <a:buNone/>
            </a:pPr>
            <a:r>
              <a:rPr lang="en-US" sz="3200" dirty="0">
                <a:solidFill>
                  <a:schemeClr val="accent1">
                    <a:lumMod val="60000"/>
                    <a:lumOff val="40000"/>
                  </a:schemeClr>
                </a:solidFill>
              </a:rPr>
              <a:t>CSIP – Continuous School Improvement Plan </a:t>
            </a:r>
          </a:p>
          <a:p>
            <a:pPr marL="150279" indent="0">
              <a:buNone/>
            </a:pPr>
            <a:endParaRPr lang="en-US" sz="3200" dirty="0">
              <a:solidFill>
                <a:schemeClr val="accent1">
                  <a:lumMod val="60000"/>
                  <a:lumOff val="40000"/>
                </a:schemeClr>
              </a:solidFill>
            </a:endParaRPr>
          </a:p>
          <a:p>
            <a:pPr>
              <a:buClrTx/>
            </a:pPr>
            <a:r>
              <a:rPr lang="en-US" sz="2400" dirty="0"/>
              <a:t>Revise the CSIP to ensure it includes all necessary requirements and identify any areas in need of updates.  </a:t>
            </a:r>
          </a:p>
          <a:p>
            <a:pPr>
              <a:buClrTx/>
            </a:pPr>
            <a:r>
              <a:rPr lang="en-US" sz="2400" dirty="0"/>
              <a:t>Monitor completed goals and action steps and make necessary revisions. </a:t>
            </a:r>
          </a:p>
          <a:p>
            <a:pPr>
              <a:buClrTx/>
            </a:pPr>
            <a:r>
              <a:rPr lang="en-US" sz="2400" dirty="0"/>
              <a:t>Ensure that strategies, action steps and objectives are well defined, focused and measurable. </a:t>
            </a:r>
          </a:p>
          <a:p>
            <a:pPr>
              <a:buClrTx/>
            </a:pPr>
            <a:r>
              <a:rPr lang="en-US" sz="2400" dirty="0"/>
              <a:t>Include a literacy goal that addresses the requirements of SB 681 for literacy instruction. </a:t>
            </a:r>
          </a:p>
          <a:p>
            <a:pPr>
              <a:buClrTx/>
            </a:pPr>
            <a:r>
              <a:rPr lang="en-US" sz="2400" dirty="0"/>
              <a:t>The CSIP should demonstrate that stakeholders and the board of education provided input in its development.  </a:t>
            </a:r>
          </a:p>
          <a:p>
            <a:pPr>
              <a:buClrTx/>
            </a:pPr>
            <a:r>
              <a:rPr lang="en-US" sz="2400" dirty="0"/>
              <a:t>CSIP is board approved.</a:t>
            </a:r>
          </a:p>
          <a:p>
            <a:pPr>
              <a:buClrTx/>
            </a:pPr>
            <a:r>
              <a:rPr lang="en-US" sz="2400" dirty="0"/>
              <a:t>Ongoing CSIP progress monitoring is shared with the BOE at least quarterly. </a:t>
            </a:r>
          </a:p>
          <a:p>
            <a:pPr marL="150279" indent="0">
              <a:buNone/>
            </a:pPr>
            <a:endParaRPr lang="en-US" sz="2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3369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3426B3-DDED-3D78-2FB1-4D6CD027FA24}"/>
              </a:ext>
            </a:extLst>
          </p:cNvPr>
          <p:cNvSpPr>
            <a:spLocks noGrp="1"/>
          </p:cNvSpPr>
          <p:nvPr>
            <p:ph type="body" sz="quarter" idx="10"/>
          </p:nvPr>
        </p:nvSpPr>
        <p:spPr/>
        <p:txBody>
          <a:bodyPr/>
          <a:lstStyle/>
          <a:p>
            <a:r>
              <a:rPr lang="en-US" dirty="0"/>
              <a:t>What LEAs Can Do Now</a:t>
            </a:r>
          </a:p>
        </p:txBody>
      </p:sp>
      <p:sp>
        <p:nvSpPr>
          <p:cNvPr id="5" name="Content Placeholder 4">
            <a:extLst>
              <a:ext uri="{FF2B5EF4-FFF2-40B4-BE49-F238E27FC236}">
                <a16:creationId xmlns:a16="http://schemas.microsoft.com/office/drawing/2014/main" id="{88373520-C186-FCA5-AB7E-7F08EA6BB596}"/>
              </a:ext>
            </a:extLst>
          </p:cNvPr>
          <p:cNvSpPr>
            <a:spLocks noGrp="1"/>
          </p:cNvSpPr>
          <p:nvPr>
            <p:ph sz="quarter" idx="11"/>
          </p:nvPr>
        </p:nvSpPr>
        <p:spPr/>
        <p:txBody>
          <a:bodyPr>
            <a:normAutofit/>
          </a:bodyPr>
          <a:lstStyle/>
          <a:p>
            <a:pPr marL="150279" indent="0">
              <a:buNone/>
            </a:pPr>
            <a:r>
              <a:rPr lang="en-US" sz="3200" dirty="0">
                <a:solidFill>
                  <a:schemeClr val="accent1">
                    <a:lumMod val="60000"/>
                    <a:lumOff val="40000"/>
                  </a:schemeClr>
                </a:solidFill>
              </a:rPr>
              <a:t>Documentation – Evidence of fidelity of implementation of CSIP</a:t>
            </a:r>
          </a:p>
          <a:p>
            <a:pPr marL="150279" indent="0">
              <a:buNone/>
            </a:pPr>
            <a:endParaRPr lang="en-US" sz="3200" dirty="0">
              <a:solidFill>
                <a:schemeClr val="accent1">
                  <a:lumMod val="60000"/>
                  <a:lumOff val="40000"/>
                </a:schemeClr>
              </a:solidFill>
            </a:endParaRPr>
          </a:p>
          <a:p>
            <a:pPr>
              <a:buClrTx/>
            </a:pPr>
            <a:r>
              <a:rPr lang="en-US" sz="2800" dirty="0"/>
              <a:t>Stakeholder meetings – agenda, minutes, sign in sheets</a:t>
            </a:r>
          </a:p>
          <a:p>
            <a:pPr>
              <a:buClrTx/>
            </a:pPr>
            <a:r>
              <a:rPr lang="en-US" sz="2800" dirty="0"/>
              <a:t>Academic instruction – how are you monitoring academic improvement? What resources and tools are being utilized.</a:t>
            </a:r>
          </a:p>
          <a:p>
            <a:pPr>
              <a:buClrTx/>
            </a:pPr>
            <a:r>
              <a:rPr lang="en-US" sz="2800" dirty="0"/>
              <a:t>Clearly written goals/objectives/action steps/strategies – what process is in place to monitor progress? </a:t>
            </a:r>
          </a:p>
          <a:p>
            <a:pPr>
              <a:buClrTx/>
            </a:pPr>
            <a:r>
              <a:rPr lang="en-US" sz="2800" dirty="0"/>
              <a:t>Board of Education monitoring of CSIP – agenda, minutes</a:t>
            </a:r>
          </a:p>
          <a:p>
            <a:pPr>
              <a:buClrTx/>
            </a:pPr>
            <a:r>
              <a:rPr lang="en-US" sz="2800" dirty="0"/>
              <a:t>Budget supports the CSIP- alignment</a:t>
            </a:r>
          </a:p>
          <a:p>
            <a:pPr>
              <a:buClrTx/>
            </a:pPr>
            <a:r>
              <a:rPr lang="en-US" sz="2800" dirty="0"/>
              <a:t>Survey has been </a:t>
            </a:r>
            <a:r>
              <a:rPr lang="en-US" sz="2800"/>
              <a:t>conducted at least </a:t>
            </a:r>
            <a:r>
              <a:rPr lang="en-US" sz="2800" dirty="0"/>
              <a:t>every two years</a:t>
            </a:r>
          </a:p>
          <a:p>
            <a:pPr>
              <a:buClrTx/>
            </a:pPr>
            <a:endParaRPr lang="en-US" sz="2800" dirty="0"/>
          </a:p>
          <a:p>
            <a:pPr>
              <a:buClrTx/>
            </a:pPr>
            <a:endParaRPr lang="en-US" sz="2000" dirty="0"/>
          </a:p>
        </p:txBody>
      </p:sp>
    </p:spTree>
    <p:extLst>
      <p:ext uri="{BB962C8B-B14F-4D97-AF65-F5344CB8AC3E}">
        <p14:creationId xmlns:p14="http://schemas.microsoft.com/office/powerpoint/2010/main" val="376375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Text Placeholder 2">
            <a:extLst>
              <a:ext uri="{FF2B5EF4-FFF2-40B4-BE49-F238E27FC236}">
                <a16:creationId xmlns:a16="http://schemas.microsoft.com/office/drawing/2014/main" id="{08D9519F-4B39-F275-EAE6-D516B48E7DEA}"/>
              </a:ext>
            </a:extLst>
          </p:cNvPr>
          <p:cNvSpPr>
            <a:spLocks noGrp="1"/>
          </p:cNvSpPr>
          <p:nvPr>
            <p:ph type="body" sz="quarter" idx="10"/>
          </p:nvPr>
        </p:nvSpPr>
        <p:spPr/>
        <p:txBody>
          <a:bodyPr/>
          <a:lstStyle/>
          <a:p>
            <a:r>
              <a:rPr lang="en-US" dirty="0"/>
              <a:t>What LEAs Can Do Now</a:t>
            </a:r>
          </a:p>
        </p:txBody>
      </p:sp>
      <p:sp>
        <p:nvSpPr>
          <p:cNvPr id="4" name="Content Placeholder 3">
            <a:extLst>
              <a:ext uri="{FF2B5EF4-FFF2-40B4-BE49-F238E27FC236}">
                <a16:creationId xmlns:a16="http://schemas.microsoft.com/office/drawing/2014/main" id="{1029D62D-21DE-1E18-B56C-00BA26E7BD7B}"/>
              </a:ext>
            </a:extLst>
          </p:cNvPr>
          <p:cNvSpPr>
            <a:spLocks noGrp="1"/>
          </p:cNvSpPr>
          <p:nvPr>
            <p:ph sz="quarter" idx="11"/>
          </p:nvPr>
        </p:nvSpPr>
        <p:spPr/>
        <p:txBody>
          <a:bodyPr>
            <a:normAutofit/>
          </a:bodyPr>
          <a:lstStyle/>
          <a:p>
            <a:pPr marL="150279" indent="0">
              <a:buNone/>
            </a:pPr>
            <a:r>
              <a:rPr lang="en-US" sz="3200" dirty="0">
                <a:solidFill>
                  <a:schemeClr val="accent1">
                    <a:lumMod val="60000"/>
                    <a:lumOff val="40000"/>
                  </a:schemeClr>
                </a:solidFill>
              </a:rPr>
              <a:t>Additional Plans - Have the following plans been presented to board and/or board approved?</a:t>
            </a:r>
          </a:p>
          <a:p>
            <a:pPr>
              <a:buClrTx/>
            </a:pPr>
            <a:r>
              <a:rPr lang="en-US" sz="2800" dirty="0"/>
              <a:t>Professional Development</a:t>
            </a:r>
          </a:p>
          <a:p>
            <a:pPr>
              <a:buClrTx/>
            </a:pPr>
            <a:r>
              <a:rPr lang="en-US" sz="2800" dirty="0"/>
              <a:t>Assessment Plan</a:t>
            </a:r>
          </a:p>
          <a:p>
            <a:pPr>
              <a:buClrTx/>
            </a:pPr>
            <a:r>
              <a:rPr lang="en-US" sz="2800" dirty="0"/>
              <a:t>Facilities Plan</a:t>
            </a:r>
          </a:p>
          <a:p>
            <a:pPr>
              <a:buClrTx/>
            </a:pPr>
            <a:r>
              <a:rPr lang="en-US" sz="2800" dirty="0"/>
              <a:t>Literacy Plan</a:t>
            </a:r>
          </a:p>
          <a:p>
            <a:pPr>
              <a:buClrTx/>
            </a:pPr>
            <a:r>
              <a:rPr lang="en-US" sz="2800" dirty="0"/>
              <a:t>Title 1 Plan</a:t>
            </a:r>
          </a:p>
          <a:p>
            <a:pPr>
              <a:buClrTx/>
            </a:pPr>
            <a:r>
              <a:rPr lang="en-US" sz="2800" dirty="0"/>
              <a:t>School Safety Plan</a:t>
            </a:r>
          </a:p>
          <a:p>
            <a:pPr>
              <a:buClrTx/>
            </a:pPr>
            <a:r>
              <a:rPr lang="en-US" sz="2800" dirty="0"/>
              <a:t>Building Improvement Plans</a:t>
            </a:r>
          </a:p>
          <a:p>
            <a:pPr>
              <a:buClrTx/>
            </a:pPr>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268005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6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3" name="Text Placeholder 2"/>
          <p:cNvSpPr>
            <a:spLocks noGrp="1"/>
          </p:cNvSpPr>
          <p:nvPr>
            <p:ph type="body" sz="quarter" idx="10"/>
          </p:nvPr>
        </p:nvSpPr>
        <p:spPr/>
        <p:txBody>
          <a:bodyPr/>
          <a:lstStyle/>
          <a:p>
            <a:r>
              <a:rPr lang="en-US" dirty="0"/>
              <a:t>Concordia R-II</a:t>
            </a:r>
          </a:p>
        </p:txBody>
      </p:sp>
      <p:sp>
        <p:nvSpPr>
          <p:cNvPr id="4" name="Text Placeholder 3"/>
          <p:cNvSpPr>
            <a:spLocks noGrp="1"/>
          </p:cNvSpPr>
          <p:nvPr>
            <p:ph sz="quarter" idx="11"/>
          </p:nvPr>
        </p:nvSpPr>
        <p:spPr/>
        <p:txBody>
          <a:bodyPr>
            <a:normAutofit/>
          </a:bodyPr>
          <a:lstStyle/>
          <a:p>
            <a:endParaRPr lang="en-US" sz="3600" dirty="0"/>
          </a:p>
          <a:p>
            <a:endParaRPr lang="en-US" sz="3600" dirty="0"/>
          </a:p>
          <a:p>
            <a:r>
              <a:rPr lang="en-US" sz="3600" dirty="0"/>
              <a:t>Location: Concordia, Missouri </a:t>
            </a:r>
          </a:p>
          <a:p>
            <a:r>
              <a:rPr lang="en-US" sz="3600" dirty="0"/>
              <a:t>Mascot: Orioles</a:t>
            </a:r>
          </a:p>
          <a:p>
            <a:r>
              <a:rPr lang="en-US" sz="3600" dirty="0"/>
              <a:t>Enrollment: PreK-12 – 467 students</a:t>
            </a:r>
          </a:p>
          <a:p>
            <a:r>
              <a:rPr lang="en-US" sz="3600" dirty="0"/>
              <a:t>Superintendent: Dr. Theresa Christian</a:t>
            </a:r>
          </a:p>
          <a:p>
            <a:endParaRPr lang="en-US" dirty="0"/>
          </a:p>
          <a:p>
            <a:endParaRPr lang="en-US" dirty="0"/>
          </a:p>
          <a:p>
            <a:pPr marL="150279" indent="0">
              <a:buNone/>
            </a:pPr>
            <a:endParaRPr lang="en-US" dirty="0"/>
          </a:p>
        </p:txBody>
      </p:sp>
      <p:pic>
        <p:nvPicPr>
          <p:cNvPr id="1026" name="Picture 2" descr="MSHSAA Concordia High School - School ...">
            <a:extLst>
              <a:ext uri="{FF2B5EF4-FFF2-40B4-BE49-F238E27FC236}">
                <a16:creationId xmlns:a16="http://schemas.microsoft.com/office/drawing/2014/main" id="{E76FA630-BF88-C87E-DDE5-3FEB8B94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692" y="3327649"/>
            <a:ext cx="20097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5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67" y="6124067"/>
            <a:ext cx="12192000" cy="7340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7</a:t>
            </a:fld>
            <a:endParaRPr/>
          </a:p>
        </p:txBody>
      </p:sp>
      <p:pic>
        <p:nvPicPr>
          <p:cNvPr id="59" name="Google Shape;59;p12"/>
          <p:cNvPicPr preferRelativeResize="0"/>
          <p:nvPr/>
        </p:nvPicPr>
        <p:blipFill>
          <a:blip r:embed="rId3">
            <a:alphaModFix/>
          </a:blip>
          <a:stretch>
            <a:fillRect/>
          </a:stretch>
        </p:blipFill>
        <p:spPr>
          <a:xfrm>
            <a:off x="10" y="362694"/>
            <a:ext cx="12191999" cy="59155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sldNum" idx="12"/>
          </p:nvPr>
        </p:nvSpPr>
        <p:spPr>
          <a:xfrm>
            <a:off x="-167" y="6124067"/>
            <a:ext cx="12192000" cy="7340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8</a:t>
            </a:fld>
            <a:endParaRPr/>
          </a:p>
        </p:txBody>
      </p:sp>
      <p:sp>
        <p:nvSpPr>
          <p:cNvPr id="65" name="Google Shape;65;p13"/>
          <p:cNvSpPr txBox="1"/>
          <p:nvPr/>
        </p:nvSpPr>
        <p:spPr>
          <a:xfrm rot="-5400000">
            <a:off x="-980500" y="2998134"/>
            <a:ext cx="4825200" cy="861734"/>
          </a:xfrm>
          <a:prstGeom prst="rect">
            <a:avLst/>
          </a:prstGeom>
          <a:noFill/>
          <a:ln>
            <a:noFill/>
          </a:ln>
        </p:spPr>
        <p:txBody>
          <a:bodyPr spcFirstLastPara="1" wrap="square" lIns="121900" tIns="121900" rIns="121900" bIns="121900" anchor="t" anchorCtr="0">
            <a:spAutoFit/>
          </a:bodyPr>
          <a:lstStyle/>
          <a:p>
            <a:pPr algn="ctr"/>
            <a:r>
              <a:rPr lang="en" sz="4000" b="1">
                <a:solidFill>
                  <a:schemeClr val="accent1"/>
                </a:solidFill>
                <a:latin typeface="Droid Serif"/>
                <a:ea typeface="Droid Serif"/>
                <a:cs typeface="Droid Serif"/>
                <a:sym typeface="Droid Serif"/>
              </a:rPr>
              <a:t>Start with Why</a:t>
            </a:r>
            <a:endParaRPr sz="4000" b="1">
              <a:solidFill>
                <a:schemeClr val="accent1"/>
              </a:solidFill>
              <a:latin typeface="Droid Serif"/>
              <a:ea typeface="Droid Serif"/>
              <a:cs typeface="Droid Serif"/>
              <a:sym typeface="Droid Serif"/>
            </a:endParaRPr>
          </a:p>
        </p:txBody>
      </p:sp>
      <p:sp>
        <p:nvSpPr>
          <p:cNvPr id="66" name="Google Shape;66;p13"/>
          <p:cNvSpPr txBox="1"/>
          <p:nvPr/>
        </p:nvSpPr>
        <p:spPr>
          <a:xfrm rot="5400000">
            <a:off x="8419667" y="3008378"/>
            <a:ext cx="4825200" cy="841280"/>
          </a:xfrm>
          <a:prstGeom prst="rect">
            <a:avLst/>
          </a:prstGeom>
          <a:noFill/>
          <a:ln>
            <a:noFill/>
          </a:ln>
        </p:spPr>
        <p:txBody>
          <a:bodyPr spcFirstLastPara="1" wrap="square" lIns="121900" tIns="121900" rIns="121900" bIns="121900" anchor="t" anchorCtr="0">
            <a:spAutoFit/>
          </a:bodyPr>
          <a:lstStyle/>
          <a:p>
            <a:pPr algn="ctr"/>
            <a:r>
              <a:rPr lang="en" sz="3867" b="1">
                <a:solidFill>
                  <a:schemeClr val="accent1"/>
                </a:solidFill>
                <a:latin typeface="Droid Serif"/>
                <a:ea typeface="Droid Serif"/>
                <a:cs typeface="Droid Serif"/>
                <a:sym typeface="Droid Serif"/>
              </a:rPr>
              <a:t>Expect Excellence</a:t>
            </a:r>
            <a:endParaRPr sz="3867" b="1">
              <a:solidFill>
                <a:schemeClr val="accent1"/>
              </a:solidFill>
              <a:latin typeface="Droid Serif"/>
              <a:ea typeface="Droid Serif"/>
              <a:cs typeface="Droid Serif"/>
              <a:sym typeface="Droid Serif"/>
            </a:endParaRPr>
          </a:p>
        </p:txBody>
      </p:sp>
      <p:sp>
        <p:nvSpPr>
          <p:cNvPr id="67" name="Google Shape;67;p13"/>
          <p:cNvSpPr txBox="1"/>
          <p:nvPr/>
        </p:nvSpPr>
        <p:spPr>
          <a:xfrm>
            <a:off x="6176400" y="1394667"/>
            <a:ext cx="4000000" cy="4350510"/>
          </a:xfrm>
          <a:prstGeom prst="rect">
            <a:avLst/>
          </a:prstGeom>
          <a:noFill/>
          <a:ln>
            <a:noFill/>
          </a:ln>
        </p:spPr>
        <p:txBody>
          <a:bodyPr spcFirstLastPara="1" wrap="square" lIns="121900" tIns="121900" rIns="121900" bIns="121900" anchor="t" anchorCtr="0">
            <a:spAutoFit/>
          </a:bodyPr>
          <a:lstStyle/>
          <a:p>
            <a:r>
              <a:rPr lang="en" sz="2667">
                <a:solidFill>
                  <a:srgbClr val="1A1A1A"/>
                </a:solidFill>
                <a:highlight>
                  <a:srgbClr val="FFFFFF"/>
                </a:highlight>
                <a:latin typeface="Roboto"/>
                <a:ea typeface="Roboto"/>
                <a:cs typeface="Roboto"/>
                <a:sym typeface="Roboto"/>
              </a:rPr>
              <a:t>"Excellence is never an accident. It is always the result of high intention, sincere effort, and intelligent execution; it represents the wise choice of many alternatives - choice, not chance, determines your destiny." - Aristotle</a:t>
            </a:r>
            <a:endParaRPr sz="2933"/>
          </a:p>
        </p:txBody>
      </p:sp>
      <p:pic>
        <p:nvPicPr>
          <p:cNvPr id="68" name="Google Shape;68;p13"/>
          <p:cNvPicPr preferRelativeResize="0"/>
          <p:nvPr/>
        </p:nvPicPr>
        <p:blipFill>
          <a:blip r:embed="rId3">
            <a:alphaModFix/>
          </a:blip>
          <a:stretch>
            <a:fillRect/>
          </a:stretch>
        </p:blipFill>
        <p:spPr>
          <a:xfrm>
            <a:off x="2569667" y="1912701"/>
            <a:ext cx="2451100" cy="3314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322200" y="132140"/>
            <a:ext cx="3547600" cy="480400"/>
          </a:xfrm>
          <a:prstGeom prst="rect">
            <a:avLst/>
          </a:prstGeom>
        </p:spPr>
        <p:txBody>
          <a:bodyPr spcFirstLastPara="1" wrap="square" lIns="0" tIns="0" rIns="0" bIns="0" anchor="ctr" anchorCtr="0">
            <a:noAutofit/>
          </a:bodyPr>
          <a:lstStyle/>
          <a:p>
            <a:r>
              <a:rPr lang="en"/>
              <a:t>Concordia R-2 Mission</a:t>
            </a:r>
            <a:endParaRPr/>
          </a:p>
        </p:txBody>
      </p:sp>
      <p:sp>
        <p:nvSpPr>
          <p:cNvPr id="74" name="Google Shape;74;p14"/>
          <p:cNvSpPr txBox="1">
            <a:spLocks noGrp="1"/>
          </p:cNvSpPr>
          <p:nvPr>
            <p:ph type="sldNum" idx="12"/>
          </p:nvPr>
        </p:nvSpPr>
        <p:spPr>
          <a:xfrm>
            <a:off x="-167" y="6492300"/>
            <a:ext cx="12192000" cy="365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9E00"/>
                </a:solidFill>
              </a:rPr>
              <a:pPr defTabSz="1219170">
                <a:buClr>
                  <a:srgbClr val="000000"/>
                </a:buClr>
              </a:pPr>
              <a:t>9</a:t>
            </a:fld>
            <a:endParaRPr kern="0">
              <a:solidFill>
                <a:srgbClr val="FF9E00"/>
              </a:solidFill>
            </a:endParaRPr>
          </a:p>
        </p:txBody>
      </p:sp>
      <p:pic>
        <p:nvPicPr>
          <p:cNvPr id="75" name="Google Shape;75;p14"/>
          <p:cNvPicPr preferRelativeResize="0"/>
          <p:nvPr/>
        </p:nvPicPr>
        <p:blipFill>
          <a:blip r:embed="rId3">
            <a:alphaModFix amt="10000"/>
          </a:blip>
          <a:stretch>
            <a:fillRect/>
          </a:stretch>
        </p:blipFill>
        <p:spPr>
          <a:xfrm>
            <a:off x="3488816" y="821984"/>
            <a:ext cx="5214035" cy="5214035"/>
          </a:xfrm>
          <a:prstGeom prst="rect">
            <a:avLst/>
          </a:prstGeom>
          <a:noFill/>
          <a:ln>
            <a:noFill/>
          </a:ln>
        </p:spPr>
      </p:pic>
      <p:graphicFrame>
        <p:nvGraphicFramePr>
          <p:cNvPr id="76" name="Google Shape;76;p14"/>
          <p:cNvGraphicFramePr/>
          <p:nvPr/>
        </p:nvGraphicFramePr>
        <p:xfrm>
          <a:off x="495600" y="805184"/>
          <a:ext cx="11200465" cy="5494465"/>
        </p:xfrm>
        <a:graphic>
          <a:graphicData uri="http://schemas.openxmlformats.org/drawingml/2006/table">
            <a:tbl>
              <a:tblPr>
                <a:noFill/>
              </a:tblPr>
              <a:tblGrid>
                <a:gridCol w="2820733">
                  <a:extLst>
                    <a:ext uri="{9D8B030D-6E8A-4147-A177-3AD203B41FA5}">
                      <a16:colId xmlns:a16="http://schemas.microsoft.com/office/drawing/2014/main" val="20000"/>
                    </a:ext>
                  </a:extLst>
                </a:gridCol>
                <a:gridCol w="2094933">
                  <a:extLst>
                    <a:ext uri="{9D8B030D-6E8A-4147-A177-3AD203B41FA5}">
                      <a16:colId xmlns:a16="http://schemas.microsoft.com/office/drawing/2014/main" val="20001"/>
                    </a:ext>
                  </a:extLst>
                </a:gridCol>
                <a:gridCol w="2094933">
                  <a:extLst>
                    <a:ext uri="{9D8B030D-6E8A-4147-A177-3AD203B41FA5}">
                      <a16:colId xmlns:a16="http://schemas.microsoft.com/office/drawing/2014/main" val="20002"/>
                    </a:ext>
                  </a:extLst>
                </a:gridCol>
                <a:gridCol w="2094933">
                  <a:extLst>
                    <a:ext uri="{9D8B030D-6E8A-4147-A177-3AD203B41FA5}">
                      <a16:colId xmlns:a16="http://schemas.microsoft.com/office/drawing/2014/main" val="20003"/>
                    </a:ext>
                  </a:extLst>
                </a:gridCol>
                <a:gridCol w="2094933">
                  <a:extLst>
                    <a:ext uri="{9D8B030D-6E8A-4147-A177-3AD203B41FA5}">
                      <a16:colId xmlns:a16="http://schemas.microsoft.com/office/drawing/2014/main" val="20004"/>
                    </a:ext>
                  </a:extLst>
                </a:gridCol>
              </a:tblGrid>
              <a:tr h="778933">
                <a:tc gridSpan="5">
                  <a:txBody>
                    <a:bodyPr/>
                    <a:lstStyle/>
                    <a:p>
                      <a:pPr marL="0" lvl="0" indent="0" algn="ctr" rtl="0">
                        <a:spcBef>
                          <a:spcPts val="0"/>
                        </a:spcBef>
                        <a:spcAft>
                          <a:spcPts val="0"/>
                        </a:spcAft>
                        <a:buNone/>
                      </a:pPr>
                      <a:r>
                        <a:rPr lang="en" sz="1300" b="1" i="1">
                          <a:latin typeface="Montserrat"/>
                          <a:ea typeface="Montserrat"/>
                          <a:cs typeface="Montserrat"/>
                          <a:sym typeface="Montserrat"/>
                        </a:rPr>
                        <a:t>Mission Statement</a:t>
                      </a:r>
                      <a:endParaRPr sz="1300" b="1">
                        <a:latin typeface="Montserrat"/>
                        <a:ea typeface="Montserrat"/>
                        <a:cs typeface="Montserrat"/>
                        <a:sym typeface="Montserrat"/>
                      </a:endParaRPr>
                    </a:p>
                    <a:p>
                      <a:pPr marL="0" lvl="0" indent="0" algn="ctr" rtl="0">
                        <a:spcBef>
                          <a:spcPts val="0"/>
                        </a:spcBef>
                        <a:spcAft>
                          <a:spcPts val="0"/>
                        </a:spcAft>
                        <a:buNone/>
                      </a:pPr>
                      <a:endParaRPr sz="1300" b="1">
                        <a:latin typeface="Montserrat"/>
                        <a:ea typeface="Montserrat"/>
                        <a:cs typeface="Montserrat"/>
                        <a:sym typeface="Montserrat"/>
                      </a:endParaRPr>
                    </a:p>
                    <a:p>
                      <a:pPr marL="0" lvl="0" indent="0" algn="ctr" rtl="0">
                        <a:spcBef>
                          <a:spcPts val="0"/>
                        </a:spcBef>
                        <a:spcAft>
                          <a:spcPts val="0"/>
                        </a:spcAft>
                        <a:buNone/>
                      </a:pPr>
                      <a:r>
                        <a:rPr lang="en" sz="1300" b="1">
                          <a:latin typeface="Montserrat"/>
                          <a:ea typeface="Montserrat"/>
                          <a:cs typeface="Montserrat"/>
                          <a:sym typeface="Montserrat"/>
                        </a:rPr>
                        <a:t>The mission of the Concordia R-II School District is for students to strive for academic and personal excellence.</a:t>
                      </a:r>
                      <a:endParaRPr sz="1300" b="1">
                        <a:latin typeface="Montserrat"/>
                        <a:ea typeface="Montserrat"/>
                        <a:cs typeface="Montserrat"/>
                        <a:sym typeface="Montserrat"/>
                      </a:endParaRPr>
                    </a:p>
                  </a:txBody>
                  <a:tcPr marL="84667" marR="84667" marT="84667" marB="84667"/>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2533">
                <a:tc gridSpan="5">
                  <a:txBody>
                    <a:bodyPr/>
                    <a:lstStyle/>
                    <a:p>
                      <a:pPr marL="0" lvl="0" indent="0" algn="ctr" rtl="0">
                        <a:spcBef>
                          <a:spcPts val="0"/>
                        </a:spcBef>
                        <a:spcAft>
                          <a:spcPts val="0"/>
                        </a:spcAft>
                        <a:buNone/>
                      </a:pPr>
                      <a:r>
                        <a:rPr lang="en" sz="1300" b="1" i="1">
                          <a:latin typeface="Montserrat"/>
                          <a:ea typeface="Montserrat"/>
                          <a:cs typeface="Montserrat"/>
                          <a:sym typeface="Montserrat"/>
                        </a:rPr>
                        <a:t>Pillars of Concordia R-II School District</a:t>
                      </a:r>
                      <a:endParaRPr sz="1300" b="1">
                        <a:latin typeface="Montserrat"/>
                        <a:ea typeface="Montserrat"/>
                        <a:cs typeface="Montserrat"/>
                        <a:sym typeface="Montserrat"/>
                      </a:endParaRPr>
                    </a:p>
                  </a:txBody>
                  <a:tcPr marL="84667" marR="84667" marT="84667" marB="84667"/>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75733">
                <a:tc>
                  <a:txBody>
                    <a:bodyPr/>
                    <a:lstStyle/>
                    <a:p>
                      <a:pPr marL="0" lvl="0" indent="0" algn="ctr" rtl="0">
                        <a:spcBef>
                          <a:spcPts val="0"/>
                        </a:spcBef>
                        <a:spcAft>
                          <a:spcPts val="0"/>
                        </a:spcAft>
                        <a:buNone/>
                      </a:pPr>
                      <a:r>
                        <a:rPr lang="en" sz="1300" b="1">
                          <a:latin typeface="Montserrat"/>
                          <a:ea typeface="Montserrat"/>
                          <a:cs typeface="Montserrat"/>
                          <a:sym typeface="Montserrat"/>
                        </a:rPr>
                        <a:t>Academic</a:t>
                      </a:r>
                      <a:endParaRPr sz="1300" b="1">
                        <a:latin typeface="Montserrat"/>
                        <a:ea typeface="Montserrat"/>
                        <a:cs typeface="Montserrat"/>
                        <a:sym typeface="Montserrat"/>
                      </a:endParaRPr>
                    </a:p>
                  </a:txBody>
                  <a:tcPr marL="84667" marR="84667" marT="84667" marB="84667"/>
                </a:tc>
                <a:tc>
                  <a:txBody>
                    <a:bodyPr/>
                    <a:lstStyle/>
                    <a:p>
                      <a:pPr marL="0" lvl="0" indent="0" algn="ctr" rtl="0">
                        <a:spcBef>
                          <a:spcPts val="0"/>
                        </a:spcBef>
                        <a:spcAft>
                          <a:spcPts val="0"/>
                        </a:spcAft>
                        <a:buNone/>
                      </a:pPr>
                      <a:r>
                        <a:rPr lang="en" sz="1300" b="1">
                          <a:latin typeface="Montserrat"/>
                          <a:ea typeface="Montserrat"/>
                          <a:cs typeface="Montserrat"/>
                          <a:sym typeface="Montserrat"/>
                        </a:rPr>
                        <a:t>Community Engagement</a:t>
                      </a:r>
                      <a:endParaRPr sz="1300" b="1">
                        <a:latin typeface="Montserrat"/>
                        <a:ea typeface="Montserrat"/>
                        <a:cs typeface="Montserrat"/>
                        <a:sym typeface="Montserrat"/>
                      </a:endParaRPr>
                    </a:p>
                  </a:txBody>
                  <a:tcPr marL="84667" marR="84667" marT="84667" marB="84667"/>
                </a:tc>
                <a:tc>
                  <a:txBody>
                    <a:bodyPr/>
                    <a:lstStyle/>
                    <a:p>
                      <a:pPr marL="0" lvl="0" indent="0" algn="ctr" rtl="0">
                        <a:spcBef>
                          <a:spcPts val="0"/>
                        </a:spcBef>
                        <a:spcAft>
                          <a:spcPts val="0"/>
                        </a:spcAft>
                        <a:buNone/>
                      </a:pPr>
                      <a:r>
                        <a:rPr lang="en" sz="1300" b="1">
                          <a:latin typeface="Montserrat"/>
                          <a:ea typeface="Montserrat"/>
                          <a:cs typeface="Montserrat"/>
                          <a:sym typeface="Montserrat"/>
                        </a:rPr>
                        <a:t>Governance &amp; Leadership</a:t>
                      </a:r>
                      <a:endParaRPr sz="1300" b="1">
                        <a:latin typeface="Montserrat"/>
                        <a:ea typeface="Montserrat"/>
                        <a:cs typeface="Montserrat"/>
                        <a:sym typeface="Montserrat"/>
                      </a:endParaRPr>
                    </a:p>
                  </a:txBody>
                  <a:tcPr marL="84667" marR="84667" marT="84667" marB="84667"/>
                </a:tc>
                <a:tc>
                  <a:txBody>
                    <a:bodyPr/>
                    <a:lstStyle/>
                    <a:p>
                      <a:pPr marL="0" lvl="0" indent="0" algn="ctr" rtl="0">
                        <a:spcBef>
                          <a:spcPts val="0"/>
                        </a:spcBef>
                        <a:spcAft>
                          <a:spcPts val="0"/>
                        </a:spcAft>
                        <a:buNone/>
                      </a:pPr>
                      <a:r>
                        <a:rPr lang="en" sz="1300" b="1">
                          <a:latin typeface="Montserrat"/>
                          <a:ea typeface="Montserrat"/>
                          <a:cs typeface="Montserrat"/>
                          <a:sym typeface="Montserrat"/>
                        </a:rPr>
                        <a:t>Infrastructure</a:t>
                      </a:r>
                      <a:endParaRPr sz="1300" b="1">
                        <a:latin typeface="Montserrat"/>
                        <a:ea typeface="Montserrat"/>
                        <a:cs typeface="Montserrat"/>
                        <a:sym typeface="Montserrat"/>
                      </a:endParaRPr>
                    </a:p>
                  </a:txBody>
                  <a:tcPr marL="84667" marR="84667" marT="84667" marB="84667"/>
                </a:tc>
                <a:tc>
                  <a:txBody>
                    <a:bodyPr/>
                    <a:lstStyle/>
                    <a:p>
                      <a:pPr marL="0" lvl="0" indent="0" algn="ctr" rtl="0">
                        <a:spcBef>
                          <a:spcPts val="0"/>
                        </a:spcBef>
                        <a:spcAft>
                          <a:spcPts val="0"/>
                        </a:spcAft>
                        <a:buNone/>
                      </a:pPr>
                      <a:r>
                        <a:rPr lang="en" sz="1300" b="1">
                          <a:latin typeface="Montserrat"/>
                          <a:ea typeface="Montserrat"/>
                          <a:cs typeface="Montserrat"/>
                          <a:sym typeface="Montserrat"/>
                        </a:rPr>
                        <a:t>Relationships</a:t>
                      </a:r>
                      <a:endParaRPr sz="1300" b="1">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2"/>
                  </a:ext>
                </a:extLst>
              </a:tr>
              <a:tr h="575733">
                <a:tc gridSpan="5">
                  <a:txBody>
                    <a:bodyPr/>
                    <a:lstStyle/>
                    <a:p>
                      <a:pPr marL="0" lvl="0" indent="0" algn="ctr" rtl="0">
                        <a:spcBef>
                          <a:spcPts val="0"/>
                        </a:spcBef>
                        <a:spcAft>
                          <a:spcPts val="0"/>
                        </a:spcAft>
                        <a:buNone/>
                      </a:pPr>
                      <a:r>
                        <a:rPr lang="en" sz="1300" b="1" i="1">
                          <a:latin typeface="Montserrat"/>
                          <a:ea typeface="Montserrat"/>
                          <a:cs typeface="Montserrat"/>
                          <a:sym typeface="Montserrat"/>
                        </a:rPr>
                        <a:t>Vision Statements of Concordia R-II School District</a:t>
                      </a:r>
                      <a:endParaRPr sz="1300" b="1" i="1">
                        <a:latin typeface="Montserrat"/>
                        <a:ea typeface="Montserrat"/>
                        <a:cs typeface="Montserrat"/>
                        <a:sym typeface="Montserrat"/>
                      </a:endParaRPr>
                    </a:p>
                    <a:p>
                      <a:pPr marL="0" lvl="0" indent="0" algn="ctr" rtl="0">
                        <a:spcBef>
                          <a:spcPts val="0"/>
                        </a:spcBef>
                        <a:spcAft>
                          <a:spcPts val="0"/>
                        </a:spcAft>
                        <a:buNone/>
                      </a:pPr>
                      <a:r>
                        <a:rPr lang="en" sz="1300" b="1">
                          <a:latin typeface="Montserrat"/>
                          <a:ea typeface="Montserrat"/>
                          <a:cs typeface="Montserrat"/>
                          <a:sym typeface="Montserrat"/>
                        </a:rPr>
                        <a:t>All students can learn</a:t>
                      </a:r>
                      <a:endParaRPr sz="1300" b="1" i="1">
                        <a:latin typeface="Montserrat"/>
                        <a:ea typeface="Montserrat"/>
                        <a:cs typeface="Montserrat"/>
                        <a:sym typeface="Montserrat"/>
                      </a:endParaRPr>
                    </a:p>
                  </a:txBody>
                  <a:tcPr marL="84667" marR="84667" marT="84667" marB="84667"/>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191533">
                <a:tc>
                  <a:txBody>
                    <a:bodyPr/>
                    <a:lstStyle/>
                    <a:p>
                      <a:pPr marL="0" lvl="0" indent="0" algn="l" rtl="0">
                        <a:spcBef>
                          <a:spcPts val="0"/>
                        </a:spcBef>
                        <a:spcAft>
                          <a:spcPts val="0"/>
                        </a:spcAft>
                        <a:buNone/>
                      </a:pPr>
                      <a:r>
                        <a:rPr lang="en" sz="1300" b="1">
                          <a:latin typeface="Montserrat"/>
                          <a:ea typeface="Montserrat"/>
                          <a:cs typeface="Montserrat"/>
                          <a:sym typeface="Montserrat"/>
                        </a:rPr>
                        <a:t>Learn critical thinking skills to make positive civic and personal choices</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Improve teaching practices for teachers to improve learning</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Support lifelong learning in a collaborative environment</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Provide opportunities for all students to learn, grow, and succeed.</a:t>
                      </a:r>
                      <a:endParaRPr sz="1300" b="1">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300" b="1">
                          <a:latin typeface="Montserrat"/>
                          <a:ea typeface="Montserrat"/>
                          <a:cs typeface="Montserrat"/>
                          <a:sym typeface="Montserrat"/>
                        </a:rPr>
                        <a:t>Communicate effectively </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Work collaboratively to challenge students </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Maximize students’ abilities &amp; creativity </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300" b="1">
                          <a:latin typeface="Montserrat"/>
                          <a:ea typeface="Montserrat"/>
                          <a:cs typeface="Montserrat"/>
                          <a:sym typeface="Montserrat"/>
                        </a:rPr>
                        <a:t>Take responsibility for his or her own actions</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Develop policies and procedures that support student, staff, and community striving for excellence</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300" b="1">
                          <a:latin typeface="Montserrat"/>
                          <a:ea typeface="Montserrat"/>
                          <a:cs typeface="Montserrat"/>
                          <a:sym typeface="Montserrat"/>
                        </a:rPr>
                        <a:t>Create an environment that is a safe and supportive place to learn</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Adapt technology to improve instruction</a:t>
                      </a:r>
                      <a:endParaRPr sz="1300" b="1">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300" b="1">
                          <a:latin typeface="Montserrat"/>
                          <a:ea typeface="Montserrat"/>
                          <a:cs typeface="Montserrat"/>
                          <a:sym typeface="Montserrat"/>
                        </a:rPr>
                        <a:t>Prioritize student learning </a:t>
                      </a:r>
                      <a:endParaRPr sz="13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Create an  environment of mutual respect between students, adults, and the community</a:t>
                      </a:r>
                      <a:endParaRPr sz="1300" b="1">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Perdita template">
  <a:themeElements>
    <a:clrScheme name="Custom 347">
      <a:dk1>
        <a:srgbClr val="434343"/>
      </a:dk1>
      <a:lt1>
        <a:srgbClr val="FFFFFF"/>
      </a:lt1>
      <a:dk2>
        <a:srgbClr val="999999"/>
      </a:dk2>
      <a:lt2>
        <a:srgbClr val="EFEFEF"/>
      </a:lt2>
      <a:accent1>
        <a:srgbClr val="FF9E00"/>
      </a:accent1>
      <a:accent2>
        <a:srgbClr val="FF6F00"/>
      </a:accent2>
      <a:accent3>
        <a:srgbClr val="8A827D"/>
      </a:accent3>
      <a:accent4>
        <a:srgbClr val="443F3D"/>
      </a:accent4>
      <a:accent5>
        <a:srgbClr val="A0BEDA"/>
      </a:accent5>
      <a:accent6>
        <a:srgbClr val="5E86AC"/>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5571</TotalTime>
  <Words>972</Words>
  <Application>Microsoft Office PowerPoint</Application>
  <PresentationFormat>Widescreen</PresentationFormat>
  <Paragraphs>175</Paragraphs>
  <Slides>15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Amasis MT Pro Medium</vt:lpstr>
      <vt:lpstr>Arial</vt:lpstr>
      <vt:lpstr>Calibri</vt:lpstr>
      <vt:lpstr>Courier New</vt:lpstr>
      <vt:lpstr>Droid Serif</vt:lpstr>
      <vt:lpstr>Montserrat</vt:lpstr>
      <vt:lpstr>Roboto</vt:lpstr>
      <vt:lpstr>Wingdings</vt:lpstr>
      <vt:lpstr>DESE Closing Slides</vt:lpstr>
      <vt:lpstr>DESE Content Slides</vt:lpstr>
      <vt:lpstr>Perdita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Concordia R-2 Mission</vt:lpstr>
      <vt:lpstr>Stakeholder Input</vt:lpstr>
      <vt:lpstr>2024-2025 Priorities  District &amp; Building Focus Areas Data Driven</vt:lpstr>
      <vt:lpstr>PowerPoint Presentation</vt:lpstr>
      <vt:lpstr>Game Plan for Greatness</vt:lpstr>
      <vt:lpstr>CLOSING</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Greeley, Nancy</dc:creator>
  <cp:lastModifiedBy>Kevin Sandlin</cp:lastModifiedBy>
  <cp:revision>9</cp:revision>
  <cp:lastPrinted>2024-10-09T21:35:27Z</cp:lastPrinted>
  <dcterms:created xsi:type="dcterms:W3CDTF">2024-09-19T19:12:42Z</dcterms:created>
  <dcterms:modified xsi:type="dcterms:W3CDTF">2024-10-21T15:25:13Z</dcterms:modified>
</cp:coreProperties>
</file>