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0a77e1be69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0a77e1be69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a77e1be6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0a77e1be69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0a77e1be69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0a77e1be69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0a77e1be69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0a77e1be69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0a77e1be69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0a77e1be69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0a77e1be69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0a77e1be69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fa31e88bdb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fa31e88bdb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0a77e1be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0a77e1be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a77e1be6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a77e1be69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a77e1be6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a77e1be6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a77e1be6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a77e1be6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0a77e1be6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0a77e1be6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0a77e1be6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0a77e1be6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a77e1be69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0a77e1be69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2"/>
          <p:cNvGrpSpPr/>
          <p:nvPr/>
        </p:nvGrpSpPr>
        <p:grpSpPr>
          <a:xfrm>
            <a:off x="-6350" y="15478"/>
            <a:ext cx="9137309" cy="5140619"/>
            <a:chOff x="0" y="0"/>
            <a:chExt cx="5756" cy="4318"/>
          </a:xfrm>
        </p:grpSpPr>
        <p:sp>
          <p:nvSpPr>
            <p:cNvPr id="33" name="Google Shape;33;p2"/>
            <p:cNvSpPr/>
            <p:nvPr/>
          </p:nvSpPr>
          <p:spPr>
            <a:xfrm>
              <a:off x="0" y="3072"/>
              <a:ext cx="5756" cy="1246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0" y="0"/>
              <a:ext cx="5756" cy="3071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0236B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2"/>
          <p:cNvSpPr/>
          <p:nvPr/>
        </p:nvSpPr>
        <p:spPr>
          <a:xfrm>
            <a:off x="6242050" y="4701778"/>
            <a:ext cx="2895598" cy="457200"/>
          </a:xfrm>
          <a:custGeom>
            <a:avLst/>
            <a:gdLst/>
            <a:ahLst/>
            <a:cxnLst/>
            <a:rect l="l" t="t" r="r" b="b"/>
            <a:pathLst>
              <a:path w="5748" h="246" extrusionOk="0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lt1"/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" name="Google Shape;36;p2"/>
          <p:cNvGrpSpPr/>
          <p:nvPr/>
        </p:nvGrpSpPr>
        <p:grpSpPr>
          <a:xfrm>
            <a:off x="-1587" y="4525565"/>
            <a:ext cx="7845425" cy="638175"/>
            <a:chOff x="0" y="3792"/>
            <a:chExt cx="4942" cy="536"/>
          </a:xfrm>
        </p:grpSpPr>
        <p:sp>
          <p:nvSpPr>
            <p:cNvPr id="37" name="Google Shape;37;p2"/>
            <p:cNvSpPr/>
            <p:nvPr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l" t="t" r="r" b="b"/>
              <a:pathLst>
                <a:path w="3240" h="536" extrusionOk="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A39F9B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8" name="Google Shape;38;p2"/>
            <p:cNvGrpSpPr/>
            <p:nvPr/>
          </p:nvGrpSpPr>
          <p:grpSpPr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9" name="Google Shape;39;p2"/>
              <p:cNvSpPr/>
              <p:nvPr/>
            </p:nvSpPr>
            <p:spPr>
              <a:xfrm>
                <a:off x="3948" y="3799"/>
                <a:ext cx="994" cy="529"/>
              </a:xfrm>
              <a:custGeom>
                <a:avLst/>
                <a:gdLst/>
                <a:ahLst/>
                <a:cxnLst/>
                <a:rect l="l" t="t" r="r" b="b"/>
                <a:pathLst>
                  <a:path w="994" h="529" extrusionOk="0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186" h="353" extrusionOk="0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71" extrusionOk="0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55" h="66" extrusionOk="0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l" t="t" r="r" b="b"/>
                <a:pathLst>
                  <a:path w="42" h="72" extrusionOk="0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4" name="Google Shape;44;p2"/>
            <p:cNvSpPr/>
            <p:nvPr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l" t="t" r="r" b="b"/>
              <a:pathLst>
                <a:path w="3976" h="527" extrusionOk="0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918C87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" name="Google Shape;45;p2"/>
          <p:cNvGrpSpPr/>
          <p:nvPr/>
        </p:nvGrpSpPr>
        <p:grpSpPr>
          <a:xfrm>
            <a:off x="627062" y="4516040"/>
            <a:ext cx="5684837" cy="636984"/>
            <a:chOff x="395" y="3793"/>
            <a:chExt cx="3581" cy="535"/>
          </a:xfrm>
        </p:grpSpPr>
        <p:sp>
          <p:nvSpPr>
            <p:cNvPr id="46" name="Google Shape;46;p2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l" t="t" r="r" b="b"/>
              <a:pathLst>
                <a:path w="365" h="287" extrusionOk="0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l" t="t" r="r" b="b"/>
              <a:pathLst>
                <a:path w="2033" h="499" extrusionOk="0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l" t="t" r="r" b="b"/>
              <a:pathLst>
                <a:path w="71" h="60" extrusionOk="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l" t="t" r="r" b="b"/>
              <a:pathLst>
                <a:path w="245" h="204" extrusionOk="0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2"/>
          <p:cNvSpPr txBox="1">
            <a:spLocks noGrp="1"/>
          </p:cNvSpPr>
          <p:nvPr>
            <p:ph type="ctrTitle"/>
          </p:nvPr>
        </p:nvSpPr>
        <p:spPr>
          <a:xfrm>
            <a:off x="457200" y="1085850"/>
            <a:ext cx="8229600" cy="13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"/>
          <p:cNvSpPr txBox="1">
            <a:spLocks noGrp="1"/>
          </p:cNvSpPr>
          <p:nvPr>
            <p:ph type="subTitle" idx="1"/>
          </p:nvPr>
        </p:nvSpPr>
        <p:spPr>
          <a:xfrm>
            <a:off x="1371600" y="25717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"/>
          <p:cNvSpPr txBox="1">
            <a:spLocks noGrp="1"/>
          </p:cNvSpPr>
          <p:nvPr>
            <p:ph type="dt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6" name="Google Shape;56;p2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"/>
          <p:cNvSpPr txBox="1">
            <a:spLocks noGrp="1"/>
          </p:cNvSpPr>
          <p:nvPr>
            <p:ph type="dt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36B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9137309" cy="5140619"/>
            <a:chOff x="0" y="0"/>
            <a:chExt cx="5756" cy="4318"/>
          </a:xfrm>
        </p:grpSpPr>
        <p:sp>
          <p:nvSpPr>
            <p:cNvPr id="7" name="Google Shape;7;p1"/>
            <p:cNvSpPr/>
            <p:nvPr/>
          </p:nvSpPr>
          <p:spPr>
            <a:xfrm>
              <a:off x="0" y="3072"/>
              <a:ext cx="5756" cy="1246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0" y="0"/>
              <a:ext cx="5756" cy="3071"/>
            </a:xfrm>
            <a:custGeom>
              <a:avLst/>
              <a:gdLst/>
              <a:ahLst/>
              <a:cxnLst/>
              <a:rect l="l" t="t" r="r" b="b"/>
              <a:pathLst>
                <a:path w="6027" h="2296" extrusionOk="0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0236B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9;p1"/>
          <p:cNvSpPr/>
          <p:nvPr/>
        </p:nvSpPr>
        <p:spPr>
          <a:xfrm>
            <a:off x="6248400" y="4697015"/>
            <a:ext cx="2895598" cy="457200"/>
          </a:xfrm>
          <a:custGeom>
            <a:avLst/>
            <a:gdLst/>
            <a:ahLst/>
            <a:cxnLst/>
            <a:rect l="l" t="t" r="r" b="b"/>
            <a:pathLst>
              <a:path w="5748" h="246" extrusionOk="0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chemeClr val="lt1"/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oogle Shape;10;p1"/>
          <p:cNvGrpSpPr/>
          <p:nvPr/>
        </p:nvGrpSpPr>
        <p:grpSpPr>
          <a:xfrm>
            <a:off x="0" y="4514850"/>
            <a:ext cx="7848600" cy="642938"/>
            <a:chOff x="0" y="3792"/>
            <a:chExt cx="4944" cy="540"/>
          </a:xfrm>
        </p:grpSpPr>
        <p:sp>
          <p:nvSpPr>
            <p:cNvPr id="11" name="Google Shape;11;p1"/>
            <p:cNvSpPr/>
            <p:nvPr/>
          </p:nvSpPr>
          <p:spPr>
            <a:xfrm>
              <a:off x="1488" y="3792"/>
              <a:ext cx="3240" cy="536"/>
            </a:xfrm>
            <a:custGeom>
              <a:avLst/>
              <a:gdLst/>
              <a:ahLst/>
              <a:cxnLst/>
              <a:rect l="l" t="t" r="r" b="b"/>
              <a:pathLst>
                <a:path w="3240" h="536" extrusionOk="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A39F9B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1"/>
            <p:cNvGrpSpPr/>
            <p:nvPr/>
          </p:nvGrpSpPr>
          <p:grpSpPr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" name="Google Shape;13;p1"/>
              <p:cNvSpPr/>
              <p:nvPr/>
            </p:nvSpPr>
            <p:spPr>
              <a:xfrm>
                <a:off x="3948" y="3799"/>
                <a:ext cx="996" cy="533"/>
              </a:xfrm>
              <a:custGeom>
                <a:avLst/>
                <a:gdLst/>
                <a:ahLst/>
                <a:cxnLst/>
                <a:rect l="l" t="t" r="r" b="b"/>
                <a:pathLst>
                  <a:path w="996" h="533" extrusionOk="0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2677" y="3792"/>
                <a:ext cx="186" cy="395"/>
              </a:xfrm>
              <a:custGeom>
                <a:avLst/>
                <a:gdLst/>
                <a:ahLst/>
                <a:cxnLst/>
                <a:rect l="l" t="t" r="r" b="b"/>
                <a:pathLst>
                  <a:path w="186" h="353" extrusionOk="0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3030" y="3893"/>
                <a:ext cx="378" cy="271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71" extrusionOk="0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3628" y="3866"/>
                <a:ext cx="155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55" h="66" extrusionOk="0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2486" y="3859"/>
                <a:ext cx="42" cy="81"/>
              </a:xfrm>
              <a:custGeom>
                <a:avLst/>
                <a:gdLst/>
                <a:ahLst/>
                <a:cxnLst/>
                <a:rect l="l" t="t" r="r" b="b"/>
                <a:pathLst>
                  <a:path w="42" h="72" extrusionOk="0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" name="Google Shape;18;p1"/>
            <p:cNvSpPr/>
            <p:nvPr/>
          </p:nvSpPr>
          <p:spPr>
            <a:xfrm>
              <a:off x="0" y="3792"/>
              <a:ext cx="3976" cy="535"/>
            </a:xfrm>
            <a:custGeom>
              <a:avLst/>
              <a:gdLst/>
              <a:ahLst/>
              <a:cxnLst/>
              <a:rect l="l" t="t" r="r" b="b"/>
              <a:pathLst>
                <a:path w="3976" h="527" extrusionOk="0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918C87"/>
                </a:gs>
                <a:gs pos="100000">
                  <a:schemeClr val="l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627062" y="4516040"/>
            <a:ext cx="5684837" cy="636984"/>
            <a:chOff x="395" y="3793"/>
            <a:chExt cx="3581" cy="535"/>
          </a:xfrm>
        </p:grpSpPr>
        <p:sp>
          <p:nvSpPr>
            <p:cNvPr id="20" name="Google Shape;20;p1"/>
            <p:cNvSpPr/>
            <p:nvPr/>
          </p:nvSpPr>
          <p:spPr>
            <a:xfrm>
              <a:off x="1196" y="3793"/>
              <a:ext cx="365" cy="291"/>
            </a:xfrm>
            <a:custGeom>
              <a:avLst/>
              <a:gdLst/>
              <a:ahLst/>
              <a:cxnLst/>
              <a:rect l="l" t="t" r="r" b="b"/>
              <a:pathLst>
                <a:path w="365" h="287" extrusionOk="0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1943" y="3829"/>
              <a:ext cx="2033" cy="499"/>
            </a:xfrm>
            <a:custGeom>
              <a:avLst/>
              <a:gdLst/>
              <a:ahLst/>
              <a:cxnLst/>
              <a:rect l="l" t="t" r="r" b="b"/>
              <a:pathLst>
                <a:path w="2033" h="499" extrusionOk="0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1830" y="3823"/>
              <a:ext cx="71" cy="61"/>
            </a:xfrm>
            <a:custGeom>
              <a:avLst/>
              <a:gdLst/>
              <a:ahLst/>
              <a:cxnLst/>
              <a:rect l="l" t="t" r="r" b="b"/>
              <a:pathLst>
                <a:path w="71" h="60" extrusionOk="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55" y="3842"/>
              <a:ext cx="161" cy="164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706" y="3854"/>
              <a:ext cx="59" cy="61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395" y="3811"/>
              <a:ext cx="245" cy="207"/>
            </a:xfrm>
            <a:custGeom>
              <a:avLst/>
              <a:gdLst/>
              <a:ahLst/>
              <a:cxnLst/>
              <a:rect l="l" t="t" r="r" b="b"/>
              <a:pathLst>
                <a:path w="245" h="204" extrusionOk="0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"/>
          <p:cNvSpPr txBox="1">
            <a:spLocks noGrp="1"/>
          </p:cNvSpPr>
          <p:nvPr>
            <p:ph type="dt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1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schoolexpertise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schoolexpertis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"/>
          <p:cNvSpPr txBox="1">
            <a:spLocks noGrp="1"/>
          </p:cNvSpPr>
          <p:nvPr>
            <p:ph type="ctrTitle"/>
          </p:nvPr>
        </p:nvSpPr>
        <p:spPr>
          <a:xfrm>
            <a:off x="457200" y="1085850"/>
            <a:ext cx="8229600" cy="1302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Boards of Education and Superintendents	</a:t>
            </a:r>
            <a:endParaRPr/>
          </a:p>
        </p:txBody>
      </p:sp>
      <p:sp>
        <p:nvSpPr>
          <p:cNvPr id="68" name="Google Shape;68;p4"/>
          <p:cNvSpPr txBox="1">
            <a:spLocks noGrp="1"/>
          </p:cNvSpPr>
          <p:nvPr>
            <p:ph type="subTitle" idx="1"/>
          </p:nvPr>
        </p:nvSpPr>
        <p:spPr>
          <a:xfrm>
            <a:off x="1371600" y="2571750"/>
            <a:ext cx="6400800" cy="1314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Suggestions for Success</a:t>
            </a: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3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Working Together on a Daily/Weekly Basis</a:t>
            </a:r>
            <a:endParaRPr sz="3200"/>
          </a:p>
        </p:txBody>
      </p:sp>
      <p:sp>
        <p:nvSpPr>
          <p:cNvPr id="124" name="Google Shape;124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What should the relationship look like?</a:t>
            </a:r>
            <a:endParaRPr sz="2200"/>
          </a:p>
          <a:p>
            <a:pPr marL="457200" lvl="0" indent="-368300" algn="l" rtl="0">
              <a:spcBef>
                <a:spcPts val="36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Meetings with board members?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Having items placed on the agenda?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Board members visiting buildings? (Why are they visiting?)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At school functions?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Social gatherings? 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Avoiding the possibility of “meetings” that are not Sunshine Law compliant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Other?</a:t>
            </a:r>
            <a:endParaRPr sz="22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Appropriate and Timely Communication</a:t>
            </a:r>
            <a:endParaRPr sz="3200"/>
          </a:p>
        </p:txBody>
      </p:sp>
      <p:sp>
        <p:nvSpPr>
          <p:cNvPr id="130" name="Google Shape;130;p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100"/>
              <a:t>A good rule of thumb for everyone…</a:t>
            </a:r>
            <a:endParaRPr sz="21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4600"/>
              <a:t>NO SURPRISES</a:t>
            </a:r>
            <a:endParaRPr sz="4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Appropriate and Timely Communication</a:t>
            </a:r>
            <a:endParaRPr sz="3200"/>
          </a:p>
        </p:txBody>
      </p:sp>
      <p:sp>
        <p:nvSpPr>
          <p:cNvPr id="136" name="Google Shape;13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When should the Superintendent send information to the Board?</a:t>
            </a:r>
            <a:endParaRPr sz="22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Board meeting preparation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When major school events will take place (graduation,etc.)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When something big happens that a Board member will probably be asked about.  The Board member shouldn’t have to find out from the public.*</a:t>
            </a:r>
            <a:endParaRPr sz="1800"/>
          </a:p>
          <a:p>
            <a:pPr marL="91440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900" i="1"/>
              <a:t>*</a:t>
            </a:r>
            <a:r>
              <a:rPr lang="en" sz="1600" i="1"/>
              <a:t>This area is a little foggy….  Timing of events and nature of events will have an effect.  A gas leak, a homecoming queen controversy, and a social media post are not all the same.  You have to find the level the BOE and Supt. are comfortable with.</a:t>
            </a:r>
            <a:endParaRPr sz="1600" i="1"/>
          </a:p>
          <a:p>
            <a:pPr marL="457200" lvl="0" indent="-349250" algn="l" rtl="0">
              <a:spcBef>
                <a:spcPts val="36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Other?</a:t>
            </a:r>
            <a:endParaRPr sz="19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Appropriate and Timely Communication</a:t>
            </a:r>
            <a:endParaRPr sz="3200"/>
          </a:p>
        </p:txBody>
      </p:sp>
      <p:sp>
        <p:nvSpPr>
          <p:cNvPr id="142" name="Google Shape;142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When should a Board member relay information to the Superintendent?</a:t>
            </a:r>
            <a:endParaRPr sz="2200"/>
          </a:p>
          <a:p>
            <a:pPr marL="457200" lvl="0" indent="-368300" algn="l" rtl="0">
              <a:spcBef>
                <a:spcPts val="36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When the situation is likely to get to Central Office.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When someone has contacted the Board member, and he/she directed them to the chain of command.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When it seems likely to cause a “stir” in the community.*</a:t>
            </a:r>
            <a:endParaRPr sz="2200"/>
          </a:p>
          <a:p>
            <a:pPr marL="91440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600" i="1"/>
              <a:t>*This area is also a little foggy.  The BOE and Supt. have to find the level they are comfortable with.</a:t>
            </a:r>
            <a:endParaRPr sz="1600"/>
          </a:p>
          <a:p>
            <a:pPr marL="457200" lvl="0" indent="-368300" algn="l" rtl="0">
              <a:spcBef>
                <a:spcPts val="36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Other?</a:t>
            </a:r>
            <a:endParaRPr sz="1900" i="1"/>
          </a:p>
          <a:p>
            <a:pPr marL="9144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9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body" idx="1"/>
          </p:nvPr>
        </p:nvSpPr>
        <p:spPr>
          <a:xfrm>
            <a:off x="457200" y="697475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What else is on your mind?</a:t>
            </a: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Any advice you’d like to share with me or your fellow Board members?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"/>
          <p:cNvSpPr txBox="1">
            <a:spLocks noGrp="1"/>
          </p:cNvSpPr>
          <p:nvPr>
            <p:ph type="title"/>
          </p:nvPr>
        </p:nvSpPr>
        <p:spPr>
          <a:xfrm>
            <a:off x="502075" y="79980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THANK YOU!</a:t>
            </a:r>
            <a:endParaRPr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 School Expertise, LLC</a:t>
            </a:r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Dr. Kyle Kruse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32 years in MO Public K-12 education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20 years as Superintendent of Schools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 u="sng">
                <a:solidFill>
                  <a:schemeClr val="hlink"/>
                </a:solidFill>
                <a:hlinkClick r:id="rId3"/>
              </a:rPr>
              <a:t>www.moschoolexpertise.com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600"/>
              <a:t>Specializing in School Finance, Assistance and Support for New and Early Career Superintendents, Board/Superintendent Relations, School Facilities and Bond Issues</a:t>
            </a:r>
            <a:endParaRPr sz="1600"/>
          </a:p>
        </p:txBody>
      </p:sp>
      <p:pic>
        <p:nvPicPr>
          <p:cNvPr id="155" name="Google Shape;15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2" y="2237701"/>
            <a:ext cx="1237873" cy="15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 School Expertise, LLC</a:t>
            </a:r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Dr. Kyle Kruse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32 years in MO Public K-12 education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20 years as Superintendent of Schools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 u="sng">
                <a:solidFill>
                  <a:schemeClr val="hlink"/>
                </a:solidFill>
                <a:hlinkClick r:id="rId3"/>
              </a:rPr>
              <a:t>www.moschoolexpertise.com</a:t>
            </a: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600"/>
              <a:t>Specializing in School Finance, Assistance and Support for New and Early Career Superintendents, Board/Superintendent Relations, School Facilities and Bond Issues</a:t>
            </a:r>
            <a:endParaRPr sz="1600"/>
          </a:p>
        </p:txBody>
      </p:sp>
      <p:pic>
        <p:nvPicPr>
          <p:cNvPr id="75" name="Google Shape;75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5877" y="1797876"/>
            <a:ext cx="1237873" cy="15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6"/>
          <p:cNvSpPr txBox="1">
            <a:spLocks noGrp="1"/>
          </p:cNvSpPr>
          <p:nvPr>
            <p:ph type="body" idx="1"/>
          </p:nvPr>
        </p:nvSpPr>
        <p:spPr>
          <a:xfrm>
            <a:off x="457200" y="823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dk2"/>
                </a:solidFill>
              </a:rPr>
              <a:t>What do you want this session to address? </a:t>
            </a:r>
            <a:endParaRPr sz="34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34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dk2"/>
                </a:solidFill>
              </a:rPr>
              <a:t>What will help you the most?</a:t>
            </a:r>
            <a:endParaRPr sz="34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34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dk2"/>
                </a:solidFill>
              </a:rPr>
              <a:t>What is already working well for you?</a:t>
            </a:r>
            <a:endParaRPr sz="3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Know…</a:t>
            </a: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This session won’t necessarily give you “THE ANSWERS”</a:t>
            </a: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We hope it gives you things to think about and suggestions you can start using right away.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Common Areas of Interest</a:t>
            </a:r>
            <a:endParaRPr sz="3200"/>
          </a:p>
        </p:txBody>
      </p:sp>
      <p:sp>
        <p:nvSpPr>
          <p:cNvPr id="93" name="Google Shape;93;p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1950" algn="l" rtl="0">
              <a:spcBef>
                <a:spcPts val="36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Duties/responsibilities of the Board and of the Superintendent</a:t>
            </a:r>
            <a:endParaRPr sz="210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36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Efficient and Effective Board Meetings</a:t>
            </a:r>
            <a:endParaRPr sz="210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36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Working Together on a Daily/Weekly basis</a:t>
            </a:r>
            <a:endParaRPr sz="210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36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Appropriate and Timely Communication</a:t>
            </a:r>
            <a:endParaRPr sz="210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36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Other?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Duties / Responsibilities</a:t>
            </a:r>
            <a:endParaRPr sz="3200"/>
          </a:p>
        </p:txBody>
      </p:sp>
      <p:sp>
        <p:nvSpPr>
          <p:cNvPr id="99" name="Google Shape;99;p9"/>
          <p:cNvSpPr txBox="1"/>
          <p:nvPr/>
        </p:nvSpPr>
        <p:spPr>
          <a:xfrm>
            <a:off x="457200" y="1334025"/>
            <a:ext cx="4041600" cy="3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Board of Education</a:t>
            </a:r>
            <a:endParaRPr sz="22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Set policy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Hire the Superintendent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Review/approve budget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Review/approve expenditures as per policy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Review/approve hiring/termination of personnel as per policy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Keep the Superintendent informed of matters brought to their attention</a:t>
            </a:r>
            <a:endParaRPr sz="17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</a:endParaRPr>
          </a:p>
        </p:txBody>
      </p:sp>
      <p:sp>
        <p:nvSpPr>
          <p:cNvPr id="100" name="Google Shape;100;p9"/>
          <p:cNvSpPr txBox="1"/>
          <p:nvPr/>
        </p:nvSpPr>
        <p:spPr>
          <a:xfrm>
            <a:off x="4650600" y="1290675"/>
            <a:ext cx="4036200" cy="3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Superintendent</a:t>
            </a:r>
            <a:endParaRPr sz="22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Responsible for all day-to-day operations of the District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Preparation of the budget, monitor and enact all aspects of budget, recommend budget amendments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Responsible for all personnel issues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Keep the BOE informed of matters that could result in Board review/action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Duties/Responsibilities (contd.)</a:t>
            </a:r>
            <a:endParaRPr sz="3200"/>
          </a:p>
        </p:txBody>
      </p:sp>
      <p:sp>
        <p:nvSpPr>
          <p:cNvPr id="106" name="Google Shape;106;p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600"/>
              <a:t>So, in the real world, what does the division of responsibilities look like when… </a:t>
            </a:r>
            <a:endParaRPr sz="2600"/>
          </a:p>
          <a:p>
            <a:pPr marL="457200" lvl="0" indent="-368300" algn="l" rtl="0">
              <a:spcBef>
                <a:spcPts val="36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Something “big” happens at school?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 parent contacts a board member?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An employee contacts a board member?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A board member wants to change an aspect of school operations?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Other?</a:t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Efficient and Effective Board Mtgs.</a:t>
            </a:r>
            <a:endParaRPr sz="3200"/>
          </a:p>
        </p:txBody>
      </p:sp>
      <p:sp>
        <p:nvSpPr>
          <p:cNvPr id="112" name="Google Shape;112;p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Pre-Meeting</a:t>
            </a:r>
            <a:endParaRPr sz="22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Agenda creation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Agenda review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What kind of items </a:t>
            </a:r>
            <a:r>
              <a:rPr lang="en" sz="1800" b="1">
                <a:solidFill>
                  <a:srgbClr val="FF0000"/>
                </a:solidFill>
              </a:rPr>
              <a:t>“rise to the level of Board action?”</a:t>
            </a:r>
            <a:endParaRPr sz="18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The Meeting</a:t>
            </a:r>
            <a:endParaRPr sz="22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Closed session timing (before or after?)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Public comment (?)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Questions, discussions, other topics</a:t>
            </a:r>
            <a:endParaRPr sz="1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Post-Meeting</a:t>
            </a:r>
            <a:endParaRPr sz="22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Communication, media, action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"/>
          <p:cNvSpPr txBox="1">
            <a:spLocks noGrp="1"/>
          </p:cNvSpPr>
          <p:nvPr>
            <p:ph type="title"/>
          </p:nvPr>
        </p:nvSpPr>
        <p:spPr>
          <a:xfrm>
            <a:off x="457200" y="171450"/>
            <a:ext cx="82296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Efficient and Effective Board Mtgs (contd.)</a:t>
            </a:r>
            <a:endParaRPr sz="3200"/>
          </a:p>
        </p:txBody>
      </p:sp>
      <p:sp>
        <p:nvSpPr>
          <p:cNvPr id="118" name="Google Shape;118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72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" sz="2200"/>
              <a:t>What things commonly have negative effects, or simply slow down, meetings?</a:t>
            </a:r>
            <a:endParaRPr sz="220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Not enough information before the meeting?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Varying from the agenda?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Informality? (Is parliamentary procedure in use?)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Reports from Admin and others?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Items that do not </a:t>
            </a:r>
            <a:r>
              <a:rPr lang="en" sz="1800" b="1">
                <a:solidFill>
                  <a:srgbClr val="FF0000"/>
                </a:solidFill>
              </a:rPr>
              <a:t>“rise to the level of Board action?”</a:t>
            </a:r>
            <a:r>
              <a:rPr lang="en" sz="1800"/>
              <a:t> (At least not yet?)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Other?</a:t>
            </a:r>
            <a:endParaRPr sz="18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default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003399"/>
      </a:accent3>
      <a:accent4>
        <a:srgbClr val="3399FF"/>
      </a:accent4>
      <a:accent5>
        <a:srgbClr val="33CCCC"/>
      </a:accent5>
      <a:accent6>
        <a:srgbClr val="00339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</Words>
  <Application>Microsoft Office PowerPoint</Application>
  <PresentationFormat>On-screen Show (16:9)</PresentationFormat>
  <Paragraphs>113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Mountain Top</vt:lpstr>
      <vt:lpstr>Boards of Education and Superintendents </vt:lpstr>
      <vt:lpstr>MO School Expertise, LLC</vt:lpstr>
      <vt:lpstr>PowerPoint Presentation</vt:lpstr>
      <vt:lpstr>Please Know…</vt:lpstr>
      <vt:lpstr>Common Areas of Interest</vt:lpstr>
      <vt:lpstr>Duties / Responsibilities</vt:lpstr>
      <vt:lpstr>Duties/Responsibilities (contd.)</vt:lpstr>
      <vt:lpstr>Efficient and Effective Board Mtgs.</vt:lpstr>
      <vt:lpstr>Efficient and Effective Board Mtgs (contd.)</vt:lpstr>
      <vt:lpstr>Working Together on a Daily/Weekly Basis</vt:lpstr>
      <vt:lpstr>Appropriate and Timely Communication</vt:lpstr>
      <vt:lpstr>Appropriate and Timely Communication</vt:lpstr>
      <vt:lpstr>Appropriate and Timely Communication</vt:lpstr>
      <vt:lpstr>PowerPoint Presentation</vt:lpstr>
      <vt:lpstr>THANK YOU! MO School Expertise, LLC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Sandlin</dc:creator>
  <cp:lastModifiedBy>Kevin Sandlin</cp:lastModifiedBy>
  <cp:revision>1</cp:revision>
  <dcterms:modified xsi:type="dcterms:W3CDTF">2024-10-11T20:42:26Z</dcterms:modified>
</cp:coreProperties>
</file>