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5"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8288000" cy="10287000"/>
  <p:notesSz cx="6858000" cy="9144000"/>
  <p:embeddedFontLst>
    <p:embeddedFont>
      <p:font typeface="Impact" panose="020B0806030902050204" pitchFamily="34" charset="0"/>
      <p:regular r:id="rId22"/>
    </p:embeddedFont>
    <p:embeddedFont>
      <p:font typeface="Quicksan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7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AE2601-8633-42B6-9898-9ADD70A444E7}" v="10" dt="2024-10-17T14:30:05.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75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9158735" y="990600"/>
            <a:ext cx="8114971" cy="0"/>
          </a:xfrm>
          <a:prstGeom prst="line">
            <a:avLst/>
          </a:prstGeom>
          <a:ln w="76200" cap="flat">
            <a:solidFill>
              <a:srgbClr val="1547A2"/>
            </a:solidFill>
            <a:prstDash val="solid"/>
            <a:headEnd type="none" w="sm" len="sm"/>
            <a:tailEnd type="none" w="sm" len="sm"/>
          </a:ln>
        </p:spPr>
        <p:txBody>
          <a:bodyPr/>
          <a:lstStyle/>
          <a:p>
            <a:endParaRPr lang="en-US"/>
          </a:p>
        </p:txBody>
      </p:sp>
      <p:sp>
        <p:nvSpPr>
          <p:cNvPr id="3" name="AutoShape 3"/>
          <p:cNvSpPr/>
          <p:nvPr/>
        </p:nvSpPr>
        <p:spPr>
          <a:xfrm>
            <a:off x="1043764" y="9296400"/>
            <a:ext cx="8114971" cy="0"/>
          </a:xfrm>
          <a:prstGeom prst="line">
            <a:avLst/>
          </a:prstGeom>
          <a:ln w="76200" cap="flat">
            <a:solidFill>
              <a:srgbClr val="1547A2"/>
            </a:solidFill>
            <a:prstDash val="solid"/>
            <a:headEnd type="none" w="sm" len="sm"/>
            <a:tailEnd type="none" w="sm" len="sm"/>
          </a:ln>
        </p:spPr>
        <p:txBody>
          <a:bodyPr/>
          <a:lstStyle/>
          <a:p>
            <a:endParaRPr lang="en-US"/>
          </a:p>
        </p:txBody>
      </p:sp>
      <p:sp>
        <p:nvSpPr>
          <p:cNvPr id="4" name="Freeform 4"/>
          <p:cNvSpPr/>
          <p:nvPr/>
        </p:nvSpPr>
        <p:spPr>
          <a:xfrm>
            <a:off x="9618706" y="9037492"/>
            <a:ext cx="2968854" cy="441617"/>
          </a:xfrm>
          <a:custGeom>
            <a:avLst/>
            <a:gdLst/>
            <a:ahLst/>
            <a:cxnLst/>
            <a:rect l="l" t="t" r="r" b="b"/>
            <a:pathLst>
              <a:path w="2968854" h="441617">
                <a:moveTo>
                  <a:pt x="0" y="0"/>
                </a:moveTo>
                <a:lnTo>
                  <a:pt x="2968854" y="0"/>
                </a:lnTo>
                <a:lnTo>
                  <a:pt x="2968854" y="441616"/>
                </a:lnTo>
                <a:lnTo>
                  <a:pt x="0" y="4416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5646742" y="807892"/>
            <a:ext cx="2968854" cy="441617"/>
          </a:xfrm>
          <a:custGeom>
            <a:avLst/>
            <a:gdLst/>
            <a:ahLst/>
            <a:cxnLst/>
            <a:rect l="l" t="t" r="r" b="b"/>
            <a:pathLst>
              <a:path w="2968854" h="441617">
                <a:moveTo>
                  <a:pt x="0" y="0"/>
                </a:moveTo>
                <a:lnTo>
                  <a:pt x="2968854" y="0"/>
                </a:lnTo>
                <a:lnTo>
                  <a:pt x="2968854" y="441616"/>
                </a:lnTo>
                <a:lnTo>
                  <a:pt x="0" y="4416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6347754" y="1800584"/>
            <a:ext cx="5592492" cy="1466407"/>
          </a:xfrm>
          <a:custGeom>
            <a:avLst/>
            <a:gdLst/>
            <a:ahLst/>
            <a:cxnLst/>
            <a:rect l="l" t="t" r="r" b="b"/>
            <a:pathLst>
              <a:path w="5592492" h="1466407">
                <a:moveTo>
                  <a:pt x="0" y="0"/>
                </a:moveTo>
                <a:lnTo>
                  <a:pt x="5592492" y="0"/>
                </a:lnTo>
                <a:lnTo>
                  <a:pt x="5592492" y="1466406"/>
                </a:lnTo>
                <a:lnTo>
                  <a:pt x="0" y="1466406"/>
                </a:lnTo>
                <a:lnTo>
                  <a:pt x="0" y="0"/>
                </a:lnTo>
                <a:close/>
              </a:path>
            </a:pathLst>
          </a:custGeom>
          <a:blipFill>
            <a:blip r:embed="rId4"/>
            <a:stretch>
              <a:fillRect t="-57801" b="-60142"/>
            </a:stretch>
          </a:blipFill>
        </p:spPr>
        <p:txBody>
          <a:bodyPr/>
          <a:lstStyle/>
          <a:p>
            <a:endParaRPr lang="en-US"/>
          </a:p>
        </p:txBody>
      </p:sp>
      <p:sp>
        <p:nvSpPr>
          <p:cNvPr id="7" name="TextBox 7"/>
          <p:cNvSpPr txBox="1"/>
          <p:nvPr/>
        </p:nvSpPr>
        <p:spPr>
          <a:xfrm>
            <a:off x="1043764" y="3112664"/>
            <a:ext cx="16229942" cy="2891060"/>
          </a:xfrm>
          <a:prstGeom prst="rect">
            <a:avLst/>
          </a:prstGeom>
        </p:spPr>
        <p:txBody>
          <a:bodyPr lIns="0" tIns="0" rIns="0" bIns="0" rtlCol="0" anchor="t">
            <a:spAutoFit/>
          </a:bodyPr>
          <a:lstStyle/>
          <a:p>
            <a:pPr marL="0" lvl="0" indent="0" algn="ctr">
              <a:lnSpc>
                <a:spcPts val="21250"/>
              </a:lnSpc>
              <a:spcBef>
                <a:spcPct val="0"/>
              </a:spcBef>
            </a:pPr>
            <a:r>
              <a:rPr lang="en-US" sz="15178">
                <a:solidFill>
                  <a:srgbClr val="1547A2"/>
                </a:solidFill>
                <a:latin typeface="Impact"/>
                <a:ea typeface="Impact"/>
                <a:cs typeface="Impact"/>
                <a:sym typeface="Impact"/>
              </a:rPr>
              <a:t>Elections Happen</a:t>
            </a:r>
          </a:p>
        </p:txBody>
      </p:sp>
      <p:sp>
        <p:nvSpPr>
          <p:cNvPr id="8" name="TextBox 8"/>
          <p:cNvSpPr txBox="1"/>
          <p:nvPr/>
        </p:nvSpPr>
        <p:spPr>
          <a:xfrm>
            <a:off x="1092085" y="6099749"/>
            <a:ext cx="16103830" cy="771109"/>
          </a:xfrm>
          <a:prstGeom prst="rect">
            <a:avLst/>
          </a:prstGeom>
        </p:spPr>
        <p:txBody>
          <a:bodyPr lIns="0" tIns="0" rIns="0" bIns="0" rtlCol="0" anchor="t">
            <a:spAutoFit/>
          </a:bodyPr>
          <a:lstStyle/>
          <a:p>
            <a:pPr marL="0" lvl="0" indent="0" algn="ctr">
              <a:lnSpc>
                <a:spcPts val="6844"/>
              </a:lnSpc>
              <a:spcBef>
                <a:spcPct val="0"/>
              </a:spcBef>
            </a:pPr>
            <a:r>
              <a:rPr lang="en-US" sz="4400" dirty="0">
                <a:solidFill>
                  <a:srgbClr val="000000"/>
                </a:solidFill>
                <a:latin typeface="Impact"/>
                <a:ea typeface="Impact"/>
                <a:cs typeface="Impact"/>
                <a:sym typeface="Impact"/>
              </a:rPr>
              <a:t>Legal Issues for Board Members &amp; School Leaders in an Election Year</a:t>
            </a:r>
          </a:p>
        </p:txBody>
      </p:sp>
      <p:sp>
        <p:nvSpPr>
          <p:cNvPr id="9" name="TextBox 9"/>
          <p:cNvSpPr txBox="1"/>
          <p:nvPr/>
        </p:nvSpPr>
        <p:spPr>
          <a:xfrm>
            <a:off x="5599064" y="7613413"/>
            <a:ext cx="6988496" cy="592587"/>
          </a:xfrm>
          <a:prstGeom prst="rect">
            <a:avLst/>
          </a:prstGeom>
        </p:spPr>
        <p:txBody>
          <a:bodyPr lIns="0" tIns="0" rIns="0" bIns="0" rtlCol="0" anchor="t">
            <a:spAutoFit/>
          </a:bodyPr>
          <a:lstStyle/>
          <a:p>
            <a:pPr marL="0" lvl="0" indent="0" algn="ctr">
              <a:lnSpc>
                <a:spcPts val="4397"/>
              </a:lnSpc>
              <a:spcBef>
                <a:spcPct val="0"/>
              </a:spcBef>
            </a:pPr>
            <a:r>
              <a:rPr lang="en-US" sz="3141">
                <a:solidFill>
                  <a:srgbClr val="1547A2"/>
                </a:solidFill>
                <a:latin typeface="Impact"/>
                <a:ea typeface="Impact"/>
                <a:cs typeface="Impact"/>
                <a:sym typeface="Impact"/>
              </a:rPr>
              <a:t>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684924"/>
            <a:ext cx="16230600" cy="8094698"/>
            <a:chOff x="0" y="0"/>
            <a:chExt cx="4274726" cy="2131937"/>
          </a:xfrm>
        </p:grpSpPr>
        <p:sp>
          <p:nvSpPr>
            <p:cNvPr id="3" name="Freeform 3"/>
            <p:cNvSpPr/>
            <p:nvPr/>
          </p:nvSpPr>
          <p:spPr>
            <a:xfrm>
              <a:off x="0" y="0"/>
              <a:ext cx="4274726" cy="2131937"/>
            </a:xfrm>
            <a:custGeom>
              <a:avLst/>
              <a:gdLst/>
              <a:ahLst/>
              <a:cxnLst/>
              <a:rect l="l" t="t" r="r" b="b"/>
              <a:pathLst>
                <a:path w="4274726" h="2131937">
                  <a:moveTo>
                    <a:pt x="24327" y="0"/>
                  </a:moveTo>
                  <a:lnTo>
                    <a:pt x="4250399" y="0"/>
                  </a:lnTo>
                  <a:cubicBezTo>
                    <a:pt x="4263834" y="0"/>
                    <a:pt x="4274726" y="10891"/>
                    <a:pt x="4274726" y="24327"/>
                  </a:cubicBezTo>
                  <a:lnTo>
                    <a:pt x="4274726" y="2107610"/>
                  </a:lnTo>
                  <a:cubicBezTo>
                    <a:pt x="4274726" y="2121046"/>
                    <a:pt x="4263834" y="2131937"/>
                    <a:pt x="4250399" y="2131937"/>
                  </a:cubicBezTo>
                  <a:lnTo>
                    <a:pt x="24327" y="2131937"/>
                  </a:lnTo>
                  <a:cubicBezTo>
                    <a:pt x="17875" y="2131937"/>
                    <a:pt x="11687" y="2129374"/>
                    <a:pt x="7125" y="2124812"/>
                  </a:cubicBezTo>
                  <a:cubicBezTo>
                    <a:pt x="2563" y="2120250"/>
                    <a:pt x="0" y="2114062"/>
                    <a:pt x="0" y="2107610"/>
                  </a:cubicBezTo>
                  <a:lnTo>
                    <a:pt x="0" y="24327"/>
                  </a:lnTo>
                  <a:cubicBezTo>
                    <a:pt x="0" y="10891"/>
                    <a:pt x="10891" y="0"/>
                    <a:pt x="24327" y="0"/>
                  </a:cubicBezTo>
                  <a:close/>
                </a:path>
              </a:pathLst>
            </a:custGeom>
            <a:solidFill>
              <a:srgbClr val="DBE5EA"/>
            </a:solidFill>
          </p:spPr>
          <p:txBody>
            <a:bodyPr/>
            <a:lstStyle/>
            <a:p>
              <a:endParaRPr lang="en-US"/>
            </a:p>
          </p:txBody>
        </p:sp>
        <p:sp>
          <p:nvSpPr>
            <p:cNvPr id="4" name="TextBox 4"/>
            <p:cNvSpPr txBox="1"/>
            <p:nvPr/>
          </p:nvSpPr>
          <p:spPr>
            <a:xfrm>
              <a:off x="0" y="-161925"/>
              <a:ext cx="4274726" cy="2293862"/>
            </a:xfrm>
            <a:prstGeom prst="rect">
              <a:avLst/>
            </a:prstGeom>
          </p:spPr>
          <p:txBody>
            <a:bodyPr lIns="50800" tIns="50800" rIns="50800" bIns="50800" rtlCol="0" anchor="ctr"/>
            <a:lstStyle/>
            <a:p>
              <a:pPr algn="ctr">
                <a:lnSpc>
                  <a:spcPts val="4079"/>
                </a:lnSpc>
              </a:pPr>
              <a:endParaRPr/>
            </a:p>
          </p:txBody>
        </p:sp>
      </p:grpSp>
      <p:sp>
        <p:nvSpPr>
          <p:cNvPr id="5" name="TextBox 5"/>
          <p:cNvSpPr txBox="1"/>
          <p:nvPr/>
        </p:nvSpPr>
        <p:spPr>
          <a:xfrm>
            <a:off x="1028700" y="466359"/>
            <a:ext cx="14544675" cy="1035925"/>
          </a:xfrm>
          <a:prstGeom prst="rect">
            <a:avLst/>
          </a:prstGeom>
        </p:spPr>
        <p:txBody>
          <a:bodyPr lIns="0" tIns="0" rIns="0" bIns="0" rtlCol="0" anchor="t">
            <a:spAutoFit/>
          </a:bodyPr>
          <a:lstStyle/>
          <a:p>
            <a:pPr marL="0" lvl="0" indent="0" algn="l">
              <a:lnSpc>
                <a:spcPts val="8959"/>
              </a:lnSpc>
              <a:spcBef>
                <a:spcPct val="0"/>
              </a:spcBef>
            </a:pPr>
            <a:r>
              <a:rPr lang="en-US" sz="6399" dirty="0">
                <a:solidFill>
                  <a:srgbClr val="1547A2"/>
                </a:solidFill>
                <a:latin typeface="Impact"/>
                <a:ea typeface="Impact"/>
                <a:cs typeface="Impact"/>
                <a:sym typeface="Impact"/>
              </a:rPr>
              <a:t>What You Cannot Do</a:t>
            </a:r>
          </a:p>
        </p:txBody>
      </p:sp>
      <p:sp>
        <p:nvSpPr>
          <p:cNvPr id="6" name="TextBox 6"/>
          <p:cNvSpPr txBox="1"/>
          <p:nvPr/>
        </p:nvSpPr>
        <p:spPr>
          <a:xfrm>
            <a:off x="1567851" y="1919657"/>
            <a:ext cx="15152299" cy="6982745"/>
          </a:xfrm>
          <a:prstGeom prst="rect">
            <a:avLst/>
          </a:prstGeom>
        </p:spPr>
        <p:txBody>
          <a:bodyPr lIns="0" tIns="0" rIns="0" bIns="0" rtlCol="0" anchor="t">
            <a:spAutoFit/>
          </a:bodyPr>
          <a:lstStyle/>
          <a:p>
            <a:pPr marL="839879" lvl="1" indent="-457200">
              <a:lnSpc>
                <a:spcPts val="4959"/>
              </a:lnSpc>
              <a:buFont typeface="Arial" panose="020B0604020202020204" pitchFamily="34" charset="0"/>
              <a:buChar char="•"/>
            </a:pPr>
            <a:r>
              <a:rPr lang="en-US" sz="2917" dirty="0">
                <a:solidFill>
                  <a:srgbClr val="1547A2"/>
                </a:solidFill>
                <a:latin typeface="Quicksand"/>
                <a:ea typeface="Quicksand"/>
                <a:cs typeface="Quicksand"/>
                <a:sym typeface="Quicksand"/>
              </a:rPr>
              <a:t>Use school time or resources to promote or oppose an election issue or candidate (computers, </a:t>
            </a:r>
            <a:r>
              <a:rPr lang="en-US" sz="2917" dirty="0" err="1">
                <a:solidFill>
                  <a:srgbClr val="1547A2"/>
                </a:solidFill>
                <a:latin typeface="Quicksand"/>
                <a:ea typeface="Quicksand"/>
                <a:cs typeface="Quicksand"/>
                <a:sym typeface="Quicksand"/>
              </a:rPr>
              <a:t>chromebooks</a:t>
            </a:r>
            <a:r>
              <a:rPr lang="en-US" sz="2917" dirty="0">
                <a:solidFill>
                  <a:srgbClr val="1547A2"/>
                </a:solidFill>
                <a:latin typeface="Quicksand"/>
                <a:ea typeface="Quicksand"/>
                <a:cs typeface="Quicksand"/>
                <a:sym typeface="Quicksand"/>
              </a:rPr>
              <a:t>, </a:t>
            </a:r>
            <a:r>
              <a:rPr lang="en-US" sz="2917" dirty="0" err="1">
                <a:solidFill>
                  <a:srgbClr val="1547A2"/>
                </a:solidFill>
                <a:latin typeface="Quicksand"/>
                <a:ea typeface="Quicksand"/>
                <a:cs typeface="Quicksand"/>
                <a:sym typeface="Quicksand"/>
              </a:rPr>
              <a:t>ipads</a:t>
            </a:r>
            <a:r>
              <a:rPr lang="en-US" sz="2917" dirty="0">
                <a:solidFill>
                  <a:srgbClr val="1547A2"/>
                </a:solidFill>
                <a:latin typeface="Quicksand"/>
                <a:ea typeface="Quicksand"/>
                <a:cs typeface="Quicksand"/>
                <a:sym typeface="Quicksand"/>
              </a:rPr>
              <a:t>, school email, school mail, copy machines, phones, cell phones, school internet, etc.).</a:t>
            </a:r>
          </a:p>
          <a:p>
            <a:pPr marL="839879" lvl="1" indent="-457200">
              <a:lnSpc>
                <a:spcPts val="4959"/>
              </a:lnSpc>
              <a:buFont typeface="Arial" panose="020B0604020202020204" pitchFamily="34" charset="0"/>
              <a:buChar char="•"/>
            </a:pPr>
            <a:r>
              <a:rPr lang="en-US" sz="2917" dirty="0">
                <a:solidFill>
                  <a:srgbClr val="1547A2"/>
                </a:solidFill>
                <a:latin typeface="Quicksand"/>
                <a:ea typeface="Quicksand"/>
                <a:cs typeface="Quicksand"/>
                <a:sym typeface="Quicksand"/>
              </a:rPr>
              <a:t>Use any school devices at home to support or oppose an election issue or candidate.</a:t>
            </a:r>
          </a:p>
          <a:p>
            <a:pPr marL="839879" lvl="1" indent="-457200">
              <a:lnSpc>
                <a:spcPts val="4959"/>
              </a:lnSpc>
              <a:buFont typeface="Arial" panose="020B0604020202020204" pitchFamily="34" charset="0"/>
              <a:buChar char="•"/>
            </a:pPr>
            <a:r>
              <a:rPr lang="en-US" sz="2917" dirty="0">
                <a:solidFill>
                  <a:srgbClr val="1547A2"/>
                </a:solidFill>
                <a:latin typeface="Quicksand"/>
                <a:ea typeface="Quicksand"/>
                <a:cs typeface="Quicksand"/>
                <a:sym typeface="Quicksand"/>
              </a:rPr>
              <a:t>Use your personal devices when logged into district internet to support or oppose an election issue or candidate.</a:t>
            </a:r>
          </a:p>
          <a:p>
            <a:pPr marL="839879" lvl="1" indent="-457200">
              <a:lnSpc>
                <a:spcPts val="4959"/>
              </a:lnSpc>
              <a:buFont typeface="Arial" panose="020B0604020202020204" pitchFamily="34" charset="0"/>
              <a:buChar char="•"/>
            </a:pPr>
            <a:r>
              <a:rPr lang="en-US" sz="2917" dirty="0">
                <a:solidFill>
                  <a:srgbClr val="1547A2"/>
                </a:solidFill>
                <a:latin typeface="Quicksand"/>
                <a:ea typeface="Quicksand"/>
                <a:cs typeface="Quicksand"/>
                <a:sym typeface="Quicksand"/>
              </a:rPr>
              <a:t>Except on election day when school facilities are used as polling places, erect or display political signs inside or outside District facilities when the information clearly or implicitly advocates, supports, or opposes any ballot measure or candidate for public office. </a:t>
            </a:r>
          </a:p>
        </p:txBody>
      </p:sp>
      <p:sp>
        <p:nvSpPr>
          <p:cNvPr id="7" name="AutoShape 7"/>
          <p:cNvSpPr/>
          <p:nvPr/>
        </p:nvSpPr>
        <p:spPr>
          <a:xfrm>
            <a:off x="15073877" y="990600"/>
            <a:ext cx="2185423" cy="0"/>
          </a:xfrm>
          <a:prstGeom prst="line">
            <a:avLst/>
          </a:prstGeom>
          <a:ln w="76200" cap="flat">
            <a:solidFill>
              <a:srgbClr val="1547A2"/>
            </a:solidFill>
            <a:prstDash val="solid"/>
            <a:headEnd type="none" w="sm" len="sm"/>
            <a:tailEnd type="none" w="sm" len="sm"/>
          </a:ln>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684924"/>
            <a:ext cx="16230600" cy="8094698"/>
            <a:chOff x="0" y="0"/>
            <a:chExt cx="4274726" cy="2131937"/>
          </a:xfrm>
        </p:grpSpPr>
        <p:sp>
          <p:nvSpPr>
            <p:cNvPr id="3" name="Freeform 3"/>
            <p:cNvSpPr/>
            <p:nvPr/>
          </p:nvSpPr>
          <p:spPr>
            <a:xfrm>
              <a:off x="0" y="0"/>
              <a:ext cx="4274726" cy="2131937"/>
            </a:xfrm>
            <a:custGeom>
              <a:avLst/>
              <a:gdLst/>
              <a:ahLst/>
              <a:cxnLst/>
              <a:rect l="l" t="t" r="r" b="b"/>
              <a:pathLst>
                <a:path w="4274726" h="2131937">
                  <a:moveTo>
                    <a:pt x="24327" y="0"/>
                  </a:moveTo>
                  <a:lnTo>
                    <a:pt x="4250399" y="0"/>
                  </a:lnTo>
                  <a:cubicBezTo>
                    <a:pt x="4263834" y="0"/>
                    <a:pt x="4274726" y="10891"/>
                    <a:pt x="4274726" y="24327"/>
                  </a:cubicBezTo>
                  <a:lnTo>
                    <a:pt x="4274726" y="2107610"/>
                  </a:lnTo>
                  <a:cubicBezTo>
                    <a:pt x="4274726" y="2121046"/>
                    <a:pt x="4263834" y="2131937"/>
                    <a:pt x="4250399" y="2131937"/>
                  </a:cubicBezTo>
                  <a:lnTo>
                    <a:pt x="24327" y="2131937"/>
                  </a:lnTo>
                  <a:cubicBezTo>
                    <a:pt x="17875" y="2131937"/>
                    <a:pt x="11687" y="2129374"/>
                    <a:pt x="7125" y="2124812"/>
                  </a:cubicBezTo>
                  <a:cubicBezTo>
                    <a:pt x="2563" y="2120250"/>
                    <a:pt x="0" y="2114062"/>
                    <a:pt x="0" y="2107610"/>
                  </a:cubicBezTo>
                  <a:lnTo>
                    <a:pt x="0" y="24327"/>
                  </a:lnTo>
                  <a:cubicBezTo>
                    <a:pt x="0" y="10891"/>
                    <a:pt x="10891" y="0"/>
                    <a:pt x="24327" y="0"/>
                  </a:cubicBezTo>
                  <a:close/>
                </a:path>
              </a:pathLst>
            </a:custGeom>
            <a:solidFill>
              <a:srgbClr val="DBE5EA"/>
            </a:solidFill>
          </p:spPr>
          <p:txBody>
            <a:bodyPr/>
            <a:lstStyle/>
            <a:p>
              <a:endParaRPr lang="en-US"/>
            </a:p>
          </p:txBody>
        </p:sp>
        <p:sp>
          <p:nvSpPr>
            <p:cNvPr id="4" name="TextBox 4"/>
            <p:cNvSpPr txBox="1"/>
            <p:nvPr/>
          </p:nvSpPr>
          <p:spPr>
            <a:xfrm>
              <a:off x="0" y="-161925"/>
              <a:ext cx="4274726" cy="2293862"/>
            </a:xfrm>
            <a:prstGeom prst="rect">
              <a:avLst/>
            </a:prstGeom>
          </p:spPr>
          <p:txBody>
            <a:bodyPr lIns="50800" tIns="50800" rIns="50800" bIns="50800" rtlCol="0" anchor="ctr"/>
            <a:lstStyle/>
            <a:p>
              <a:pPr algn="ctr">
                <a:lnSpc>
                  <a:spcPts val="4079"/>
                </a:lnSpc>
              </a:pPr>
              <a:endParaRPr/>
            </a:p>
          </p:txBody>
        </p:sp>
      </p:grpSp>
      <p:sp>
        <p:nvSpPr>
          <p:cNvPr id="5" name="TextBox 5"/>
          <p:cNvSpPr txBox="1"/>
          <p:nvPr/>
        </p:nvSpPr>
        <p:spPr>
          <a:xfrm>
            <a:off x="1028700" y="466359"/>
            <a:ext cx="14544675" cy="1035925"/>
          </a:xfrm>
          <a:prstGeom prst="rect">
            <a:avLst/>
          </a:prstGeom>
        </p:spPr>
        <p:txBody>
          <a:bodyPr lIns="0" tIns="0" rIns="0" bIns="0" rtlCol="0" anchor="t">
            <a:spAutoFit/>
          </a:bodyPr>
          <a:lstStyle/>
          <a:p>
            <a:pPr marL="0" lvl="0" indent="0" algn="l">
              <a:lnSpc>
                <a:spcPts val="8959"/>
              </a:lnSpc>
              <a:spcBef>
                <a:spcPct val="0"/>
              </a:spcBef>
            </a:pPr>
            <a:r>
              <a:rPr lang="en-US" sz="6399" dirty="0">
                <a:solidFill>
                  <a:srgbClr val="1547A2"/>
                </a:solidFill>
                <a:latin typeface="Impact"/>
                <a:ea typeface="Impact"/>
                <a:cs typeface="Impact"/>
                <a:sym typeface="Impact"/>
              </a:rPr>
              <a:t>What You Cannot Do, Continued</a:t>
            </a:r>
          </a:p>
        </p:txBody>
      </p:sp>
      <p:sp>
        <p:nvSpPr>
          <p:cNvPr id="6" name="TextBox 6"/>
          <p:cNvSpPr txBox="1"/>
          <p:nvPr/>
        </p:nvSpPr>
        <p:spPr>
          <a:xfrm>
            <a:off x="1567851" y="1959534"/>
            <a:ext cx="15152299" cy="6234583"/>
          </a:xfrm>
          <a:prstGeom prst="rect">
            <a:avLst/>
          </a:prstGeom>
        </p:spPr>
        <p:txBody>
          <a:bodyPr lIns="0" tIns="0" rIns="0" bIns="0" rtlCol="0" anchor="t">
            <a:spAutoFit/>
          </a:bodyPr>
          <a:lstStyle/>
          <a:p>
            <a:pPr marL="629909" lvl="1" indent="-314955" algn="l">
              <a:lnSpc>
                <a:spcPts val="4959"/>
              </a:lnSpc>
              <a:buFont typeface="Arial"/>
              <a:buChar char="•"/>
            </a:pPr>
            <a:r>
              <a:rPr lang="en-US" sz="2917">
                <a:solidFill>
                  <a:srgbClr val="1547A2"/>
                </a:solidFill>
                <a:latin typeface="Quicksand"/>
                <a:ea typeface="Quicksand"/>
                <a:cs typeface="Quicksand"/>
                <a:sym typeface="Quicksand"/>
              </a:rPr>
              <a:t>This applies even if the sign is printed or purchased with non-District funds and constructed or displayed by volunteers or staff working outside of hours for which the staff are paid. </a:t>
            </a:r>
          </a:p>
          <a:p>
            <a:pPr marL="629909" lvl="1" indent="-314955" algn="l">
              <a:lnSpc>
                <a:spcPts val="4959"/>
              </a:lnSpc>
              <a:buFont typeface="Arial"/>
              <a:buChar char="•"/>
            </a:pPr>
            <a:r>
              <a:rPr lang="en-US" sz="2917">
                <a:solidFill>
                  <a:srgbClr val="1547A2"/>
                </a:solidFill>
                <a:latin typeface="Quicksand"/>
                <a:ea typeface="Quicksand"/>
                <a:cs typeface="Quicksand"/>
                <a:sym typeface="Quicksand"/>
              </a:rPr>
              <a:t>Signs placed on election day can only be placed at polling places, must be placed in compliance with sign placement rules provided by the election bureaus, and must be removed after polls close that same day.</a:t>
            </a:r>
          </a:p>
          <a:p>
            <a:pPr marL="1259819" lvl="2" indent="-419940" algn="l">
              <a:lnSpc>
                <a:spcPts val="4959"/>
              </a:lnSpc>
              <a:buFont typeface="Arial"/>
              <a:buChar char="⚬"/>
            </a:pPr>
            <a:r>
              <a:rPr lang="en-US" sz="2917">
                <a:solidFill>
                  <a:srgbClr val="1547A2"/>
                </a:solidFill>
                <a:latin typeface="Quicksand"/>
                <a:ea typeface="Quicksand"/>
                <a:cs typeface="Quicksand"/>
                <a:sym typeface="Quicksand"/>
              </a:rPr>
              <a:t>Distribute any information in support of or against an election issue while on duty. </a:t>
            </a:r>
          </a:p>
          <a:p>
            <a:pPr marL="1259819" lvl="2" indent="-419940" algn="l">
              <a:lnSpc>
                <a:spcPts val="4959"/>
              </a:lnSpc>
              <a:buFont typeface="Arial"/>
              <a:buChar char="⚬"/>
            </a:pPr>
            <a:r>
              <a:rPr lang="en-US" sz="2917">
                <a:solidFill>
                  <a:srgbClr val="1547A2"/>
                </a:solidFill>
                <a:latin typeface="Quicksand"/>
                <a:ea typeface="Quicksand"/>
                <a:cs typeface="Quicksand"/>
                <a:sym typeface="Quicksand"/>
              </a:rPr>
              <a:t>Wear buttons, wristbands, shirts, etc. supporting or opposing an election issue while acting as a school official or school employee. </a:t>
            </a:r>
          </a:p>
        </p:txBody>
      </p:sp>
      <p:sp>
        <p:nvSpPr>
          <p:cNvPr id="7" name="AutoShape 7"/>
          <p:cNvSpPr/>
          <p:nvPr/>
        </p:nvSpPr>
        <p:spPr>
          <a:xfrm>
            <a:off x="15073877" y="990600"/>
            <a:ext cx="2185423" cy="0"/>
          </a:xfrm>
          <a:prstGeom prst="line">
            <a:avLst/>
          </a:prstGeom>
          <a:ln w="76200" cap="flat">
            <a:solidFill>
              <a:srgbClr val="1547A2"/>
            </a:solidFill>
            <a:prstDash val="solid"/>
            <a:headEnd type="none" w="sm" len="sm"/>
            <a:tailEnd type="none" w="sm" len="sm"/>
          </a:ln>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7520940" y="0"/>
            <a:ext cx="10767060" cy="10287000"/>
            <a:chOff x="0" y="0"/>
            <a:chExt cx="2835769" cy="2709333"/>
          </a:xfrm>
        </p:grpSpPr>
        <p:sp>
          <p:nvSpPr>
            <p:cNvPr id="3" name="Freeform 3"/>
            <p:cNvSpPr/>
            <p:nvPr/>
          </p:nvSpPr>
          <p:spPr>
            <a:xfrm>
              <a:off x="0" y="0"/>
              <a:ext cx="2835769" cy="2709333"/>
            </a:xfrm>
            <a:custGeom>
              <a:avLst/>
              <a:gdLst/>
              <a:ahLst/>
              <a:cxnLst/>
              <a:rect l="l" t="t" r="r" b="b"/>
              <a:pathLst>
                <a:path w="2835769" h="2709333">
                  <a:moveTo>
                    <a:pt x="0" y="0"/>
                  </a:moveTo>
                  <a:lnTo>
                    <a:pt x="2835769" y="0"/>
                  </a:lnTo>
                  <a:lnTo>
                    <a:pt x="2835769" y="2709333"/>
                  </a:lnTo>
                  <a:lnTo>
                    <a:pt x="0" y="2709333"/>
                  </a:lnTo>
                  <a:close/>
                </a:path>
              </a:pathLst>
            </a:custGeom>
            <a:solidFill>
              <a:srgbClr val="DBE5EA"/>
            </a:solidFill>
          </p:spPr>
          <p:txBody>
            <a:bodyPr/>
            <a:lstStyle/>
            <a:p>
              <a:endParaRPr lang="en-US"/>
            </a:p>
          </p:txBody>
        </p:sp>
        <p:sp>
          <p:nvSpPr>
            <p:cNvPr id="4" name="TextBox 4"/>
            <p:cNvSpPr txBox="1"/>
            <p:nvPr/>
          </p:nvSpPr>
          <p:spPr>
            <a:xfrm>
              <a:off x="0" y="-161925"/>
              <a:ext cx="2835769" cy="2871258"/>
            </a:xfrm>
            <a:prstGeom prst="rect">
              <a:avLst/>
            </a:prstGeom>
          </p:spPr>
          <p:txBody>
            <a:bodyPr lIns="50800" tIns="50800" rIns="50800" bIns="50800" rtlCol="0" anchor="ctr"/>
            <a:lstStyle/>
            <a:p>
              <a:pPr algn="ctr">
                <a:lnSpc>
                  <a:spcPts val="4079"/>
                </a:lnSpc>
              </a:pPr>
              <a:endParaRPr/>
            </a:p>
          </p:txBody>
        </p:sp>
      </p:grpSp>
      <p:sp>
        <p:nvSpPr>
          <p:cNvPr id="5" name="AutoShape 5"/>
          <p:cNvSpPr/>
          <p:nvPr/>
        </p:nvSpPr>
        <p:spPr>
          <a:xfrm>
            <a:off x="1028700" y="9741523"/>
            <a:ext cx="6492240" cy="0"/>
          </a:xfrm>
          <a:prstGeom prst="line">
            <a:avLst/>
          </a:prstGeom>
          <a:ln w="76200" cap="flat">
            <a:solidFill>
              <a:srgbClr val="1547A2"/>
            </a:solidFill>
            <a:prstDash val="solid"/>
            <a:headEnd type="none" w="sm" len="sm"/>
            <a:tailEnd type="none" w="sm" len="sm"/>
          </a:ln>
        </p:spPr>
        <p:txBody>
          <a:bodyPr/>
          <a:lstStyle/>
          <a:p>
            <a:endParaRPr lang="en-US"/>
          </a:p>
        </p:txBody>
      </p:sp>
      <p:sp>
        <p:nvSpPr>
          <p:cNvPr id="6" name="AutoShape 6"/>
          <p:cNvSpPr/>
          <p:nvPr/>
        </p:nvSpPr>
        <p:spPr>
          <a:xfrm>
            <a:off x="10767060" y="990600"/>
            <a:ext cx="6492240" cy="0"/>
          </a:xfrm>
          <a:prstGeom prst="line">
            <a:avLst/>
          </a:prstGeom>
          <a:ln w="76200" cap="flat">
            <a:solidFill>
              <a:srgbClr val="1547A2"/>
            </a:solidFill>
            <a:prstDash val="solid"/>
            <a:headEnd type="none" w="sm" len="sm"/>
            <a:tailEnd type="none" w="sm" len="sm"/>
          </a:ln>
        </p:spPr>
        <p:txBody>
          <a:bodyPr/>
          <a:lstStyle/>
          <a:p>
            <a:endParaRPr lang="en-US"/>
          </a:p>
        </p:txBody>
      </p:sp>
      <p:sp>
        <p:nvSpPr>
          <p:cNvPr id="7" name="TextBox 7"/>
          <p:cNvSpPr txBox="1"/>
          <p:nvPr/>
        </p:nvSpPr>
        <p:spPr>
          <a:xfrm>
            <a:off x="1028700" y="466359"/>
            <a:ext cx="6092333" cy="2190087"/>
          </a:xfrm>
          <a:prstGeom prst="rect">
            <a:avLst/>
          </a:prstGeom>
        </p:spPr>
        <p:txBody>
          <a:bodyPr lIns="0" tIns="0" rIns="0" bIns="0" rtlCol="0" anchor="t">
            <a:spAutoFit/>
          </a:bodyPr>
          <a:lstStyle/>
          <a:p>
            <a:pPr algn="l">
              <a:lnSpc>
                <a:spcPts val="8959"/>
              </a:lnSpc>
            </a:pPr>
            <a:r>
              <a:rPr lang="en-US" sz="6399" dirty="0">
                <a:solidFill>
                  <a:srgbClr val="1547A2"/>
                </a:solidFill>
                <a:latin typeface="Impact"/>
                <a:ea typeface="Impact"/>
                <a:cs typeface="Impact"/>
                <a:sym typeface="Impact"/>
              </a:rPr>
              <a:t>Sunshine Law</a:t>
            </a:r>
          </a:p>
          <a:p>
            <a:pPr marL="0" lvl="0" indent="0" algn="l">
              <a:lnSpc>
                <a:spcPts val="8959"/>
              </a:lnSpc>
              <a:spcBef>
                <a:spcPct val="0"/>
              </a:spcBef>
            </a:pPr>
            <a:r>
              <a:rPr lang="en-US" sz="6399" dirty="0">
                <a:solidFill>
                  <a:srgbClr val="1547A2"/>
                </a:solidFill>
                <a:latin typeface="Impact"/>
                <a:ea typeface="Impact"/>
                <a:cs typeface="Impact"/>
                <a:sym typeface="Impact"/>
              </a:rPr>
              <a:t>Considerations</a:t>
            </a:r>
          </a:p>
        </p:txBody>
      </p:sp>
      <p:sp>
        <p:nvSpPr>
          <p:cNvPr id="8" name="TextBox 8"/>
          <p:cNvSpPr txBox="1"/>
          <p:nvPr/>
        </p:nvSpPr>
        <p:spPr>
          <a:xfrm>
            <a:off x="7985867" y="1280255"/>
            <a:ext cx="9273433" cy="7388226"/>
          </a:xfrm>
          <a:prstGeom prst="rect">
            <a:avLst/>
          </a:prstGeom>
        </p:spPr>
        <p:txBody>
          <a:bodyPr lIns="0" tIns="0" rIns="0" bIns="0" rtlCol="0" anchor="t">
            <a:spAutoFit/>
          </a:bodyPr>
          <a:lstStyle/>
          <a:p>
            <a:pPr marL="626107" lvl="1" indent="-313054" algn="l">
              <a:lnSpc>
                <a:spcPts val="4929"/>
              </a:lnSpc>
              <a:buFont typeface="Arial"/>
              <a:buChar char="•"/>
            </a:pPr>
            <a:r>
              <a:rPr lang="en-US" sz="2899">
                <a:solidFill>
                  <a:srgbClr val="1547A2"/>
                </a:solidFill>
                <a:latin typeface="Quicksand"/>
                <a:ea typeface="Quicksand"/>
                <a:cs typeface="Quicksand"/>
                <a:sym typeface="Quicksand"/>
              </a:rPr>
              <a:t>In the wake of elections, or even leading up to them, it’s not uncommon for one group or another to start submitting Sunshine Law requests for records related to an election.</a:t>
            </a:r>
          </a:p>
          <a:p>
            <a:pPr marL="626107" lvl="1" indent="-313054" algn="l">
              <a:lnSpc>
                <a:spcPts val="4929"/>
              </a:lnSpc>
              <a:buFont typeface="Arial"/>
              <a:buChar char="•"/>
            </a:pPr>
            <a:r>
              <a:rPr lang="en-US" sz="2899">
                <a:solidFill>
                  <a:srgbClr val="1547A2"/>
                </a:solidFill>
                <a:latin typeface="Quicksand"/>
                <a:ea typeface="Quicksand"/>
                <a:cs typeface="Quicksand"/>
                <a:sym typeface="Quicksand"/>
              </a:rPr>
              <a:t>Often they are looking for evidence of a violation of the law. </a:t>
            </a:r>
          </a:p>
          <a:p>
            <a:pPr marL="626107" lvl="1" indent="-313054" algn="l">
              <a:lnSpc>
                <a:spcPts val="4929"/>
              </a:lnSpc>
              <a:buFont typeface="Arial"/>
              <a:buChar char="•"/>
            </a:pPr>
            <a:r>
              <a:rPr lang="en-US" sz="2899">
                <a:solidFill>
                  <a:srgbClr val="1547A2"/>
                </a:solidFill>
                <a:latin typeface="Quicksand"/>
                <a:ea typeface="Quicksand"/>
                <a:cs typeface="Quicksand"/>
                <a:sym typeface="Quicksand"/>
              </a:rPr>
              <a:t>Remember that if a record is created and the District retains it, it is a public record that may need to be disclosed. </a:t>
            </a:r>
          </a:p>
          <a:p>
            <a:pPr marL="626107" lvl="1" indent="-313054" algn="l">
              <a:lnSpc>
                <a:spcPts val="4929"/>
              </a:lnSpc>
              <a:buFont typeface="Arial"/>
              <a:buChar char="•"/>
            </a:pPr>
            <a:r>
              <a:rPr lang="en-US" sz="2899">
                <a:solidFill>
                  <a:srgbClr val="1547A2"/>
                </a:solidFill>
                <a:latin typeface="Quicksand"/>
                <a:ea typeface="Quicksand"/>
                <a:cs typeface="Quicksand"/>
                <a:sym typeface="Quicksand"/>
              </a:rPr>
              <a:t>This includes emails, text messages, etc. that are sent through District devices or accounts, even if personal in nature.</a:t>
            </a:r>
          </a:p>
        </p:txBody>
      </p:sp>
      <p:sp>
        <p:nvSpPr>
          <p:cNvPr id="9" name="Freeform 9"/>
          <p:cNvSpPr/>
          <p:nvPr/>
        </p:nvSpPr>
        <p:spPr>
          <a:xfrm>
            <a:off x="1028700" y="3671150"/>
            <a:ext cx="4151122" cy="4114800"/>
          </a:xfrm>
          <a:custGeom>
            <a:avLst/>
            <a:gdLst/>
            <a:ahLst/>
            <a:cxnLst/>
            <a:rect l="l" t="t" r="r" b="b"/>
            <a:pathLst>
              <a:path w="4151122" h="4114800">
                <a:moveTo>
                  <a:pt x="0" y="0"/>
                </a:moveTo>
                <a:lnTo>
                  <a:pt x="4151122" y="0"/>
                </a:lnTo>
                <a:lnTo>
                  <a:pt x="415112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DBE5EA"/>
            </a:solidFill>
          </p:spPr>
          <p:txBody>
            <a:bodyPr/>
            <a:lstStyle/>
            <a:p>
              <a:endParaRPr lang="en-US"/>
            </a:p>
          </p:txBody>
        </p:sp>
        <p:sp>
          <p:nvSpPr>
            <p:cNvPr id="4" name="TextBox 4"/>
            <p:cNvSpPr txBox="1"/>
            <p:nvPr/>
          </p:nvSpPr>
          <p:spPr>
            <a:xfrm>
              <a:off x="0" y="-161925"/>
              <a:ext cx="4816593" cy="2871258"/>
            </a:xfrm>
            <a:prstGeom prst="rect">
              <a:avLst/>
            </a:prstGeom>
          </p:spPr>
          <p:txBody>
            <a:bodyPr lIns="50800" tIns="50800" rIns="50800" bIns="50800" rtlCol="0" anchor="ctr"/>
            <a:lstStyle/>
            <a:p>
              <a:pPr algn="ctr">
                <a:lnSpc>
                  <a:spcPts val="4079"/>
                </a:lnSpc>
              </a:pPr>
              <a:endParaRPr/>
            </a:p>
          </p:txBody>
        </p:sp>
      </p:grpSp>
      <p:sp>
        <p:nvSpPr>
          <p:cNvPr id="5" name="AutoShape 5"/>
          <p:cNvSpPr/>
          <p:nvPr/>
        </p:nvSpPr>
        <p:spPr>
          <a:xfrm flipV="1">
            <a:off x="15360608" y="1028700"/>
            <a:ext cx="4446472" cy="0"/>
          </a:xfrm>
          <a:prstGeom prst="line">
            <a:avLst/>
          </a:prstGeom>
          <a:ln w="76200" cap="flat">
            <a:solidFill>
              <a:srgbClr val="1547A2"/>
            </a:solidFill>
            <a:prstDash val="solid"/>
            <a:headEnd type="none" w="sm" len="sm"/>
            <a:tailEnd type="none" w="sm" len="sm"/>
          </a:ln>
        </p:spPr>
        <p:txBody>
          <a:bodyPr/>
          <a:lstStyle/>
          <a:p>
            <a:endParaRPr lang="en-US"/>
          </a:p>
        </p:txBody>
      </p:sp>
      <p:sp>
        <p:nvSpPr>
          <p:cNvPr id="6" name="AutoShape 6"/>
          <p:cNvSpPr/>
          <p:nvPr/>
        </p:nvSpPr>
        <p:spPr>
          <a:xfrm>
            <a:off x="0" y="9741523"/>
            <a:ext cx="4446472" cy="0"/>
          </a:xfrm>
          <a:prstGeom prst="line">
            <a:avLst/>
          </a:prstGeom>
          <a:ln w="76200" cap="flat">
            <a:solidFill>
              <a:srgbClr val="1547A2"/>
            </a:solidFill>
            <a:prstDash val="solid"/>
            <a:headEnd type="none" w="sm" len="sm"/>
            <a:tailEnd type="none" w="sm" len="sm"/>
          </a:ln>
        </p:spPr>
        <p:txBody>
          <a:bodyPr/>
          <a:lstStyle/>
          <a:p>
            <a:endParaRPr lang="en-US"/>
          </a:p>
        </p:txBody>
      </p:sp>
      <p:sp>
        <p:nvSpPr>
          <p:cNvPr id="7" name="Freeform 7"/>
          <p:cNvSpPr/>
          <p:nvPr/>
        </p:nvSpPr>
        <p:spPr>
          <a:xfrm>
            <a:off x="3662261" y="5585535"/>
            <a:ext cx="10963477" cy="3672765"/>
          </a:xfrm>
          <a:custGeom>
            <a:avLst/>
            <a:gdLst/>
            <a:ahLst/>
            <a:cxnLst/>
            <a:rect l="l" t="t" r="r" b="b"/>
            <a:pathLst>
              <a:path w="10963477" h="3672765">
                <a:moveTo>
                  <a:pt x="0" y="0"/>
                </a:moveTo>
                <a:lnTo>
                  <a:pt x="10963478" y="0"/>
                </a:lnTo>
                <a:lnTo>
                  <a:pt x="10963478" y="3672765"/>
                </a:lnTo>
                <a:lnTo>
                  <a:pt x="0" y="36727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028700" y="466359"/>
            <a:ext cx="16230600" cy="1035925"/>
          </a:xfrm>
          <a:prstGeom prst="rect">
            <a:avLst/>
          </a:prstGeom>
        </p:spPr>
        <p:txBody>
          <a:bodyPr lIns="0" tIns="0" rIns="0" bIns="0" rtlCol="0" anchor="t">
            <a:spAutoFit/>
          </a:bodyPr>
          <a:lstStyle/>
          <a:p>
            <a:pPr marL="0" lvl="0" indent="0" algn="l">
              <a:lnSpc>
                <a:spcPts val="8959"/>
              </a:lnSpc>
              <a:spcBef>
                <a:spcPct val="0"/>
              </a:spcBef>
            </a:pPr>
            <a:r>
              <a:rPr lang="en-US" sz="6399" dirty="0">
                <a:solidFill>
                  <a:srgbClr val="1547A2"/>
                </a:solidFill>
                <a:latin typeface="Impact"/>
                <a:ea typeface="Impact"/>
                <a:cs typeface="Impact"/>
                <a:sym typeface="Impact"/>
              </a:rPr>
              <a:t>Use of School Buildings as Polling Places</a:t>
            </a:r>
          </a:p>
        </p:txBody>
      </p:sp>
      <p:sp>
        <p:nvSpPr>
          <p:cNvPr id="9" name="TextBox 9"/>
          <p:cNvSpPr txBox="1"/>
          <p:nvPr/>
        </p:nvSpPr>
        <p:spPr>
          <a:xfrm>
            <a:off x="1028700" y="2000249"/>
            <a:ext cx="16230600" cy="3143251"/>
          </a:xfrm>
          <a:prstGeom prst="rect">
            <a:avLst/>
          </a:prstGeom>
        </p:spPr>
        <p:txBody>
          <a:bodyPr lIns="0" tIns="0" rIns="0" bIns="0" rtlCol="0" anchor="t">
            <a:spAutoFit/>
          </a:bodyPr>
          <a:lstStyle/>
          <a:p>
            <a:pPr marL="647697" lvl="1" indent="-323848" algn="l">
              <a:lnSpc>
                <a:spcPts val="5099"/>
              </a:lnSpc>
              <a:buFont typeface="Arial"/>
              <a:buChar char="•"/>
            </a:pPr>
            <a:r>
              <a:rPr lang="en-US" sz="2999">
                <a:solidFill>
                  <a:srgbClr val="1547A2"/>
                </a:solidFill>
                <a:latin typeface="Quicksand"/>
                <a:ea typeface="Quicksand"/>
                <a:cs typeface="Quicksand"/>
                <a:sym typeface="Quicksand"/>
              </a:rPr>
              <a:t>A local election authority may designate a building owned by a public school district to be used as a polling place for any election. </a:t>
            </a:r>
          </a:p>
          <a:p>
            <a:pPr marL="647697" lvl="1" indent="-323848" algn="l">
              <a:lnSpc>
                <a:spcPts val="5099"/>
              </a:lnSpc>
              <a:buFont typeface="Arial"/>
              <a:buChar char="•"/>
            </a:pPr>
            <a:r>
              <a:rPr lang="en-US" sz="2999">
                <a:solidFill>
                  <a:srgbClr val="1547A2"/>
                </a:solidFill>
                <a:latin typeface="Quicksand"/>
                <a:ea typeface="Quicksand"/>
                <a:cs typeface="Quicksand"/>
                <a:sym typeface="Quicksand"/>
              </a:rPr>
              <a:t>The District cannot refuse to permit use of the building for election purposes. </a:t>
            </a:r>
          </a:p>
          <a:p>
            <a:pPr marL="647697" lvl="1" indent="-323848" algn="l">
              <a:lnSpc>
                <a:spcPts val="5099"/>
              </a:lnSpc>
              <a:buFont typeface="Arial"/>
              <a:buChar char="•"/>
            </a:pPr>
            <a:r>
              <a:rPr lang="en-US" sz="2999">
                <a:solidFill>
                  <a:srgbClr val="1547A2"/>
                </a:solidFill>
                <a:latin typeface="Quicksand"/>
                <a:ea typeface="Quicksand"/>
                <a:cs typeface="Quicksand"/>
                <a:sym typeface="Quicksand"/>
              </a:rPr>
              <a:t>The election authority has the right by statute to choose the location of the polling place within such buildings.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flipV="1">
            <a:off x="1660540" y="8483796"/>
            <a:ext cx="4716390" cy="0"/>
          </a:xfrm>
          <a:prstGeom prst="line">
            <a:avLst/>
          </a:prstGeom>
          <a:ln w="57150" cap="flat">
            <a:solidFill>
              <a:srgbClr val="DBE5EA"/>
            </a:solidFill>
            <a:prstDash val="solid"/>
            <a:headEnd type="none" w="sm" len="sm"/>
            <a:tailEnd type="none" w="sm" len="sm"/>
          </a:ln>
        </p:spPr>
        <p:txBody>
          <a:bodyPr/>
          <a:lstStyle/>
          <a:p>
            <a:endParaRPr lang="en-US"/>
          </a:p>
        </p:txBody>
      </p:sp>
      <p:sp>
        <p:nvSpPr>
          <p:cNvPr id="3" name="Freeform 3"/>
          <p:cNvSpPr/>
          <p:nvPr/>
        </p:nvSpPr>
        <p:spPr>
          <a:xfrm>
            <a:off x="15579303" y="714009"/>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024384" y="9529723"/>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6788811" y="2489766"/>
            <a:ext cx="4710378" cy="5307469"/>
          </a:xfrm>
          <a:custGeom>
            <a:avLst/>
            <a:gdLst/>
            <a:ahLst/>
            <a:cxnLst/>
            <a:rect l="l" t="t" r="r" b="b"/>
            <a:pathLst>
              <a:path w="4710378" h="5307469">
                <a:moveTo>
                  <a:pt x="0" y="0"/>
                </a:moveTo>
                <a:lnTo>
                  <a:pt x="4710378" y="0"/>
                </a:lnTo>
                <a:lnTo>
                  <a:pt x="4710378" y="5307468"/>
                </a:lnTo>
                <a:lnTo>
                  <a:pt x="0" y="53074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1028700" y="466359"/>
            <a:ext cx="17259300" cy="1035925"/>
          </a:xfrm>
          <a:prstGeom prst="rect">
            <a:avLst/>
          </a:prstGeom>
        </p:spPr>
        <p:txBody>
          <a:bodyPr lIns="0" tIns="0" rIns="0" bIns="0" rtlCol="0" anchor="t">
            <a:spAutoFit/>
          </a:bodyPr>
          <a:lstStyle/>
          <a:p>
            <a:pPr marL="0" lvl="0" indent="0" algn="l">
              <a:lnSpc>
                <a:spcPts val="8959"/>
              </a:lnSpc>
              <a:spcBef>
                <a:spcPct val="0"/>
              </a:spcBef>
            </a:pPr>
            <a:r>
              <a:rPr lang="en-US" sz="6399" dirty="0">
                <a:solidFill>
                  <a:srgbClr val="1547A2"/>
                </a:solidFill>
                <a:latin typeface="Impact"/>
                <a:ea typeface="Impact"/>
                <a:cs typeface="Impact"/>
                <a:sym typeface="Impact"/>
              </a:rPr>
              <a:t>Voting Leave for Employees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166688" y="1875424"/>
            <a:ext cx="17939433" cy="7618448"/>
            <a:chOff x="0" y="0"/>
            <a:chExt cx="4724789" cy="2006505"/>
          </a:xfrm>
        </p:grpSpPr>
        <p:sp>
          <p:nvSpPr>
            <p:cNvPr id="3" name="Freeform 3"/>
            <p:cNvSpPr/>
            <p:nvPr/>
          </p:nvSpPr>
          <p:spPr>
            <a:xfrm>
              <a:off x="0" y="0"/>
              <a:ext cx="4724789" cy="2006505"/>
            </a:xfrm>
            <a:custGeom>
              <a:avLst/>
              <a:gdLst/>
              <a:ahLst/>
              <a:cxnLst/>
              <a:rect l="l" t="t" r="r" b="b"/>
              <a:pathLst>
                <a:path w="4724789" h="2006505">
                  <a:moveTo>
                    <a:pt x="0" y="0"/>
                  </a:moveTo>
                  <a:lnTo>
                    <a:pt x="4724789" y="0"/>
                  </a:lnTo>
                  <a:lnTo>
                    <a:pt x="4724789" y="2006505"/>
                  </a:lnTo>
                  <a:lnTo>
                    <a:pt x="0" y="2006505"/>
                  </a:lnTo>
                  <a:close/>
                </a:path>
              </a:pathLst>
            </a:custGeom>
            <a:solidFill>
              <a:srgbClr val="DBE5EA"/>
            </a:solidFill>
          </p:spPr>
          <p:txBody>
            <a:bodyPr/>
            <a:lstStyle/>
            <a:p>
              <a:endParaRPr lang="en-US"/>
            </a:p>
          </p:txBody>
        </p:sp>
        <p:sp>
          <p:nvSpPr>
            <p:cNvPr id="4" name="TextBox 4"/>
            <p:cNvSpPr txBox="1"/>
            <p:nvPr/>
          </p:nvSpPr>
          <p:spPr>
            <a:xfrm>
              <a:off x="0" y="-161925"/>
              <a:ext cx="4724789" cy="2168430"/>
            </a:xfrm>
            <a:prstGeom prst="rect">
              <a:avLst/>
            </a:prstGeom>
          </p:spPr>
          <p:txBody>
            <a:bodyPr lIns="50800" tIns="50800" rIns="50800" bIns="50800" rtlCol="0" anchor="ctr"/>
            <a:lstStyle/>
            <a:p>
              <a:pPr algn="ctr">
                <a:lnSpc>
                  <a:spcPts val="4079"/>
                </a:lnSpc>
              </a:pPr>
              <a:endParaRPr/>
            </a:p>
          </p:txBody>
        </p:sp>
      </p:grpSp>
      <p:sp>
        <p:nvSpPr>
          <p:cNvPr id="5" name="TextBox 5"/>
          <p:cNvSpPr txBox="1"/>
          <p:nvPr/>
        </p:nvSpPr>
        <p:spPr>
          <a:xfrm>
            <a:off x="1028700" y="485409"/>
            <a:ext cx="20110025" cy="955326"/>
          </a:xfrm>
          <a:prstGeom prst="rect">
            <a:avLst/>
          </a:prstGeom>
        </p:spPr>
        <p:txBody>
          <a:bodyPr lIns="0" tIns="0" rIns="0" bIns="0" rtlCol="0" anchor="t">
            <a:spAutoFit/>
          </a:bodyPr>
          <a:lstStyle/>
          <a:p>
            <a:pPr marL="0" lvl="0" indent="0" algn="l">
              <a:lnSpc>
                <a:spcPts val="8260"/>
              </a:lnSpc>
              <a:spcBef>
                <a:spcPct val="0"/>
              </a:spcBef>
            </a:pPr>
            <a:r>
              <a:rPr lang="en-US" sz="5900" dirty="0">
                <a:solidFill>
                  <a:srgbClr val="1547A2"/>
                </a:solidFill>
                <a:latin typeface="Impact"/>
                <a:ea typeface="Impact"/>
                <a:cs typeface="Impact"/>
                <a:sym typeface="Impact"/>
              </a:rPr>
              <a:t>Voting Leave for Employees</a:t>
            </a:r>
          </a:p>
        </p:txBody>
      </p:sp>
      <p:sp>
        <p:nvSpPr>
          <p:cNvPr id="6" name="TextBox 6"/>
          <p:cNvSpPr txBox="1"/>
          <p:nvPr/>
        </p:nvSpPr>
        <p:spPr>
          <a:xfrm>
            <a:off x="1018868" y="2235649"/>
            <a:ext cx="16230600" cy="3231654"/>
          </a:xfrm>
          <a:prstGeom prst="rect">
            <a:avLst/>
          </a:prstGeom>
        </p:spPr>
        <p:txBody>
          <a:bodyPr lIns="0" tIns="0" rIns="0" bIns="0" rtlCol="0" anchor="t">
            <a:spAutoFit/>
          </a:bodyPr>
          <a:lstStyle/>
          <a:p>
            <a:pPr marL="457200" marR="0" lvl="0" indent="-457200">
              <a:spcBef>
                <a:spcPts val="0"/>
              </a:spcBef>
              <a:spcAft>
                <a:spcPts val="0"/>
              </a:spcAft>
              <a:buFont typeface="Arial" panose="020B0604020202020204" pitchFamily="34" charset="0"/>
              <a:buChar char="•"/>
            </a:pPr>
            <a:r>
              <a:rPr lang="en-US" sz="3000" dirty="0">
                <a:solidFill>
                  <a:srgbClr val="1547A2"/>
                </a:solidFill>
                <a:effectLst/>
                <a:latin typeface="Quicksand" panose="020B0604020202020204" charset="0"/>
                <a:ea typeface="Times New Roman" panose="02020603050405020304" pitchFamily="18" charset="0"/>
                <a:cs typeface="Times New Roman" panose="02020603050405020304" pitchFamily="18" charset="0"/>
              </a:rPr>
              <a:t>On election day: 3 hours of absence between poll opening and closing</a:t>
            </a:r>
            <a:endParaRPr lang="en-US" sz="3000" dirty="0">
              <a:solidFill>
                <a:srgbClr val="1547A2"/>
              </a:solidFill>
              <a:effectLst/>
              <a:latin typeface="Quicksand" panose="020B0604020202020204" charset="0"/>
              <a:ea typeface="Aptos" panose="020B0004020202020204" pitchFamily="34" charset="0"/>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3000" dirty="0">
                <a:solidFill>
                  <a:srgbClr val="1547A2"/>
                </a:solidFill>
                <a:effectLst/>
                <a:latin typeface="Quicksand" panose="020B0604020202020204" charset="0"/>
                <a:ea typeface="Times New Roman" panose="02020603050405020304" pitchFamily="18" charset="0"/>
                <a:cs typeface="Times New Roman" panose="02020603050405020304" pitchFamily="18" charset="0"/>
              </a:rPr>
              <a:t>No discipline</a:t>
            </a:r>
            <a:endParaRPr lang="en-US" sz="3000" dirty="0">
              <a:solidFill>
                <a:srgbClr val="1547A2"/>
              </a:solidFill>
              <a:effectLst/>
              <a:latin typeface="Quicksand" panose="020B0604020202020204" charset="0"/>
              <a:ea typeface="Aptos" panose="020B0004020202020204" pitchFamily="34" charset="0"/>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3000" dirty="0">
                <a:solidFill>
                  <a:srgbClr val="1547A2"/>
                </a:solidFill>
                <a:effectLst/>
                <a:latin typeface="Quicksand" panose="020B0604020202020204" charset="0"/>
                <a:ea typeface="Times New Roman" panose="02020603050405020304" pitchFamily="18" charset="0"/>
                <a:cs typeface="Times New Roman" panose="02020603050405020304" pitchFamily="18" charset="0"/>
              </a:rPr>
              <a:t>No reduction in pay</a:t>
            </a:r>
            <a:endParaRPr lang="en-US" sz="3000" dirty="0">
              <a:solidFill>
                <a:srgbClr val="1547A2"/>
              </a:solidFill>
              <a:effectLst/>
              <a:latin typeface="Quicksand" panose="020B0604020202020204" charset="0"/>
              <a:ea typeface="Aptos" panose="020B0004020202020204" pitchFamily="34" charset="0"/>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3000" dirty="0">
                <a:solidFill>
                  <a:srgbClr val="1547A2"/>
                </a:solidFill>
                <a:effectLst/>
                <a:latin typeface="Quicksand" panose="020B0604020202020204" charset="0"/>
                <a:ea typeface="Times New Roman" panose="02020603050405020304" pitchFamily="18" charset="0"/>
                <a:cs typeface="Times New Roman" panose="02020603050405020304" pitchFamily="18" charset="0"/>
              </a:rPr>
              <a:t>Request must be made prior to the day of the election</a:t>
            </a:r>
            <a:endParaRPr lang="en-US" sz="3000" dirty="0">
              <a:solidFill>
                <a:srgbClr val="1547A2"/>
              </a:solidFill>
              <a:effectLst/>
              <a:latin typeface="Quicksand" panose="020B0604020202020204" charset="0"/>
              <a:ea typeface="Aptos" panose="020B0004020202020204" pitchFamily="34" charset="0"/>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3000" dirty="0">
                <a:solidFill>
                  <a:srgbClr val="1547A2"/>
                </a:solidFill>
                <a:effectLst/>
                <a:latin typeface="Quicksand" panose="020B0604020202020204" charset="0"/>
                <a:ea typeface="Times New Roman" panose="02020603050405020304" pitchFamily="18" charset="0"/>
                <a:cs typeface="Times New Roman" panose="02020603050405020304" pitchFamily="18" charset="0"/>
              </a:rPr>
              <a:t>Does not apply if polls are open for 3 consecutive hours when employee is not assigned to work</a:t>
            </a:r>
            <a:endParaRPr lang="en-US" sz="3000" dirty="0">
              <a:solidFill>
                <a:srgbClr val="1547A2"/>
              </a:solidFill>
              <a:effectLst/>
              <a:latin typeface="Quicksand" panose="020B0604020202020204" charset="0"/>
              <a:ea typeface="Aptos" panose="020B0004020202020204" pitchFamily="34" charset="0"/>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3000" dirty="0">
                <a:solidFill>
                  <a:srgbClr val="1547A2"/>
                </a:solidFill>
                <a:effectLst/>
                <a:latin typeface="Quicksand" panose="020B0604020202020204" charset="0"/>
                <a:ea typeface="Times New Roman" panose="02020603050405020304" pitchFamily="18" charset="0"/>
                <a:cs typeface="Times New Roman" panose="02020603050405020304" pitchFamily="18" charset="0"/>
              </a:rPr>
              <a:t>District may specify which 3 hours may be taken during the work-day</a:t>
            </a:r>
            <a:endParaRPr lang="en-US" sz="3000" dirty="0">
              <a:solidFill>
                <a:srgbClr val="1547A2"/>
              </a:solidFill>
              <a:effectLst/>
              <a:latin typeface="Quicksand" panose="020B0604020202020204" charset="0"/>
              <a:ea typeface="Aptos" panose="020B000402020202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flipV="1">
            <a:off x="1660540" y="8483796"/>
            <a:ext cx="4716390" cy="0"/>
          </a:xfrm>
          <a:prstGeom prst="line">
            <a:avLst/>
          </a:prstGeom>
          <a:ln w="57150" cap="flat">
            <a:solidFill>
              <a:srgbClr val="DBE5EA"/>
            </a:solidFill>
            <a:prstDash val="solid"/>
            <a:headEnd type="none" w="sm" len="sm"/>
            <a:tailEnd type="none" w="sm" len="sm"/>
          </a:ln>
        </p:spPr>
        <p:txBody>
          <a:bodyPr/>
          <a:lstStyle/>
          <a:p>
            <a:endParaRPr lang="en-US"/>
          </a:p>
        </p:txBody>
      </p:sp>
      <p:sp>
        <p:nvSpPr>
          <p:cNvPr id="3" name="Freeform 3"/>
          <p:cNvSpPr/>
          <p:nvPr/>
        </p:nvSpPr>
        <p:spPr>
          <a:xfrm>
            <a:off x="15579303" y="714009"/>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024384" y="9529723"/>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1028700" y="466359"/>
            <a:ext cx="17259300" cy="1035925"/>
          </a:xfrm>
          <a:prstGeom prst="rect">
            <a:avLst/>
          </a:prstGeom>
        </p:spPr>
        <p:txBody>
          <a:bodyPr lIns="0" tIns="0" rIns="0" bIns="0" rtlCol="0" anchor="t">
            <a:spAutoFit/>
          </a:bodyPr>
          <a:lstStyle/>
          <a:p>
            <a:pPr marL="0" lvl="0" indent="0" algn="l">
              <a:lnSpc>
                <a:spcPts val="8959"/>
              </a:lnSpc>
              <a:spcBef>
                <a:spcPct val="0"/>
              </a:spcBef>
            </a:pPr>
            <a:r>
              <a:rPr lang="en-US" sz="6399" dirty="0">
                <a:solidFill>
                  <a:srgbClr val="1547A2"/>
                </a:solidFill>
                <a:latin typeface="Impact"/>
                <a:ea typeface="Impact"/>
                <a:cs typeface="Impact"/>
                <a:sym typeface="Impact"/>
              </a:rPr>
              <a:t>School Apparel at Polls</a:t>
            </a:r>
          </a:p>
        </p:txBody>
      </p:sp>
      <p:pic>
        <p:nvPicPr>
          <p:cNvPr id="8" name="Picture 7" descr="A person standing in front of a blue structure&#10;&#10;Description automatically generated">
            <a:extLst>
              <a:ext uri="{FF2B5EF4-FFF2-40B4-BE49-F238E27FC236}">
                <a16:creationId xmlns:a16="http://schemas.microsoft.com/office/drawing/2014/main" id="{1EE52CA7-EDDA-8B2E-5B51-0FBBE2C0C4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2180077"/>
            <a:ext cx="16317937" cy="525779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14375026" y="0"/>
            <a:ext cx="4627349"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DBE5EA"/>
            </a:solidFill>
          </p:spPr>
          <p:txBody>
            <a:bodyPr/>
            <a:lstStyle/>
            <a:p>
              <a:endParaRPr lang="en-US"/>
            </a:p>
          </p:txBody>
        </p:sp>
        <p:sp>
          <p:nvSpPr>
            <p:cNvPr id="4" name="TextBox 4"/>
            <p:cNvSpPr txBox="1"/>
            <p:nvPr/>
          </p:nvSpPr>
          <p:spPr>
            <a:xfrm>
              <a:off x="0" y="-161925"/>
              <a:ext cx="1218726" cy="2871258"/>
            </a:xfrm>
            <a:prstGeom prst="rect">
              <a:avLst/>
            </a:prstGeom>
          </p:spPr>
          <p:txBody>
            <a:bodyPr lIns="50800" tIns="50800" rIns="50800" bIns="50800" rtlCol="0" anchor="ctr"/>
            <a:lstStyle/>
            <a:p>
              <a:pPr algn="ctr">
                <a:lnSpc>
                  <a:spcPts val="4079"/>
                </a:lnSpc>
              </a:pPr>
              <a:endParaRPr/>
            </a:p>
          </p:txBody>
        </p:sp>
      </p:grpSp>
      <p:sp>
        <p:nvSpPr>
          <p:cNvPr id="5" name="TextBox 5"/>
          <p:cNvSpPr txBox="1"/>
          <p:nvPr/>
        </p:nvSpPr>
        <p:spPr>
          <a:xfrm>
            <a:off x="1028700" y="466359"/>
            <a:ext cx="10886373" cy="1035925"/>
          </a:xfrm>
          <a:prstGeom prst="rect">
            <a:avLst/>
          </a:prstGeom>
        </p:spPr>
        <p:txBody>
          <a:bodyPr lIns="0" tIns="0" rIns="0" bIns="0" rtlCol="0" anchor="t">
            <a:spAutoFit/>
          </a:bodyPr>
          <a:lstStyle/>
          <a:p>
            <a:pPr marL="0" lvl="0" indent="0" algn="l">
              <a:lnSpc>
                <a:spcPts val="8959"/>
              </a:lnSpc>
              <a:spcBef>
                <a:spcPct val="0"/>
              </a:spcBef>
            </a:pPr>
            <a:r>
              <a:rPr lang="en-US" sz="6399" dirty="0">
                <a:solidFill>
                  <a:srgbClr val="1547A2"/>
                </a:solidFill>
                <a:latin typeface="Impact"/>
                <a:ea typeface="Impact"/>
                <a:cs typeface="Impact"/>
                <a:sym typeface="Impact"/>
              </a:rPr>
              <a:t>School Shirts</a:t>
            </a:r>
          </a:p>
        </p:txBody>
      </p:sp>
      <p:sp>
        <p:nvSpPr>
          <p:cNvPr id="6" name="TextBox 6"/>
          <p:cNvSpPr txBox="1"/>
          <p:nvPr/>
        </p:nvSpPr>
        <p:spPr>
          <a:xfrm>
            <a:off x="1028700" y="1866900"/>
            <a:ext cx="13123319" cy="4154984"/>
          </a:xfrm>
          <a:prstGeom prst="rect">
            <a:avLst/>
          </a:prstGeom>
        </p:spPr>
        <p:txBody>
          <a:bodyPr lIns="0" tIns="0" rIns="0" bIns="0" rtlCol="0" anchor="t">
            <a:spAutoFit/>
          </a:bodyPr>
          <a:lstStyle/>
          <a:p>
            <a:pPr marL="457200" marR="0" lvl="0" indent="-457200">
              <a:spcBef>
                <a:spcPts val="0"/>
              </a:spcBef>
              <a:spcAft>
                <a:spcPts val="0"/>
              </a:spcAft>
              <a:buFont typeface="Arial" panose="020B0604020202020204" pitchFamily="34" charset="0"/>
              <a:buChar char="•"/>
            </a:pPr>
            <a:r>
              <a:rPr lang="en-US" sz="3000" dirty="0">
                <a:solidFill>
                  <a:srgbClr val="1547A2"/>
                </a:solidFill>
                <a:effectLst/>
                <a:latin typeface="Quicksand" panose="020B0604020202020204" charset="0"/>
                <a:ea typeface="Times New Roman" panose="02020603050405020304" pitchFamily="18" charset="0"/>
                <a:cs typeface="Times New Roman" panose="02020603050405020304" pitchFamily="18" charset="0"/>
              </a:rPr>
              <a:t>Exit polling, surveying, sampling, electioneering, distributing election literature, posting signs or placing vehicles bearing signs with respect to any candidate or question to be voted on at an election on election day inside the building in which a polling place is located or within twenty-five feet of the building's outer door closest to the polling place, or, on the part of any person, refusing to remove or permit removal from property owned or controlled by such person, any such election sign or literature located within such distance on such day after request for removal by any person;</a:t>
            </a:r>
            <a:endParaRPr lang="en-US" sz="3000" dirty="0">
              <a:solidFill>
                <a:srgbClr val="1547A2"/>
              </a:solidFill>
              <a:effectLst/>
              <a:latin typeface="Quicksand" panose="020B0604020202020204" charset="0"/>
              <a:ea typeface="Aptos" panose="020B000402020202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flipV="1">
            <a:off x="1660540" y="8483796"/>
            <a:ext cx="4716390" cy="0"/>
          </a:xfrm>
          <a:prstGeom prst="line">
            <a:avLst/>
          </a:prstGeom>
          <a:ln w="57150" cap="flat">
            <a:solidFill>
              <a:srgbClr val="DBE5EA"/>
            </a:solidFill>
            <a:prstDash val="solid"/>
            <a:headEnd type="none" w="sm" len="sm"/>
            <a:tailEnd type="none" w="sm" len="sm"/>
          </a:ln>
        </p:spPr>
        <p:txBody>
          <a:bodyPr/>
          <a:lstStyle/>
          <a:p>
            <a:endParaRPr lang="en-US"/>
          </a:p>
        </p:txBody>
      </p:sp>
      <p:sp>
        <p:nvSpPr>
          <p:cNvPr id="3" name="Freeform 3"/>
          <p:cNvSpPr/>
          <p:nvPr/>
        </p:nvSpPr>
        <p:spPr>
          <a:xfrm>
            <a:off x="15579303" y="714009"/>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024384" y="9529723"/>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1028700" y="466359"/>
            <a:ext cx="17259300" cy="1035925"/>
          </a:xfrm>
          <a:prstGeom prst="rect">
            <a:avLst/>
          </a:prstGeom>
        </p:spPr>
        <p:txBody>
          <a:bodyPr lIns="0" tIns="0" rIns="0" bIns="0" rtlCol="0" anchor="t">
            <a:spAutoFit/>
          </a:bodyPr>
          <a:lstStyle/>
          <a:p>
            <a:pPr marL="0" lvl="0" indent="0" algn="l">
              <a:lnSpc>
                <a:spcPts val="8959"/>
              </a:lnSpc>
              <a:spcBef>
                <a:spcPct val="0"/>
              </a:spcBef>
            </a:pPr>
            <a:r>
              <a:rPr lang="en-US" sz="6399" dirty="0">
                <a:solidFill>
                  <a:srgbClr val="1547A2"/>
                </a:solidFill>
                <a:latin typeface="Impact"/>
                <a:ea typeface="Impact"/>
                <a:cs typeface="Impact"/>
                <a:sym typeface="Impact"/>
              </a:rPr>
              <a:t>Campaign Signs on School Property</a:t>
            </a:r>
          </a:p>
        </p:txBody>
      </p:sp>
      <p:pic>
        <p:nvPicPr>
          <p:cNvPr id="1026" name="Picture 2">
            <a:extLst>
              <a:ext uri="{FF2B5EF4-FFF2-40B4-BE49-F238E27FC236}">
                <a16:creationId xmlns:a16="http://schemas.microsoft.com/office/drawing/2014/main" id="{4D2959D0-F715-EF83-16AE-8C4FA41D0D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019300"/>
            <a:ext cx="8077200" cy="584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BE5EA"/>
        </a:solidFill>
        <a:effectLst/>
      </p:bgPr>
    </p:bg>
    <p:spTree>
      <p:nvGrpSpPr>
        <p:cNvPr id="1" name=""/>
        <p:cNvGrpSpPr/>
        <p:nvPr/>
      </p:nvGrpSpPr>
      <p:grpSpPr>
        <a:xfrm>
          <a:off x="0" y="0"/>
          <a:ext cx="0" cy="0"/>
          <a:chOff x="0" y="0"/>
          <a:chExt cx="0" cy="0"/>
        </a:xfrm>
      </p:grpSpPr>
      <p:grpSp>
        <p:nvGrpSpPr>
          <p:cNvPr id="2" name="Group 2"/>
          <p:cNvGrpSpPr/>
          <p:nvPr/>
        </p:nvGrpSpPr>
        <p:grpSpPr>
          <a:xfrm>
            <a:off x="612527" y="1877747"/>
            <a:ext cx="17062946" cy="7901875"/>
            <a:chOff x="0" y="0"/>
            <a:chExt cx="4493945" cy="2081152"/>
          </a:xfrm>
        </p:grpSpPr>
        <p:sp>
          <p:nvSpPr>
            <p:cNvPr id="3" name="Freeform 3"/>
            <p:cNvSpPr/>
            <p:nvPr/>
          </p:nvSpPr>
          <p:spPr>
            <a:xfrm>
              <a:off x="0" y="0"/>
              <a:ext cx="4493945" cy="2081152"/>
            </a:xfrm>
            <a:custGeom>
              <a:avLst/>
              <a:gdLst/>
              <a:ahLst/>
              <a:cxnLst/>
              <a:rect l="l" t="t" r="r" b="b"/>
              <a:pathLst>
                <a:path w="4493945" h="2081152">
                  <a:moveTo>
                    <a:pt x="23140" y="0"/>
                  </a:moveTo>
                  <a:lnTo>
                    <a:pt x="4470805" y="0"/>
                  </a:lnTo>
                  <a:cubicBezTo>
                    <a:pt x="4483584" y="0"/>
                    <a:pt x="4493945" y="10360"/>
                    <a:pt x="4493945" y="23140"/>
                  </a:cubicBezTo>
                  <a:lnTo>
                    <a:pt x="4493945" y="2058012"/>
                  </a:lnTo>
                  <a:cubicBezTo>
                    <a:pt x="4493945" y="2064149"/>
                    <a:pt x="4491507" y="2070035"/>
                    <a:pt x="4487167" y="2074375"/>
                  </a:cubicBezTo>
                  <a:cubicBezTo>
                    <a:pt x="4482828" y="2078714"/>
                    <a:pt x="4476942" y="2081152"/>
                    <a:pt x="4470805" y="2081152"/>
                  </a:cubicBezTo>
                  <a:lnTo>
                    <a:pt x="23140" y="2081152"/>
                  </a:lnTo>
                  <a:cubicBezTo>
                    <a:pt x="17003" y="2081152"/>
                    <a:pt x="11117" y="2078714"/>
                    <a:pt x="6778" y="2074375"/>
                  </a:cubicBezTo>
                  <a:cubicBezTo>
                    <a:pt x="2438" y="2070035"/>
                    <a:pt x="0" y="2064149"/>
                    <a:pt x="0" y="2058012"/>
                  </a:cubicBezTo>
                  <a:lnTo>
                    <a:pt x="0" y="23140"/>
                  </a:lnTo>
                  <a:cubicBezTo>
                    <a:pt x="0" y="17003"/>
                    <a:pt x="2438" y="11117"/>
                    <a:pt x="6778" y="6778"/>
                  </a:cubicBezTo>
                  <a:cubicBezTo>
                    <a:pt x="11117" y="2438"/>
                    <a:pt x="17003" y="0"/>
                    <a:pt x="23140" y="0"/>
                  </a:cubicBezTo>
                  <a:close/>
                </a:path>
              </a:pathLst>
            </a:custGeom>
            <a:solidFill>
              <a:srgbClr val="FFFFFF"/>
            </a:solidFill>
          </p:spPr>
          <p:txBody>
            <a:bodyPr/>
            <a:lstStyle/>
            <a:p>
              <a:endParaRPr lang="en-US"/>
            </a:p>
          </p:txBody>
        </p:sp>
        <p:sp>
          <p:nvSpPr>
            <p:cNvPr id="4" name="TextBox 4"/>
            <p:cNvSpPr txBox="1"/>
            <p:nvPr/>
          </p:nvSpPr>
          <p:spPr>
            <a:xfrm>
              <a:off x="0" y="-161925"/>
              <a:ext cx="4493945" cy="2243077"/>
            </a:xfrm>
            <a:prstGeom prst="rect">
              <a:avLst/>
            </a:prstGeom>
          </p:spPr>
          <p:txBody>
            <a:bodyPr lIns="50800" tIns="50800" rIns="50800" bIns="50800" rtlCol="0" anchor="ctr"/>
            <a:lstStyle/>
            <a:p>
              <a:pPr algn="ctr">
                <a:lnSpc>
                  <a:spcPts val="4079"/>
                </a:lnSpc>
              </a:pPr>
              <a:endParaRPr/>
            </a:p>
          </p:txBody>
        </p:sp>
      </p:grpSp>
      <p:sp>
        <p:nvSpPr>
          <p:cNvPr id="5" name="TextBox 5"/>
          <p:cNvSpPr txBox="1"/>
          <p:nvPr/>
        </p:nvSpPr>
        <p:spPr>
          <a:xfrm>
            <a:off x="1028700" y="466359"/>
            <a:ext cx="15660591" cy="1035925"/>
          </a:xfrm>
          <a:prstGeom prst="rect">
            <a:avLst/>
          </a:prstGeom>
        </p:spPr>
        <p:txBody>
          <a:bodyPr lIns="0" tIns="0" rIns="0" bIns="0" rtlCol="0" anchor="t">
            <a:spAutoFit/>
          </a:bodyPr>
          <a:lstStyle/>
          <a:p>
            <a:pPr marL="0" lvl="0" indent="0" algn="l">
              <a:lnSpc>
                <a:spcPts val="8959"/>
              </a:lnSpc>
              <a:spcBef>
                <a:spcPct val="0"/>
              </a:spcBef>
            </a:pPr>
            <a:r>
              <a:rPr lang="en-US" sz="6399" dirty="0">
                <a:solidFill>
                  <a:srgbClr val="1547A2"/>
                </a:solidFill>
                <a:latin typeface="Impact"/>
                <a:ea typeface="Impact"/>
                <a:cs typeface="Impact"/>
                <a:sym typeface="Impact"/>
              </a:rPr>
              <a:t>Campaign Signs on School Property</a:t>
            </a:r>
          </a:p>
        </p:txBody>
      </p:sp>
      <p:sp>
        <p:nvSpPr>
          <p:cNvPr id="6" name="TextBox 6"/>
          <p:cNvSpPr txBox="1"/>
          <p:nvPr/>
        </p:nvSpPr>
        <p:spPr>
          <a:xfrm>
            <a:off x="612527" y="2108670"/>
            <a:ext cx="16778288" cy="3693319"/>
          </a:xfrm>
          <a:prstGeom prst="rect">
            <a:avLst/>
          </a:prstGeom>
        </p:spPr>
        <p:txBody>
          <a:bodyPr lIns="0" tIns="0" rIns="0" bIns="0" rtlCol="0" anchor="t">
            <a:spAutoFit/>
          </a:bodyPr>
          <a:lstStyle/>
          <a:p>
            <a:pPr marL="914400" marR="0" lvl="1" indent="-457200">
              <a:spcBef>
                <a:spcPts val="0"/>
              </a:spcBef>
              <a:spcAft>
                <a:spcPts val="0"/>
              </a:spcAft>
              <a:buFont typeface="Arial" panose="020B0604020202020204" pitchFamily="34" charset="0"/>
              <a:buChar char="•"/>
              <a:tabLst>
                <a:tab pos="914400" algn="l"/>
              </a:tabLst>
            </a:pPr>
            <a:r>
              <a:rPr lang="en-US" sz="3000" dirty="0">
                <a:solidFill>
                  <a:srgbClr val="1547A2"/>
                </a:solidFill>
                <a:effectLst/>
                <a:latin typeface="Quicksand" panose="020B0604020202020204" charset="0"/>
                <a:ea typeface="Times New Roman" panose="02020603050405020304" pitchFamily="18" charset="0"/>
                <a:cs typeface="Times New Roman" panose="02020603050405020304" pitchFamily="18" charset="0"/>
              </a:rPr>
              <a:t>Except on election day when school facilities are used as polling places, staff cannot erect or display political signs inside or outside District facilities when the information clearly or implicitly advocates, supports, or opposes any ballot measure or candidate for public office. This prohibition applies even if the sign is printed or purchased with non-District funds and constructed or displayed by volunteers or staff working outside of hours for which the staff are paid. Signs placed on election day can only be placed at polling places, must be placed in compliance with sign placement rules provided by the election bureaus, and must be removed after polls close that same day.</a:t>
            </a:r>
            <a:endParaRPr lang="en-US" sz="3000" dirty="0">
              <a:solidFill>
                <a:srgbClr val="1547A2"/>
              </a:solidFill>
              <a:effectLst/>
              <a:latin typeface="Quicksand" panose="020B0604020202020204" charset="0"/>
              <a:ea typeface="Aptos" panose="020B000402020202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flipV="1">
            <a:off x="1660540" y="8483796"/>
            <a:ext cx="4716390" cy="0"/>
          </a:xfrm>
          <a:prstGeom prst="line">
            <a:avLst/>
          </a:prstGeom>
          <a:ln w="57150" cap="flat">
            <a:solidFill>
              <a:srgbClr val="DBE5EA"/>
            </a:solidFill>
            <a:prstDash val="solid"/>
            <a:headEnd type="none" w="sm" len="sm"/>
            <a:tailEnd type="none" w="sm" len="sm"/>
          </a:ln>
        </p:spPr>
        <p:txBody>
          <a:bodyPr/>
          <a:lstStyle/>
          <a:p>
            <a:endParaRPr lang="en-US"/>
          </a:p>
        </p:txBody>
      </p:sp>
      <p:sp>
        <p:nvSpPr>
          <p:cNvPr id="3" name="Freeform 3"/>
          <p:cNvSpPr/>
          <p:nvPr/>
        </p:nvSpPr>
        <p:spPr>
          <a:xfrm>
            <a:off x="15579303" y="714009"/>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024384" y="9529723"/>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1028700" y="466359"/>
            <a:ext cx="17259300" cy="1035925"/>
          </a:xfrm>
          <a:prstGeom prst="rect">
            <a:avLst/>
          </a:prstGeom>
        </p:spPr>
        <p:txBody>
          <a:bodyPr lIns="0" tIns="0" rIns="0" bIns="0" rtlCol="0" anchor="t">
            <a:spAutoFit/>
          </a:bodyPr>
          <a:lstStyle/>
          <a:p>
            <a:pPr marL="0" lvl="0" indent="0" algn="l">
              <a:lnSpc>
                <a:spcPts val="8959"/>
              </a:lnSpc>
              <a:spcBef>
                <a:spcPct val="0"/>
              </a:spcBef>
            </a:pPr>
            <a:r>
              <a:rPr lang="en-US" sz="6399" dirty="0">
                <a:solidFill>
                  <a:srgbClr val="1547A2"/>
                </a:solidFill>
                <a:latin typeface="Impact"/>
                <a:ea typeface="Impact"/>
                <a:cs typeface="Impact"/>
                <a:sym typeface="Impact"/>
              </a:rPr>
              <a:t>Employee Political Speech</a:t>
            </a:r>
          </a:p>
        </p:txBody>
      </p:sp>
      <p:pic>
        <p:nvPicPr>
          <p:cNvPr id="8" name="Picture 7" descr="A group of people standing in front of a building&#10;&#10;Description automatically generated">
            <a:extLst>
              <a:ext uri="{FF2B5EF4-FFF2-40B4-BE49-F238E27FC236}">
                <a16:creationId xmlns:a16="http://schemas.microsoft.com/office/drawing/2014/main" id="{C1C61A97-BD93-1D33-1633-E452A2C2F2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2066337"/>
            <a:ext cx="11430000" cy="585340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5897880" y="2215083"/>
            <a:ext cx="6492240" cy="0"/>
          </a:xfrm>
          <a:prstGeom prst="line">
            <a:avLst/>
          </a:prstGeom>
          <a:ln w="76200" cap="flat">
            <a:solidFill>
              <a:srgbClr val="1547A2"/>
            </a:solidFill>
            <a:prstDash val="solid"/>
            <a:headEnd type="none" w="sm" len="sm"/>
            <a:tailEnd type="none" w="sm" len="sm"/>
          </a:ln>
        </p:spPr>
        <p:txBody>
          <a:bodyPr/>
          <a:lstStyle/>
          <a:p>
            <a:endParaRPr lang="en-US"/>
          </a:p>
        </p:txBody>
      </p:sp>
      <p:sp>
        <p:nvSpPr>
          <p:cNvPr id="3" name="Freeform 3"/>
          <p:cNvSpPr/>
          <p:nvPr/>
        </p:nvSpPr>
        <p:spPr>
          <a:xfrm>
            <a:off x="8304001" y="1116666"/>
            <a:ext cx="1679997" cy="249900"/>
          </a:xfrm>
          <a:custGeom>
            <a:avLst/>
            <a:gdLst/>
            <a:ahLst/>
            <a:cxnLst/>
            <a:rect l="l" t="t" r="r" b="b"/>
            <a:pathLst>
              <a:path w="1679997" h="249900">
                <a:moveTo>
                  <a:pt x="0" y="0"/>
                </a:moveTo>
                <a:lnTo>
                  <a:pt x="1679998" y="0"/>
                </a:lnTo>
                <a:lnTo>
                  <a:pt x="1679998" y="249899"/>
                </a:lnTo>
                <a:lnTo>
                  <a:pt x="0" y="2498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AutoShape 4"/>
          <p:cNvSpPr/>
          <p:nvPr/>
        </p:nvSpPr>
        <p:spPr>
          <a:xfrm>
            <a:off x="5897880" y="8159883"/>
            <a:ext cx="6492240" cy="0"/>
          </a:xfrm>
          <a:prstGeom prst="line">
            <a:avLst/>
          </a:prstGeom>
          <a:ln w="76200" cap="flat">
            <a:solidFill>
              <a:srgbClr val="1547A2"/>
            </a:solidFill>
            <a:prstDash val="solid"/>
            <a:headEnd type="none" w="sm" len="sm"/>
            <a:tailEnd type="none" w="sm" len="sm"/>
          </a:ln>
        </p:spPr>
        <p:txBody>
          <a:bodyPr/>
          <a:lstStyle/>
          <a:p>
            <a:endParaRPr lang="en-US"/>
          </a:p>
        </p:txBody>
      </p:sp>
      <p:sp>
        <p:nvSpPr>
          <p:cNvPr id="5" name="Freeform 5"/>
          <p:cNvSpPr/>
          <p:nvPr/>
        </p:nvSpPr>
        <p:spPr>
          <a:xfrm>
            <a:off x="8304001" y="9008400"/>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5048583" y="1366565"/>
            <a:ext cx="8483359" cy="4848003"/>
          </a:xfrm>
          <a:custGeom>
            <a:avLst/>
            <a:gdLst/>
            <a:ahLst/>
            <a:cxnLst/>
            <a:rect l="l" t="t" r="r" b="b"/>
            <a:pathLst>
              <a:path w="8483359" h="4848003">
                <a:moveTo>
                  <a:pt x="0" y="0"/>
                </a:moveTo>
                <a:lnTo>
                  <a:pt x="8483359" y="0"/>
                </a:lnTo>
                <a:lnTo>
                  <a:pt x="8483359" y="4848003"/>
                </a:lnTo>
                <a:lnTo>
                  <a:pt x="0" y="4848003"/>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3588972" y="4621736"/>
            <a:ext cx="11402580" cy="3538147"/>
          </a:xfrm>
          <a:prstGeom prst="rect">
            <a:avLst/>
          </a:prstGeom>
        </p:spPr>
        <p:txBody>
          <a:bodyPr lIns="0" tIns="0" rIns="0" bIns="0" rtlCol="0" anchor="t">
            <a:spAutoFit/>
          </a:bodyPr>
          <a:lstStyle/>
          <a:p>
            <a:pPr marL="0" lvl="0" indent="0" algn="ctr">
              <a:lnSpc>
                <a:spcPts val="26009"/>
              </a:lnSpc>
              <a:spcBef>
                <a:spcPct val="0"/>
              </a:spcBef>
            </a:pPr>
            <a:r>
              <a:rPr lang="en-US" sz="18577" b="1" i="1">
                <a:solidFill>
                  <a:srgbClr val="1547A2"/>
                </a:solidFill>
                <a:latin typeface="Impact"/>
                <a:ea typeface="Impact"/>
                <a:cs typeface="Impact"/>
                <a:sym typeface="Impact"/>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B4A47813-1416-C8B9-6A44-4A6C322CAB87}"/>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5159DF6-3FB6-144C-F5FE-277531DF962E}"/>
              </a:ext>
            </a:extLst>
          </p:cNvPr>
          <p:cNvSpPr/>
          <p:nvPr/>
        </p:nvSpPr>
        <p:spPr>
          <a:xfrm flipV="1">
            <a:off x="1660540" y="8483796"/>
            <a:ext cx="4716390" cy="0"/>
          </a:xfrm>
          <a:prstGeom prst="line">
            <a:avLst/>
          </a:prstGeom>
          <a:ln w="57150" cap="flat">
            <a:solidFill>
              <a:srgbClr val="DBE5EA"/>
            </a:solidFill>
            <a:prstDash val="solid"/>
            <a:headEnd type="none" w="sm" len="sm"/>
            <a:tailEnd type="none" w="sm" len="sm"/>
          </a:ln>
        </p:spPr>
        <p:txBody>
          <a:bodyPr/>
          <a:lstStyle/>
          <a:p>
            <a:endParaRPr lang="en-US"/>
          </a:p>
        </p:txBody>
      </p:sp>
      <p:sp>
        <p:nvSpPr>
          <p:cNvPr id="3" name="Freeform 3">
            <a:extLst>
              <a:ext uri="{FF2B5EF4-FFF2-40B4-BE49-F238E27FC236}">
                <a16:creationId xmlns:a16="http://schemas.microsoft.com/office/drawing/2014/main" id="{5AF2396B-A2C9-4530-E3C0-D41A73046AF0}"/>
              </a:ext>
            </a:extLst>
          </p:cNvPr>
          <p:cNvSpPr/>
          <p:nvPr/>
        </p:nvSpPr>
        <p:spPr>
          <a:xfrm>
            <a:off x="15579303" y="714009"/>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8C9D9A73-7A7F-DD44-88B6-3CBC5731627E}"/>
              </a:ext>
            </a:extLst>
          </p:cNvPr>
          <p:cNvSpPr/>
          <p:nvPr/>
        </p:nvSpPr>
        <p:spPr>
          <a:xfrm>
            <a:off x="1024384" y="9529723"/>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a:extLst>
              <a:ext uri="{FF2B5EF4-FFF2-40B4-BE49-F238E27FC236}">
                <a16:creationId xmlns:a16="http://schemas.microsoft.com/office/drawing/2014/main" id="{A1965846-4D8C-36B2-15D0-CA69F4FF2C92}"/>
              </a:ext>
            </a:extLst>
          </p:cNvPr>
          <p:cNvSpPr txBox="1"/>
          <p:nvPr/>
        </p:nvSpPr>
        <p:spPr>
          <a:xfrm>
            <a:off x="1028700" y="466359"/>
            <a:ext cx="17259300" cy="1035925"/>
          </a:xfrm>
          <a:prstGeom prst="rect">
            <a:avLst/>
          </a:prstGeom>
        </p:spPr>
        <p:txBody>
          <a:bodyPr lIns="0" tIns="0" rIns="0" bIns="0" rtlCol="0" anchor="t">
            <a:spAutoFit/>
          </a:bodyPr>
          <a:lstStyle/>
          <a:p>
            <a:pPr marL="0" lvl="0" indent="0" algn="l">
              <a:lnSpc>
                <a:spcPts val="8959"/>
              </a:lnSpc>
              <a:spcBef>
                <a:spcPct val="0"/>
              </a:spcBef>
            </a:pPr>
            <a:r>
              <a:rPr lang="en-US" sz="6399" dirty="0">
                <a:solidFill>
                  <a:srgbClr val="1547A2"/>
                </a:solidFill>
                <a:latin typeface="Impact"/>
                <a:ea typeface="Impact"/>
                <a:cs typeface="Impact"/>
                <a:sym typeface="Impact"/>
              </a:rPr>
              <a:t>Employee Political Speech</a:t>
            </a:r>
          </a:p>
        </p:txBody>
      </p:sp>
      <p:pic>
        <p:nvPicPr>
          <p:cNvPr id="7" name="Picture 6">
            <a:extLst>
              <a:ext uri="{FF2B5EF4-FFF2-40B4-BE49-F238E27FC236}">
                <a16:creationId xmlns:a16="http://schemas.microsoft.com/office/drawing/2014/main" id="{5638545F-2F02-156B-F60B-E959F85D2581}"/>
              </a:ext>
            </a:extLst>
          </p:cNvPr>
          <p:cNvPicPr>
            <a:picLocks noChangeAspect="1"/>
          </p:cNvPicPr>
          <p:nvPr/>
        </p:nvPicPr>
        <p:blipFill>
          <a:blip r:embed="rId4"/>
          <a:stretch>
            <a:fillRect/>
          </a:stretch>
        </p:blipFill>
        <p:spPr>
          <a:xfrm>
            <a:off x="4267200" y="1690438"/>
            <a:ext cx="10350786" cy="7958090"/>
          </a:xfrm>
          <a:prstGeom prst="rect">
            <a:avLst/>
          </a:prstGeom>
        </p:spPr>
      </p:pic>
    </p:spTree>
    <p:extLst>
      <p:ext uri="{BB962C8B-B14F-4D97-AF65-F5344CB8AC3E}">
        <p14:creationId xmlns:p14="http://schemas.microsoft.com/office/powerpoint/2010/main" val="1178637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2024046"/>
            <a:chOff x="0" y="0"/>
            <a:chExt cx="4816593" cy="533082"/>
          </a:xfrm>
        </p:grpSpPr>
        <p:sp>
          <p:nvSpPr>
            <p:cNvPr id="3" name="Freeform 3"/>
            <p:cNvSpPr/>
            <p:nvPr/>
          </p:nvSpPr>
          <p:spPr>
            <a:xfrm>
              <a:off x="0" y="0"/>
              <a:ext cx="4816592" cy="533082"/>
            </a:xfrm>
            <a:custGeom>
              <a:avLst/>
              <a:gdLst/>
              <a:ahLst/>
              <a:cxnLst/>
              <a:rect l="l" t="t" r="r" b="b"/>
              <a:pathLst>
                <a:path w="4816592" h="533082">
                  <a:moveTo>
                    <a:pt x="0" y="0"/>
                  </a:moveTo>
                  <a:lnTo>
                    <a:pt x="4816592" y="0"/>
                  </a:lnTo>
                  <a:lnTo>
                    <a:pt x="4816592" y="533082"/>
                  </a:lnTo>
                  <a:lnTo>
                    <a:pt x="0" y="533082"/>
                  </a:lnTo>
                  <a:close/>
                </a:path>
              </a:pathLst>
            </a:custGeom>
            <a:solidFill>
              <a:srgbClr val="DBE5EA"/>
            </a:solidFill>
          </p:spPr>
          <p:txBody>
            <a:bodyPr/>
            <a:lstStyle/>
            <a:p>
              <a:endParaRPr lang="en-US"/>
            </a:p>
          </p:txBody>
        </p:sp>
        <p:sp>
          <p:nvSpPr>
            <p:cNvPr id="4" name="TextBox 4"/>
            <p:cNvSpPr txBox="1"/>
            <p:nvPr/>
          </p:nvSpPr>
          <p:spPr>
            <a:xfrm>
              <a:off x="0" y="-104775"/>
              <a:ext cx="4816593" cy="637857"/>
            </a:xfrm>
            <a:prstGeom prst="rect">
              <a:avLst/>
            </a:prstGeom>
          </p:spPr>
          <p:txBody>
            <a:bodyPr lIns="50800" tIns="50800" rIns="50800" bIns="50800" rtlCol="0" anchor="ctr"/>
            <a:lstStyle/>
            <a:p>
              <a:pPr algn="ctr">
                <a:lnSpc>
                  <a:spcPts val="3693"/>
                </a:lnSpc>
              </a:pPr>
              <a:endParaRPr/>
            </a:p>
          </p:txBody>
        </p:sp>
      </p:grpSp>
      <p:sp>
        <p:nvSpPr>
          <p:cNvPr id="5" name="TextBox 5"/>
          <p:cNvSpPr txBox="1"/>
          <p:nvPr/>
        </p:nvSpPr>
        <p:spPr>
          <a:xfrm>
            <a:off x="1028700" y="207478"/>
            <a:ext cx="16230600" cy="1218565"/>
          </a:xfrm>
          <a:prstGeom prst="rect">
            <a:avLst/>
          </a:prstGeom>
        </p:spPr>
        <p:txBody>
          <a:bodyPr lIns="0" tIns="0" rIns="0" bIns="0" rtlCol="0" anchor="t">
            <a:spAutoFit/>
          </a:bodyPr>
          <a:lstStyle/>
          <a:p>
            <a:pPr marL="0" lvl="0" indent="0" algn="l">
              <a:lnSpc>
                <a:spcPts val="8959"/>
              </a:lnSpc>
              <a:spcBef>
                <a:spcPct val="0"/>
              </a:spcBef>
            </a:pPr>
            <a:r>
              <a:rPr lang="en-US" sz="6399">
                <a:solidFill>
                  <a:srgbClr val="1547A2"/>
                </a:solidFill>
                <a:latin typeface="Impact"/>
                <a:ea typeface="Impact"/>
                <a:cs typeface="Impact"/>
                <a:sym typeface="Impact"/>
              </a:rPr>
              <a:t>Employee Political Speech</a:t>
            </a:r>
          </a:p>
        </p:txBody>
      </p:sp>
      <p:sp>
        <p:nvSpPr>
          <p:cNvPr id="6" name="TextBox 6"/>
          <p:cNvSpPr txBox="1"/>
          <p:nvPr/>
        </p:nvSpPr>
        <p:spPr>
          <a:xfrm>
            <a:off x="760461" y="2336415"/>
            <a:ext cx="16498839" cy="6032421"/>
          </a:xfrm>
          <a:prstGeom prst="rect">
            <a:avLst/>
          </a:prstGeom>
        </p:spPr>
        <p:txBody>
          <a:bodyPr wrap="square" lIns="0" tIns="0" rIns="0" bIns="0" rtlCol="0" anchor="t">
            <a:spAutoFit/>
          </a:bodyPr>
          <a:lstStyle/>
          <a:p>
            <a:pPr marL="800100" marR="0" lvl="1" indent="-342900">
              <a:spcBef>
                <a:spcPts val="0"/>
              </a:spcBef>
              <a:spcAft>
                <a:spcPts val="0"/>
              </a:spcAft>
              <a:buFont typeface="Arial" panose="020B0604020202020204" pitchFamily="34" charset="0"/>
              <a:buChar char="•"/>
              <a:tabLst>
                <a:tab pos="914400" algn="l"/>
              </a:tabLst>
            </a:pPr>
            <a:r>
              <a:rPr lang="en-US" sz="2800" dirty="0">
                <a:solidFill>
                  <a:srgbClr val="1547A2"/>
                </a:solidFill>
                <a:effectLst/>
                <a:latin typeface="Quicksand" panose="020B0604020202020204" charset="0"/>
                <a:ea typeface="Times New Roman" panose="02020603050405020304" pitchFamily="18" charset="0"/>
                <a:cs typeface="Times New Roman" panose="02020603050405020304" pitchFamily="18" charset="0"/>
              </a:rPr>
              <a:t>Staff cannot wear buttons, wristbands, or shirts supporting or opposing an election issue while on duty.</a:t>
            </a:r>
            <a:endParaRPr lang="en-US" sz="2800" dirty="0">
              <a:solidFill>
                <a:srgbClr val="1547A2"/>
              </a:solidFill>
              <a:effectLst/>
              <a:latin typeface="Quicksand" panose="020B0604020202020204" charset="0"/>
              <a:ea typeface="Aptos" panose="020B0004020202020204" pitchFamily="34" charset="0"/>
              <a:cs typeface="Times New Roman" panose="02020603050405020304" pitchFamily="18" charset="0"/>
            </a:endParaRPr>
          </a:p>
          <a:p>
            <a:pPr marL="800100" marR="0" lvl="1" indent="-342900">
              <a:spcBef>
                <a:spcPts val="0"/>
              </a:spcBef>
              <a:spcAft>
                <a:spcPts val="0"/>
              </a:spcAft>
              <a:buFont typeface="Arial" panose="020B0604020202020204" pitchFamily="34" charset="0"/>
              <a:buChar char="•"/>
              <a:tabLst>
                <a:tab pos="914400" algn="l"/>
              </a:tabLst>
            </a:pPr>
            <a:r>
              <a:rPr lang="en-US" sz="2800" dirty="0">
                <a:solidFill>
                  <a:srgbClr val="1547A2"/>
                </a:solidFill>
                <a:effectLst/>
                <a:latin typeface="Quicksand" panose="020B0604020202020204" charset="0"/>
                <a:ea typeface="Times New Roman" panose="02020603050405020304" pitchFamily="18" charset="0"/>
                <a:cs typeface="Times New Roman" panose="02020603050405020304" pitchFamily="18" charset="0"/>
              </a:rPr>
              <a:t>Staff cannot distribute any information in support of or against an election issue while on duty. This includes newsletters or information not prepared by the staff member but given to the staff member to hand out.</a:t>
            </a:r>
            <a:endParaRPr lang="en-US" sz="2800" dirty="0">
              <a:solidFill>
                <a:srgbClr val="1547A2"/>
              </a:solidFill>
              <a:effectLst/>
              <a:latin typeface="Quicksand" panose="020B0604020202020204" charset="0"/>
              <a:ea typeface="Aptos" panose="020B0004020202020204" pitchFamily="34" charset="0"/>
              <a:cs typeface="Times New Roman" panose="02020603050405020304" pitchFamily="18" charset="0"/>
            </a:endParaRPr>
          </a:p>
          <a:p>
            <a:pPr marL="800100" marR="0" lvl="1" indent="-342900">
              <a:spcBef>
                <a:spcPts val="0"/>
              </a:spcBef>
              <a:spcAft>
                <a:spcPts val="0"/>
              </a:spcAft>
              <a:buFont typeface="Arial" panose="020B0604020202020204" pitchFamily="34" charset="0"/>
              <a:buChar char="•"/>
              <a:tabLst>
                <a:tab pos="914400" algn="l"/>
              </a:tabLst>
            </a:pPr>
            <a:r>
              <a:rPr lang="en-US" sz="2800" dirty="0">
                <a:solidFill>
                  <a:srgbClr val="1547A2"/>
                </a:solidFill>
                <a:effectLst/>
                <a:latin typeface="Quicksand" panose="020B0604020202020204" charset="0"/>
                <a:ea typeface="Times New Roman" panose="02020603050405020304" pitchFamily="18" charset="0"/>
                <a:cs typeface="Times New Roman" panose="02020603050405020304" pitchFamily="18" charset="0"/>
              </a:rPr>
              <a:t>Staff cannot use school time or resources to promote or oppose an election issue or candidate (computers, </a:t>
            </a:r>
            <a:r>
              <a:rPr lang="en-US" sz="2800" dirty="0" err="1">
                <a:solidFill>
                  <a:srgbClr val="1547A2"/>
                </a:solidFill>
                <a:effectLst/>
                <a:latin typeface="Quicksand" panose="020B0604020202020204" charset="0"/>
                <a:ea typeface="Times New Roman" panose="02020603050405020304" pitchFamily="18" charset="0"/>
                <a:cs typeface="Times New Roman" panose="02020603050405020304" pitchFamily="18" charset="0"/>
              </a:rPr>
              <a:t>chromebooks</a:t>
            </a:r>
            <a:r>
              <a:rPr lang="en-US" sz="2800" dirty="0">
                <a:solidFill>
                  <a:srgbClr val="1547A2"/>
                </a:solidFill>
                <a:effectLst/>
                <a:latin typeface="Quicksand" panose="020B0604020202020204" charset="0"/>
                <a:ea typeface="Times New Roman" panose="02020603050405020304" pitchFamily="18" charset="0"/>
                <a:cs typeface="Times New Roman" panose="02020603050405020304" pitchFamily="18" charset="0"/>
              </a:rPr>
              <a:t>, </a:t>
            </a:r>
            <a:r>
              <a:rPr lang="en-US" sz="2800" dirty="0" err="1">
                <a:solidFill>
                  <a:srgbClr val="1547A2"/>
                </a:solidFill>
                <a:effectLst/>
                <a:latin typeface="Quicksand" panose="020B0604020202020204" charset="0"/>
                <a:ea typeface="Times New Roman" panose="02020603050405020304" pitchFamily="18" charset="0"/>
                <a:cs typeface="Times New Roman" panose="02020603050405020304" pitchFamily="18" charset="0"/>
              </a:rPr>
              <a:t>ipads</a:t>
            </a:r>
            <a:r>
              <a:rPr lang="en-US" sz="2800" dirty="0">
                <a:solidFill>
                  <a:srgbClr val="1547A2"/>
                </a:solidFill>
                <a:effectLst/>
                <a:latin typeface="Quicksand" panose="020B0604020202020204" charset="0"/>
                <a:ea typeface="Times New Roman" panose="02020603050405020304" pitchFamily="18" charset="0"/>
                <a:cs typeface="Times New Roman" panose="02020603050405020304" pitchFamily="18" charset="0"/>
              </a:rPr>
              <a:t>, school email, school mail, copy machines, phones, cell phones, school internet, etc.).</a:t>
            </a:r>
            <a:endParaRPr lang="en-US" sz="2800" dirty="0">
              <a:solidFill>
                <a:srgbClr val="1547A2"/>
              </a:solidFill>
              <a:effectLst/>
              <a:latin typeface="Quicksand" panose="020B0604020202020204" charset="0"/>
              <a:ea typeface="Aptos" panose="020B0004020202020204" pitchFamily="34" charset="0"/>
              <a:cs typeface="Times New Roman" panose="02020603050405020304" pitchFamily="18" charset="0"/>
            </a:endParaRPr>
          </a:p>
          <a:p>
            <a:pPr marL="800100" marR="0" lvl="1" indent="-342900">
              <a:spcBef>
                <a:spcPts val="0"/>
              </a:spcBef>
              <a:spcAft>
                <a:spcPts val="0"/>
              </a:spcAft>
              <a:buFont typeface="Arial" panose="020B0604020202020204" pitchFamily="34" charset="0"/>
              <a:buChar char="•"/>
              <a:tabLst>
                <a:tab pos="914400" algn="l"/>
              </a:tabLst>
            </a:pPr>
            <a:r>
              <a:rPr lang="en-US" sz="2800" dirty="0">
                <a:solidFill>
                  <a:srgbClr val="1547A2"/>
                </a:solidFill>
                <a:effectLst/>
                <a:latin typeface="Quicksand" panose="020B0604020202020204" charset="0"/>
                <a:ea typeface="Times New Roman" panose="02020603050405020304" pitchFamily="18" charset="0"/>
                <a:cs typeface="Times New Roman" panose="02020603050405020304" pitchFamily="18" charset="0"/>
              </a:rPr>
              <a:t>Staff cannot use any school devices at home to support or oppose an election issue or candidate.</a:t>
            </a:r>
            <a:endParaRPr lang="en-US" sz="2800" dirty="0">
              <a:solidFill>
                <a:srgbClr val="1547A2"/>
              </a:solidFill>
              <a:effectLst/>
              <a:latin typeface="Quicksand" panose="020B0604020202020204" charset="0"/>
              <a:ea typeface="Aptos" panose="020B0004020202020204" pitchFamily="34" charset="0"/>
              <a:cs typeface="Times New Roman" panose="02020603050405020304" pitchFamily="18" charset="0"/>
            </a:endParaRPr>
          </a:p>
          <a:p>
            <a:pPr marL="800100" marR="0" lvl="1" indent="-342900">
              <a:spcBef>
                <a:spcPts val="0"/>
              </a:spcBef>
              <a:spcAft>
                <a:spcPts val="0"/>
              </a:spcAft>
              <a:buFont typeface="Arial" panose="020B0604020202020204" pitchFamily="34" charset="0"/>
              <a:buChar char="•"/>
              <a:tabLst>
                <a:tab pos="914400" algn="l"/>
              </a:tabLst>
            </a:pPr>
            <a:r>
              <a:rPr lang="en-US" sz="2800" dirty="0">
                <a:solidFill>
                  <a:srgbClr val="1547A2"/>
                </a:solidFill>
                <a:effectLst/>
                <a:latin typeface="Quicksand" panose="020B0604020202020204" charset="0"/>
                <a:ea typeface="Times New Roman" panose="02020603050405020304" pitchFamily="18" charset="0"/>
                <a:cs typeface="Times New Roman" panose="02020603050405020304" pitchFamily="18" charset="0"/>
              </a:rPr>
              <a:t>Staff cannot use their personal devices when logged into district internet to support or oppose an election issue or candidate.</a:t>
            </a:r>
            <a:endParaRPr lang="en-US" sz="2800" dirty="0">
              <a:solidFill>
                <a:srgbClr val="1547A2"/>
              </a:solidFill>
              <a:effectLst/>
              <a:latin typeface="Quicksand" panose="020B0604020202020204" charset="0"/>
              <a:ea typeface="Aptos" panose="020B0004020202020204" pitchFamily="34" charset="0"/>
              <a:cs typeface="Times New Roman" panose="02020603050405020304" pitchFamily="18" charset="0"/>
            </a:endParaRPr>
          </a:p>
          <a:p>
            <a:pPr marL="800100" marR="0" lvl="1" indent="-342900">
              <a:spcBef>
                <a:spcPts val="0"/>
              </a:spcBef>
              <a:spcAft>
                <a:spcPts val="0"/>
              </a:spcAft>
              <a:buFont typeface="Arial" panose="020B0604020202020204" pitchFamily="34" charset="0"/>
              <a:buChar char="•"/>
              <a:tabLst>
                <a:tab pos="914400" algn="l"/>
              </a:tabLst>
            </a:pPr>
            <a:r>
              <a:rPr lang="en-US" sz="2800" dirty="0">
                <a:solidFill>
                  <a:srgbClr val="1547A2"/>
                </a:solidFill>
                <a:effectLst/>
                <a:latin typeface="Quicksand" panose="020B0604020202020204" charset="0"/>
                <a:ea typeface="Times New Roman" panose="02020603050405020304" pitchFamily="18" charset="0"/>
                <a:cs typeface="Times New Roman" panose="02020603050405020304" pitchFamily="18" charset="0"/>
              </a:rPr>
              <a:t>Staff cannot take part in the management of the campaign for the election or defeat of a candidate for the Board by which they are employed.</a:t>
            </a:r>
            <a:endParaRPr lang="en-US" sz="2800" dirty="0">
              <a:solidFill>
                <a:srgbClr val="1547A2"/>
              </a:solidFill>
              <a:effectLst/>
              <a:latin typeface="Quicksand" panose="020B0604020202020204" charset="0"/>
              <a:ea typeface="Aptos" panose="020B0004020202020204" pitchFamily="34" charset="0"/>
              <a:cs typeface="Times New Roman" panose="02020603050405020304" pitchFamily="18" charset="0"/>
            </a:endParaRPr>
          </a:p>
        </p:txBody>
      </p:sp>
      <p:sp>
        <p:nvSpPr>
          <p:cNvPr id="7" name="AutoShape 7"/>
          <p:cNvSpPr/>
          <p:nvPr/>
        </p:nvSpPr>
        <p:spPr>
          <a:xfrm>
            <a:off x="5897880" y="8681205"/>
            <a:ext cx="6492240" cy="0"/>
          </a:xfrm>
          <a:prstGeom prst="line">
            <a:avLst/>
          </a:prstGeom>
          <a:ln w="76200" cap="flat">
            <a:solidFill>
              <a:srgbClr val="1547A2"/>
            </a:solidFill>
            <a:prstDash val="solid"/>
            <a:headEnd type="none" w="sm" len="sm"/>
            <a:tailEnd type="none" w="sm" len="sm"/>
          </a:ln>
        </p:spPr>
        <p:txBody>
          <a:bodyPr/>
          <a:lstStyle/>
          <a:p>
            <a:endParaRPr lang="en-US"/>
          </a:p>
        </p:txBody>
      </p:sp>
      <p:sp>
        <p:nvSpPr>
          <p:cNvPr id="8" name="Freeform 8"/>
          <p:cNvSpPr/>
          <p:nvPr/>
        </p:nvSpPr>
        <p:spPr>
          <a:xfrm>
            <a:off x="8304001" y="9529723"/>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flipV="1">
            <a:off x="1660540" y="8483796"/>
            <a:ext cx="4716390" cy="0"/>
          </a:xfrm>
          <a:prstGeom prst="line">
            <a:avLst/>
          </a:prstGeom>
          <a:ln w="57150" cap="flat">
            <a:solidFill>
              <a:srgbClr val="DBE5EA"/>
            </a:solidFill>
            <a:prstDash val="solid"/>
            <a:headEnd type="none" w="sm" len="sm"/>
            <a:tailEnd type="none" w="sm" len="sm"/>
          </a:ln>
        </p:spPr>
        <p:txBody>
          <a:bodyPr/>
          <a:lstStyle/>
          <a:p>
            <a:endParaRPr lang="en-US"/>
          </a:p>
        </p:txBody>
      </p:sp>
      <p:sp>
        <p:nvSpPr>
          <p:cNvPr id="3" name="Freeform 3"/>
          <p:cNvSpPr/>
          <p:nvPr/>
        </p:nvSpPr>
        <p:spPr>
          <a:xfrm>
            <a:off x="15579303" y="714009"/>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024384" y="9529723"/>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6167886" y="2513359"/>
            <a:ext cx="5952228" cy="5260282"/>
          </a:xfrm>
          <a:custGeom>
            <a:avLst/>
            <a:gdLst/>
            <a:ahLst/>
            <a:cxnLst/>
            <a:rect l="l" t="t" r="r" b="b"/>
            <a:pathLst>
              <a:path w="5952228" h="5260282">
                <a:moveTo>
                  <a:pt x="0" y="0"/>
                </a:moveTo>
                <a:lnTo>
                  <a:pt x="5952228" y="0"/>
                </a:lnTo>
                <a:lnTo>
                  <a:pt x="5952228" y="5260282"/>
                </a:lnTo>
                <a:lnTo>
                  <a:pt x="0" y="52602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1028700" y="466359"/>
            <a:ext cx="17259300" cy="1035925"/>
          </a:xfrm>
          <a:prstGeom prst="rect">
            <a:avLst/>
          </a:prstGeom>
        </p:spPr>
        <p:txBody>
          <a:bodyPr lIns="0" tIns="0" rIns="0" bIns="0" rtlCol="0" anchor="t">
            <a:spAutoFit/>
          </a:bodyPr>
          <a:lstStyle/>
          <a:p>
            <a:pPr marL="0" lvl="0" indent="0" algn="l">
              <a:lnSpc>
                <a:spcPts val="8959"/>
              </a:lnSpc>
              <a:spcBef>
                <a:spcPct val="0"/>
              </a:spcBef>
            </a:pPr>
            <a:r>
              <a:rPr lang="en-US" sz="6399" dirty="0">
                <a:solidFill>
                  <a:srgbClr val="1547A2"/>
                </a:solidFill>
                <a:latin typeface="Impact"/>
                <a:ea typeface="Impact"/>
                <a:cs typeface="Impact"/>
                <a:sym typeface="Impact"/>
              </a:rPr>
              <a:t>Student Free Speech in an Election Cycle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2024046"/>
            <a:chOff x="0" y="0"/>
            <a:chExt cx="4816593" cy="533082"/>
          </a:xfrm>
        </p:grpSpPr>
        <p:sp>
          <p:nvSpPr>
            <p:cNvPr id="3" name="Freeform 3"/>
            <p:cNvSpPr/>
            <p:nvPr/>
          </p:nvSpPr>
          <p:spPr>
            <a:xfrm>
              <a:off x="0" y="0"/>
              <a:ext cx="4816592" cy="533082"/>
            </a:xfrm>
            <a:custGeom>
              <a:avLst/>
              <a:gdLst/>
              <a:ahLst/>
              <a:cxnLst/>
              <a:rect l="l" t="t" r="r" b="b"/>
              <a:pathLst>
                <a:path w="4816592" h="533082">
                  <a:moveTo>
                    <a:pt x="0" y="0"/>
                  </a:moveTo>
                  <a:lnTo>
                    <a:pt x="4816592" y="0"/>
                  </a:lnTo>
                  <a:lnTo>
                    <a:pt x="4816592" y="533082"/>
                  </a:lnTo>
                  <a:lnTo>
                    <a:pt x="0" y="533082"/>
                  </a:lnTo>
                  <a:close/>
                </a:path>
              </a:pathLst>
            </a:custGeom>
            <a:solidFill>
              <a:srgbClr val="DBE5EA"/>
            </a:solidFill>
          </p:spPr>
          <p:txBody>
            <a:bodyPr/>
            <a:lstStyle/>
            <a:p>
              <a:endParaRPr lang="en-US"/>
            </a:p>
          </p:txBody>
        </p:sp>
        <p:sp>
          <p:nvSpPr>
            <p:cNvPr id="4" name="TextBox 4"/>
            <p:cNvSpPr txBox="1"/>
            <p:nvPr/>
          </p:nvSpPr>
          <p:spPr>
            <a:xfrm>
              <a:off x="0" y="-104775"/>
              <a:ext cx="4816593" cy="637857"/>
            </a:xfrm>
            <a:prstGeom prst="rect">
              <a:avLst/>
            </a:prstGeom>
          </p:spPr>
          <p:txBody>
            <a:bodyPr lIns="50800" tIns="50800" rIns="50800" bIns="50800" rtlCol="0" anchor="ctr"/>
            <a:lstStyle/>
            <a:p>
              <a:pPr algn="ctr">
                <a:lnSpc>
                  <a:spcPts val="3693"/>
                </a:lnSpc>
              </a:pPr>
              <a:endParaRPr/>
            </a:p>
          </p:txBody>
        </p:sp>
      </p:grpSp>
      <p:sp>
        <p:nvSpPr>
          <p:cNvPr id="5" name="TextBox 5"/>
          <p:cNvSpPr txBox="1"/>
          <p:nvPr/>
        </p:nvSpPr>
        <p:spPr>
          <a:xfrm>
            <a:off x="1028700" y="207478"/>
            <a:ext cx="16230600" cy="1218565"/>
          </a:xfrm>
          <a:prstGeom prst="rect">
            <a:avLst/>
          </a:prstGeom>
        </p:spPr>
        <p:txBody>
          <a:bodyPr lIns="0" tIns="0" rIns="0" bIns="0" rtlCol="0" anchor="t">
            <a:spAutoFit/>
          </a:bodyPr>
          <a:lstStyle/>
          <a:p>
            <a:pPr marL="0" lvl="0" indent="0" algn="l">
              <a:lnSpc>
                <a:spcPts val="8959"/>
              </a:lnSpc>
              <a:spcBef>
                <a:spcPct val="0"/>
              </a:spcBef>
            </a:pPr>
            <a:r>
              <a:rPr lang="en-US" sz="6399">
                <a:solidFill>
                  <a:srgbClr val="1547A2"/>
                </a:solidFill>
                <a:latin typeface="Impact"/>
                <a:ea typeface="Impact"/>
                <a:cs typeface="Impact"/>
                <a:sym typeface="Impact"/>
              </a:rPr>
              <a:t>Student Free Speech in an Election Cycle</a:t>
            </a:r>
          </a:p>
        </p:txBody>
      </p:sp>
      <p:sp>
        <p:nvSpPr>
          <p:cNvPr id="6" name="TextBox 6"/>
          <p:cNvSpPr txBox="1"/>
          <p:nvPr/>
        </p:nvSpPr>
        <p:spPr>
          <a:xfrm>
            <a:off x="760461" y="2521488"/>
            <a:ext cx="17527539" cy="4311163"/>
          </a:xfrm>
          <a:prstGeom prst="rect">
            <a:avLst/>
          </a:prstGeom>
        </p:spPr>
        <p:txBody>
          <a:bodyPr lIns="0" tIns="0" rIns="0" bIns="0" rtlCol="0" anchor="t">
            <a:spAutoFit/>
          </a:bodyPr>
          <a:lstStyle/>
          <a:p>
            <a:pPr marL="759789" lvl="1" indent="-379895" algn="l">
              <a:lnSpc>
                <a:spcPts val="4926"/>
              </a:lnSpc>
              <a:buFont typeface="Arial"/>
              <a:buChar char="•"/>
            </a:pPr>
            <a:r>
              <a:rPr lang="en-US" sz="3519" dirty="0">
                <a:solidFill>
                  <a:srgbClr val="1547A2"/>
                </a:solidFill>
                <a:latin typeface="Quicksand"/>
                <a:ea typeface="Quicksand"/>
                <a:cs typeface="Quicksand"/>
                <a:sym typeface="Quicksand"/>
              </a:rPr>
              <a:t>Districts are more likely this school year to encounter situations involving students expressing their political opinions and beliefs through various forms of speech.</a:t>
            </a:r>
          </a:p>
          <a:p>
            <a:pPr marL="759789" lvl="1" indent="-379895" algn="l">
              <a:lnSpc>
                <a:spcPts val="4926"/>
              </a:lnSpc>
              <a:buFont typeface="Arial"/>
              <a:buChar char="•"/>
            </a:pPr>
            <a:r>
              <a:rPr lang="en-US" sz="3519" dirty="0">
                <a:solidFill>
                  <a:srgbClr val="1547A2"/>
                </a:solidFill>
                <a:latin typeface="Quicksand"/>
                <a:ea typeface="Quicksand"/>
                <a:cs typeface="Quicksand"/>
                <a:sym typeface="Quicksand"/>
              </a:rPr>
              <a:t>Keep in mind that students maintain some First Amendment rights even when in school.</a:t>
            </a:r>
          </a:p>
          <a:p>
            <a:pPr marL="759789" lvl="1" indent="-379895" algn="l">
              <a:lnSpc>
                <a:spcPts val="4926"/>
              </a:lnSpc>
              <a:buFont typeface="Arial"/>
              <a:buChar char="•"/>
            </a:pPr>
            <a:r>
              <a:rPr lang="en-US" sz="3519" dirty="0">
                <a:solidFill>
                  <a:srgbClr val="1547A2"/>
                </a:solidFill>
                <a:latin typeface="Quicksand"/>
                <a:ea typeface="Quicksand"/>
                <a:cs typeface="Quicksand"/>
                <a:sym typeface="Quicksand"/>
              </a:rPr>
              <a:t>Determining whether certain speech can be prohibited or disciplined will require a careful review of the facts involved.</a:t>
            </a:r>
          </a:p>
        </p:txBody>
      </p:sp>
      <p:sp>
        <p:nvSpPr>
          <p:cNvPr id="7" name="AutoShape 7"/>
          <p:cNvSpPr/>
          <p:nvPr/>
        </p:nvSpPr>
        <p:spPr>
          <a:xfrm>
            <a:off x="5897880" y="8681205"/>
            <a:ext cx="6492240" cy="0"/>
          </a:xfrm>
          <a:prstGeom prst="line">
            <a:avLst/>
          </a:prstGeom>
          <a:ln w="76200" cap="flat">
            <a:solidFill>
              <a:srgbClr val="1547A2"/>
            </a:solidFill>
            <a:prstDash val="solid"/>
            <a:headEnd type="none" w="sm" len="sm"/>
            <a:tailEnd type="none" w="sm" len="sm"/>
          </a:ln>
        </p:spPr>
        <p:txBody>
          <a:bodyPr/>
          <a:lstStyle/>
          <a:p>
            <a:endParaRPr lang="en-US"/>
          </a:p>
        </p:txBody>
      </p:sp>
      <p:sp>
        <p:nvSpPr>
          <p:cNvPr id="8" name="Freeform 8"/>
          <p:cNvSpPr/>
          <p:nvPr/>
        </p:nvSpPr>
        <p:spPr>
          <a:xfrm>
            <a:off x="8304001" y="9529723"/>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5897880" y="2330904"/>
            <a:ext cx="6492240" cy="0"/>
          </a:xfrm>
          <a:prstGeom prst="line">
            <a:avLst/>
          </a:prstGeom>
          <a:ln w="76200" cap="flat">
            <a:solidFill>
              <a:srgbClr val="1547A2"/>
            </a:solidFill>
            <a:prstDash val="solid"/>
            <a:headEnd type="none" w="sm" len="sm"/>
            <a:tailEnd type="none" w="sm" len="sm"/>
          </a:ln>
        </p:spPr>
        <p:txBody>
          <a:bodyPr/>
          <a:lstStyle/>
          <a:p>
            <a:endParaRPr lang="en-US"/>
          </a:p>
        </p:txBody>
      </p:sp>
      <p:sp>
        <p:nvSpPr>
          <p:cNvPr id="3" name="Freeform 3"/>
          <p:cNvSpPr/>
          <p:nvPr/>
        </p:nvSpPr>
        <p:spPr>
          <a:xfrm>
            <a:off x="8304001" y="1684924"/>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AutoShape 4"/>
          <p:cNvSpPr/>
          <p:nvPr/>
        </p:nvSpPr>
        <p:spPr>
          <a:xfrm>
            <a:off x="5897880" y="9220200"/>
            <a:ext cx="6492240" cy="0"/>
          </a:xfrm>
          <a:prstGeom prst="line">
            <a:avLst/>
          </a:prstGeom>
          <a:ln w="76200" cap="flat">
            <a:solidFill>
              <a:srgbClr val="1547A2"/>
            </a:solidFill>
            <a:prstDash val="solid"/>
            <a:headEnd type="none" w="sm" len="sm"/>
            <a:tailEnd type="none" w="sm" len="sm"/>
          </a:ln>
        </p:spPr>
        <p:txBody>
          <a:bodyPr/>
          <a:lstStyle/>
          <a:p>
            <a:endParaRPr lang="en-US"/>
          </a:p>
        </p:txBody>
      </p:sp>
      <p:sp>
        <p:nvSpPr>
          <p:cNvPr id="5" name="Freeform 5"/>
          <p:cNvSpPr/>
          <p:nvPr/>
        </p:nvSpPr>
        <p:spPr>
          <a:xfrm>
            <a:off x="8304001" y="9529723"/>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3403615" y="1684924"/>
            <a:ext cx="11480769" cy="8401885"/>
          </a:xfrm>
          <a:custGeom>
            <a:avLst/>
            <a:gdLst/>
            <a:ahLst/>
            <a:cxnLst/>
            <a:rect l="l" t="t" r="r" b="b"/>
            <a:pathLst>
              <a:path w="11480769" h="8401885">
                <a:moveTo>
                  <a:pt x="0" y="0"/>
                </a:moveTo>
                <a:lnTo>
                  <a:pt x="11480770" y="0"/>
                </a:lnTo>
                <a:lnTo>
                  <a:pt x="11480770" y="8401885"/>
                </a:lnTo>
                <a:lnTo>
                  <a:pt x="0" y="8401885"/>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1028700" y="207478"/>
            <a:ext cx="16230600" cy="1218565"/>
          </a:xfrm>
          <a:prstGeom prst="rect">
            <a:avLst/>
          </a:prstGeom>
        </p:spPr>
        <p:txBody>
          <a:bodyPr lIns="0" tIns="0" rIns="0" bIns="0" rtlCol="0" anchor="t">
            <a:spAutoFit/>
          </a:bodyPr>
          <a:lstStyle/>
          <a:p>
            <a:pPr marL="0" lvl="0" indent="0" algn="l">
              <a:lnSpc>
                <a:spcPts val="8959"/>
              </a:lnSpc>
              <a:spcBef>
                <a:spcPct val="0"/>
              </a:spcBef>
            </a:pPr>
            <a:r>
              <a:rPr lang="en-US" sz="6399">
                <a:solidFill>
                  <a:srgbClr val="1547A2"/>
                </a:solidFill>
                <a:latin typeface="Impact"/>
                <a:ea typeface="Impact"/>
                <a:cs typeface="Impact"/>
                <a:sym typeface="Impact"/>
              </a:rPr>
              <a:t>Student Free Speech in an Election Cycle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flipV="1">
            <a:off x="1660540" y="8483796"/>
            <a:ext cx="4716390" cy="0"/>
          </a:xfrm>
          <a:prstGeom prst="line">
            <a:avLst/>
          </a:prstGeom>
          <a:ln w="57150" cap="flat">
            <a:solidFill>
              <a:srgbClr val="DBE5EA"/>
            </a:solidFill>
            <a:prstDash val="solid"/>
            <a:headEnd type="none" w="sm" len="sm"/>
            <a:tailEnd type="none" w="sm" len="sm"/>
          </a:ln>
        </p:spPr>
        <p:txBody>
          <a:bodyPr/>
          <a:lstStyle/>
          <a:p>
            <a:endParaRPr lang="en-US"/>
          </a:p>
        </p:txBody>
      </p:sp>
      <p:sp>
        <p:nvSpPr>
          <p:cNvPr id="3" name="Freeform 3"/>
          <p:cNvSpPr/>
          <p:nvPr/>
        </p:nvSpPr>
        <p:spPr>
          <a:xfrm>
            <a:off x="15579303" y="714009"/>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024384" y="9529723"/>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7068439" y="3768659"/>
            <a:ext cx="4151122" cy="4114800"/>
          </a:xfrm>
          <a:custGeom>
            <a:avLst/>
            <a:gdLst/>
            <a:ahLst/>
            <a:cxnLst/>
            <a:rect l="l" t="t" r="r" b="b"/>
            <a:pathLst>
              <a:path w="4151122" h="4114800">
                <a:moveTo>
                  <a:pt x="0" y="0"/>
                </a:moveTo>
                <a:lnTo>
                  <a:pt x="4151122" y="0"/>
                </a:lnTo>
                <a:lnTo>
                  <a:pt x="415112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13318953" y="3768659"/>
            <a:ext cx="3399853" cy="4114800"/>
          </a:xfrm>
          <a:custGeom>
            <a:avLst/>
            <a:gdLst/>
            <a:ahLst/>
            <a:cxnLst/>
            <a:rect l="l" t="t" r="r" b="b"/>
            <a:pathLst>
              <a:path w="3399853" h="4114800">
                <a:moveTo>
                  <a:pt x="0" y="0"/>
                </a:moveTo>
                <a:lnTo>
                  <a:pt x="3399853" y="0"/>
                </a:lnTo>
                <a:lnTo>
                  <a:pt x="339985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1864383" y="3579410"/>
            <a:ext cx="3147822" cy="4114800"/>
          </a:xfrm>
          <a:custGeom>
            <a:avLst/>
            <a:gdLst/>
            <a:ahLst/>
            <a:cxnLst/>
            <a:rect l="l" t="t" r="r" b="b"/>
            <a:pathLst>
              <a:path w="3147822" h="4114800">
                <a:moveTo>
                  <a:pt x="0" y="0"/>
                </a:moveTo>
                <a:lnTo>
                  <a:pt x="3147822" y="0"/>
                </a:lnTo>
                <a:lnTo>
                  <a:pt x="314782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TextBox 8"/>
          <p:cNvSpPr txBox="1"/>
          <p:nvPr/>
        </p:nvSpPr>
        <p:spPr>
          <a:xfrm>
            <a:off x="1028700" y="466359"/>
            <a:ext cx="17259300" cy="2163477"/>
          </a:xfrm>
          <a:prstGeom prst="rect">
            <a:avLst/>
          </a:prstGeom>
        </p:spPr>
        <p:txBody>
          <a:bodyPr lIns="0" tIns="0" rIns="0" bIns="0" rtlCol="0" anchor="t">
            <a:spAutoFit/>
          </a:bodyPr>
          <a:lstStyle/>
          <a:p>
            <a:pPr algn="l">
              <a:lnSpc>
                <a:spcPts val="8959"/>
              </a:lnSpc>
            </a:pPr>
            <a:r>
              <a:rPr lang="en-US" sz="5400" dirty="0">
                <a:solidFill>
                  <a:srgbClr val="1547A2"/>
                </a:solidFill>
                <a:latin typeface="Impact"/>
                <a:ea typeface="Impact"/>
                <a:cs typeface="Impact"/>
                <a:sym typeface="Impact"/>
              </a:rPr>
              <a:t>Ballot Measures/Candidates</a:t>
            </a:r>
          </a:p>
          <a:p>
            <a:pPr marL="0" lvl="0" indent="0" algn="l">
              <a:lnSpc>
                <a:spcPts val="8959"/>
              </a:lnSpc>
              <a:spcBef>
                <a:spcPct val="0"/>
              </a:spcBef>
            </a:pPr>
            <a:r>
              <a:rPr lang="en-US" sz="5400" dirty="0">
                <a:solidFill>
                  <a:srgbClr val="1547A2"/>
                </a:solidFill>
                <a:latin typeface="Impact"/>
                <a:ea typeface="Impact"/>
                <a:cs typeface="Impact"/>
                <a:sym typeface="Impact"/>
              </a:rPr>
              <a:t>Best Practices, Sunshine Law Requests, Criminal Liability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17259300" y="0"/>
            <a:ext cx="4194107" cy="10271151"/>
            <a:chOff x="0" y="0"/>
            <a:chExt cx="1104621" cy="2705159"/>
          </a:xfrm>
        </p:grpSpPr>
        <p:sp>
          <p:nvSpPr>
            <p:cNvPr id="3" name="Freeform 3"/>
            <p:cNvSpPr/>
            <p:nvPr/>
          </p:nvSpPr>
          <p:spPr>
            <a:xfrm>
              <a:off x="0" y="0"/>
              <a:ext cx="1104621" cy="2705159"/>
            </a:xfrm>
            <a:custGeom>
              <a:avLst/>
              <a:gdLst/>
              <a:ahLst/>
              <a:cxnLst/>
              <a:rect l="l" t="t" r="r" b="b"/>
              <a:pathLst>
                <a:path w="1104621" h="2705159">
                  <a:moveTo>
                    <a:pt x="0" y="0"/>
                  </a:moveTo>
                  <a:lnTo>
                    <a:pt x="1104621" y="0"/>
                  </a:lnTo>
                  <a:lnTo>
                    <a:pt x="1104621" y="2705159"/>
                  </a:lnTo>
                  <a:lnTo>
                    <a:pt x="0" y="2705159"/>
                  </a:lnTo>
                  <a:close/>
                </a:path>
              </a:pathLst>
            </a:custGeom>
            <a:solidFill>
              <a:srgbClr val="DBE5EA"/>
            </a:solidFill>
          </p:spPr>
          <p:txBody>
            <a:bodyPr/>
            <a:lstStyle/>
            <a:p>
              <a:endParaRPr lang="en-US"/>
            </a:p>
          </p:txBody>
        </p:sp>
        <p:sp>
          <p:nvSpPr>
            <p:cNvPr id="4" name="TextBox 4"/>
            <p:cNvSpPr txBox="1"/>
            <p:nvPr/>
          </p:nvSpPr>
          <p:spPr>
            <a:xfrm>
              <a:off x="0" y="-104775"/>
              <a:ext cx="1104621" cy="2809934"/>
            </a:xfrm>
            <a:prstGeom prst="rect">
              <a:avLst/>
            </a:prstGeom>
          </p:spPr>
          <p:txBody>
            <a:bodyPr lIns="50800" tIns="50800" rIns="50800" bIns="50800" rtlCol="0" anchor="ctr"/>
            <a:lstStyle/>
            <a:p>
              <a:pPr algn="ctr">
                <a:lnSpc>
                  <a:spcPts val="3693"/>
                </a:lnSpc>
              </a:pPr>
              <a:endParaRPr/>
            </a:p>
          </p:txBody>
        </p:sp>
      </p:grpSp>
      <p:sp>
        <p:nvSpPr>
          <p:cNvPr id="5" name="Freeform 5"/>
          <p:cNvSpPr/>
          <p:nvPr/>
        </p:nvSpPr>
        <p:spPr>
          <a:xfrm>
            <a:off x="1028700" y="9258300"/>
            <a:ext cx="1905000" cy="283369"/>
          </a:xfrm>
          <a:custGeom>
            <a:avLst/>
            <a:gdLst/>
            <a:ahLst/>
            <a:cxnLst/>
            <a:rect l="l" t="t" r="r" b="b"/>
            <a:pathLst>
              <a:path w="1905000" h="283369">
                <a:moveTo>
                  <a:pt x="0" y="0"/>
                </a:moveTo>
                <a:lnTo>
                  <a:pt x="1905000" y="0"/>
                </a:lnTo>
                <a:lnTo>
                  <a:pt x="1905000" y="283369"/>
                </a:lnTo>
                <a:lnTo>
                  <a:pt x="0" y="2833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1028700" y="466359"/>
            <a:ext cx="17259300" cy="1035925"/>
          </a:xfrm>
          <a:prstGeom prst="rect">
            <a:avLst/>
          </a:prstGeom>
        </p:spPr>
        <p:txBody>
          <a:bodyPr lIns="0" tIns="0" rIns="0" bIns="0" rtlCol="0" anchor="t">
            <a:spAutoFit/>
          </a:bodyPr>
          <a:lstStyle/>
          <a:p>
            <a:pPr marL="0" lvl="0" indent="0" algn="l">
              <a:lnSpc>
                <a:spcPts val="8959"/>
              </a:lnSpc>
              <a:spcBef>
                <a:spcPct val="0"/>
              </a:spcBef>
            </a:pPr>
            <a:r>
              <a:rPr lang="en-US" sz="6399" dirty="0">
                <a:solidFill>
                  <a:srgbClr val="1547A2"/>
                </a:solidFill>
                <a:latin typeface="Impact"/>
                <a:ea typeface="Impact"/>
                <a:cs typeface="Impact"/>
                <a:sym typeface="Impact"/>
              </a:rPr>
              <a:t>The Law</a:t>
            </a:r>
          </a:p>
        </p:txBody>
      </p:sp>
      <p:sp>
        <p:nvSpPr>
          <p:cNvPr id="7" name="TextBox 7"/>
          <p:cNvSpPr txBox="1"/>
          <p:nvPr/>
        </p:nvSpPr>
        <p:spPr>
          <a:xfrm>
            <a:off x="1028700" y="1542049"/>
            <a:ext cx="15701067" cy="7165976"/>
          </a:xfrm>
          <a:prstGeom prst="rect">
            <a:avLst/>
          </a:prstGeom>
        </p:spPr>
        <p:txBody>
          <a:bodyPr lIns="0" tIns="0" rIns="0" bIns="0" rtlCol="0" anchor="t">
            <a:spAutoFit/>
          </a:bodyPr>
          <a:lstStyle/>
          <a:p>
            <a:pPr marL="604518" lvl="1" indent="-302259" algn="l">
              <a:lnSpc>
                <a:spcPts val="4759"/>
              </a:lnSpc>
              <a:buFont typeface="Arial"/>
              <a:buChar char="•"/>
            </a:pPr>
            <a:r>
              <a:rPr lang="en-US" sz="2799">
                <a:solidFill>
                  <a:srgbClr val="1547A2"/>
                </a:solidFill>
                <a:latin typeface="Quicksand"/>
                <a:ea typeface="Quicksand"/>
                <a:cs typeface="Quicksand"/>
                <a:sym typeface="Quicksand"/>
              </a:rPr>
              <a:t>Whether it is a referendum, bond or levy issue, or a school board or presidential election, state law restricts the use of district resources to support or oppose a ballot issue or a candidate for public office.</a:t>
            </a:r>
          </a:p>
          <a:p>
            <a:pPr marL="604518" lvl="1" indent="-302259" algn="l">
              <a:lnSpc>
                <a:spcPts val="4759"/>
              </a:lnSpc>
              <a:buFont typeface="Arial"/>
              <a:buChar char="•"/>
            </a:pPr>
            <a:r>
              <a:rPr lang="en-US" sz="2799">
                <a:solidFill>
                  <a:srgbClr val="1547A2"/>
                </a:solidFill>
                <a:latin typeface="Quicksand"/>
                <a:ea typeface="Quicksand"/>
                <a:cs typeface="Quicksand"/>
                <a:sym typeface="Quicksand"/>
              </a:rPr>
              <a:t>§ 115.646, RSMo.</a:t>
            </a:r>
          </a:p>
          <a:p>
            <a:pPr marL="1209036" lvl="2" indent="-403012" algn="l">
              <a:lnSpc>
                <a:spcPts val="4759"/>
              </a:lnSpc>
              <a:buFont typeface="Arial"/>
              <a:buChar char="⚬"/>
            </a:pPr>
            <a:r>
              <a:rPr lang="en-US" sz="2799">
                <a:solidFill>
                  <a:srgbClr val="1547A2"/>
                </a:solidFill>
                <a:latin typeface="Quicksand"/>
                <a:ea typeface="Quicksand"/>
                <a:cs typeface="Quicksand"/>
                <a:sym typeface="Quicksand"/>
              </a:rPr>
              <a:t>“No contribution or expenditure of public funds shall be made directly by any officer, employee or agent of any political subdivision, including school districts and charter schools, to advocate, support, or oppose the passage or defeat of any ballot measure or the nomination or election of any candidate for public office,”</a:t>
            </a:r>
          </a:p>
          <a:p>
            <a:pPr marL="1209036" lvl="2" indent="-403012" algn="l">
              <a:lnSpc>
                <a:spcPts val="4759"/>
              </a:lnSpc>
              <a:buFont typeface="Arial"/>
              <a:buChar char="⚬"/>
            </a:pPr>
            <a:r>
              <a:rPr lang="en-US" sz="2799">
                <a:solidFill>
                  <a:srgbClr val="1547A2"/>
                </a:solidFill>
                <a:latin typeface="Quicksand"/>
                <a:ea typeface="Quicksand"/>
                <a:cs typeface="Quicksand"/>
                <a:sym typeface="Quicksand"/>
              </a:rPr>
              <a:t>Does not prohibit any public official of a political subdivision from making public appearances or issuing press releases concerning ballot measures.</a:t>
            </a:r>
          </a:p>
          <a:p>
            <a:pPr marL="1209036" lvl="2" indent="-403012" algn="l">
              <a:lnSpc>
                <a:spcPts val="4759"/>
              </a:lnSpc>
              <a:buFont typeface="Arial"/>
              <a:buChar char="⚬"/>
            </a:pPr>
            <a:r>
              <a:rPr lang="en-US" sz="2799">
                <a:solidFill>
                  <a:srgbClr val="1547A2"/>
                </a:solidFill>
                <a:latin typeface="Quicksand"/>
                <a:ea typeface="Quicksand"/>
                <a:cs typeface="Quicksand"/>
                <a:sym typeface="Quicksand"/>
              </a:rPr>
              <a:t>A purposeful violation is a class four election offense. It is a criminal violation – a misdemeanor carrying up to a year in jail and/or up to a $2,500 fine.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1160</Words>
  <Application>Microsoft Office PowerPoint</Application>
  <PresentationFormat>Custom</PresentationFormat>
  <Paragraphs>61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Impact</vt:lpstr>
      <vt:lpstr>Arial</vt:lpstr>
      <vt:lpstr>Quicksand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Blue Simple Modern Enhancing Sales Strategy Presentation</dc:title>
  <dc:creator>Caryn Klick</dc:creator>
  <cp:lastModifiedBy>Kevin Sandlin</cp:lastModifiedBy>
  <cp:revision>3</cp:revision>
  <dcterms:created xsi:type="dcterms:W3CDTF">2006-08-16T00:00:00Z</dcterms:created>
  <dcterms:modified xsi:type="dcterms:W3CDTF">2024-10-23T18:39:21Z</dcterms:modified>
  <dc:identifier>DAGTk9mQwH0</dc:identifier>
</cp:coreProperties>
</file>