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5"/>
  </p:sldMasterIdLst>
  <p:notesMasterIdLst>
    <p:notesMasterId r:id="rId27"/>
  </p:notesMasterIdLst>
  <p:handoutMasterIdLst>
    <p:handoutMasterId r:id="rId28"/>
  </p:handoutMasterIdLst>
  <p:sldIdLst>
    <p:sldId id="690" r:id="rId6"/>
    <p:sldId id="726" r:id="rId7"/>
    <p:sldId id="1034" r:id="rId8"/>
    <p:sldId id="1212" r:id="rId9"/>
    <p:sldId id="1214" r:id="rId10"/>
    <p:sldId id="1215" r:id="rId11"/>
    <p:sldId id="1213" r:id="rId12"/>
    <p:sldId id="1216" r:id="rId13"/>
    <p:sldId id="1211" r:id="rId14"/>
    <p:sldId id="1205" r:id="rId15"/>
    <p:sldId id="1203" r:id="rId16"/>
    <p:sldId id="1210" r:id="rId17"/>
    <p:sldId id="1209" r:id="rId18"/>
    <p:sldId id="1206" r:id="rId19"/>
    <p:sldId id="1207" r:id="rId20"/>
    <p:sldId id="1204" r:id="rId21"/>
    <p:sldId id="1208" r:id="rId22"/>
    <p:sldId id="1217" r:id="rId23"/>
    <p:sldId id="1218" r:id="rId24"/>
    <p:sldId id="963" r:id="rId25"/>
    <p:sldId id="1202" r:id="rId26"/>
  </p:sldIdLst>
  <p:sldSz cx="9144000" cy="6858000" type="screen4x3"/>
  <p:notesSz cx="6858000" cy="9296400"/>
  <p:embeddedFontLst>
    <p:embeddedFont>
      <p:font typeface="Verdana" pitchFamily="34" charset="0"/>
      <p:regular r:id="rId29"/>
      <p:bold r:id="rId30"/>
      <p:italic r:id="rId31"/>
      <p:boldItalic r:id="rId32"/>
    </p:embeddedFont>
    <p:embeddedFont>
      <p:font typeface="MS PGothic" pitchFamily="34" charset="-128"/>
      <p:regular r:id="rId33"/>
    </p:embeddedFont>
    <p:embeddedFont>
      <p:font typeface="Lato" charset="0"/>
      <p:regular r:id="rId34"/>
      <p:bold r:id="rId35"/>
      <p:italic r:id="rId36"/>
      <p:boldItalic r:id="rId37"/>
    </p:embeddedFont>
    <p:embeddedFont>
      <p:font typeface="Calibri" pitchFamily="34" charset="0"/>
      <p:regular r:id="rId38"/>
      <p:bold r:id="rId39"/>
      <p:italic r:id="rId40"/>
      <p:boldItalic r:id="rId41"/>
    </p:embeddedFont>
    <p:embeddedFont>
      <p:font typeface="Palatino Linotype" pitchFamily="18" charset="0"/>
      <p:regular r:id="rId42"/>
      <p:bold r:id="rId43"/>
      <p:italic r:id="rId44"/>
      <p:boldItalic r:id="rId45"/>
    </p:embeddedFont>
    <p:embeddedFont>
      <p:font typeface="Tahoma" pitchFamily="34" charset="0"/>
      <p:regular r:id="rId46"/>
      <p:bold r:id="rId47"/>
    </p:embeddedFont>
  </p:embeddedFontLst>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24C50"/>
    <a:srgbClr val="82CAB7"/>
    <a:srgbClr val="2D3E5F"/>
    <a:srgbClr val="F4A323"/>
    <a:srgbClr val="88BD30"/>
    <a:srgbClr val="B88B00"/>
    <a:srgbClr val="B1AD87"/>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73990" autoAdjust="0"/>
  </p:normalViewPr>
  <p:slideViewPr>
    <p:cSldViewPr snapToGrid="0">
      <p:cViewPr varScale="1">
        <p:scale>
          <a:sx n="85" d="100"/>
          <a:sy n="85" d="100"/>
        </p:scale>
        <p:origin x="-236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60" d="100"/>
          <a:sy n="60" d="100"/>
        </p:scale>
        <p:origin x="-2630" y="-82"/>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36" Type="http://schemas.openxmlformats.org/officeDocument/2006/relationships/font" Target="fonts/font8.fntdata"/><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829675"/>
            <a:ext cx="3809483" cy="465138"/>
          </a:xfrm>
          <a:prstGeom prst="rect">
            <a:avLst/>
          </a:prstGeom>
        </p:spPr>
        <p:txBody>
          <a:bodyPr vert="horz" wrap="square" lIns="91643" tIns="45824" rIns="91643" bIns="45824" numCol="1" anchor="b" anchorCtr="0" compatLnSpc="1">
            <a:prstTxWarp prst="textNoShape">
              <a:avLst/>
            </a:prstTxWarp>
          </a:bodyPr>
          <a:lstStyle>
            <a:lvl1pPr>
              <a:defRPr sz="1100">
                <a:latin typeface="Times New Roman" pitchFamily="18" charset="0"/>
                <a:cs typeface="Times New Roman" pitchFamily="18" charset="0"/>
              </a:defRPr>
            </a:lvl1pPr>
          </a:lstStyle>
          <a:p>
            <a:endParaRPr lang="en-US" dirty="0"/>
          </a:p>
        </p:txBody>
      </p:sp>
      <p:sp>
        <p:nvSpPr>
          <p:cNvPr id="5" name="Slide Number Placeholder 4"/>
          <p:cNvSpPr>
            <a:spLocks noGrp="1"/>
          </p:cNvSpPr>
          <p:nvPr>
            <p:ph type="sldNum" sz="quarter" idx="3"/>
          </p:nvPr>
        </p:nvSpPr>
        <p:spPr>
          <a:xfrm>
            <a:off x="3884027" y="8829675"/>
            <a:ext cx="2972422" cy="465138"/>
          </a:xfrm>
          <a:prstGeom prst="rect">
            <a:avLst/>
          </a:prstGeom>
        </p:spPr>
        <p:txBody>
          <a:bodyPr vert="horz" wrap="square" lIns="90573" tIns="45286" rIns="90573" bIns="45286" numCol="1" anchor="b" anchorCtr="0" compatLnSpc="1">
            <a:prstTxWarp prst="textNoShape">
              <a:avLst/>
            </a:prstTxWarp>
          </a:bodyPr>
          <a:lstStyle>
            <a:lvl1pPr algn="r">
              <a:defRPr sz="1100"/>
            </a:lvl1pPr>
          </a:lstStyle>
          <a:p>
            <a:fld id="{EE775FA5-9A05-444C-9487-C9A99EDE687B}" type="slidenum">
              <a:rPr lang="en-US"/>
              <a:pPr/>
              <a:t>‹#›</a:t>
            </a:fld>
            <a:endParaRPr lang="en-US" dirty="0"/>
          </a:p>
        </p:txBody>
      </p:sp>
    </p:spTree>
    <p:extLst>
      <p:ext uri="{BB962C8B-B14F-4D97-AF65-F5344CB8AC3E}">
        <p14:creationId xmlns:p14="http://schemas.microsoft.com/office/powerpoint/2010/main" xmlns=""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4"/>
          </p:nvPr>
        </p:nvSpPr>
        <p:spPr>
          <a:xfrm>
            <a:off x="1" y="8829675"/>
            <a:ext cx="3579640" cy="465138"/>
          </a:xfrm>
          <a:prstGeom prst="rect">
            <a:avLst/>
          </a:prstGeom>
        </p:spPr>
        <p:txBody>
          <a:bodyPr vert="horz" wrap="square" lIns="91643" tIns="45824" rIns="91643" bIns="45824" numCol="1" anchor="b" anchorCtr="0" compatLnSpc="1">
            <a:prstTxWarp prst="textNoShape">
              <a:avLst/>
            </a:prstTxWarp>
          </a:bodyPr>
          <a:lstStyle>
            <a:lvl1pPr>
              <a:defRPr sz="1100"/>
            </a:lvl1pPr>
          </a:lstStyle>
          <a:p>
            <a:r>
              <a:rPr lang="en-US" dirty="0"/>
              <a:t>©2012 Tueth, Keeney, Cooper, Mohan &amp; Jackstadt, P.C.</a:t>
            </a:r>
          </a:p>
        </p:txBody>
      </p:sp>
      <p:sp>
        <p:nvSpPr>
          <p:cNvPr id="7" name="Slide Number Placeholder 6"/>
          <p:cNvSpPr>
            <a:spLocks noGrp="1"/>
          </p:cNvSpPr>
          <p:nvPr>
            <p:ph type="sldNum" sz="quarter" idx="5"/>
          </p:nvPr>
        </p:nvSpPr>
        <p:spPr>
          <a:xfrm>
            <a:off x="3884027" y="8829675"/>
            <a:ext cx="2972422" cy="465138"/>
          </a:xfrm>
          <a:prstGeom prst="rect">
            <a:avLst/>
          </a:prstGeom>
        </p:spPr>
        <p:txBody>
          <a:bodyPr vert="horz" wrap="square" lIns="91643" tIns="45824" rIns="91643" bIns="45824" numCol="1" anchor="b" anchorCtr="0" compatLnSpc="1">
            <a:prstTxWarp prst="textNoShape">
              <a:avLst/>
            </a:prstTxWarp>
          </a:bodyPr>
          <a:lstStyle>
            <a:lvl1pPr algn="r">
              <a:defRPr sz="1100"/>
            </a:lvl1pPr>
          </a:lstStyle>
          <a:p>
            <a:fld id="{2B89E65C-CECC-4A7C-92E8-33F8EE79C438}" type="slidenum">
              <a:rPr lang="en-US"/>
              <a:pPr/>
              <a:t>‹#›</a:t>
            </a:fld>
            <a:endParaRPr lang="en-US" dirty="0"/>
          </a:p>
        </p:txBody>
      </p:sp>
      <p:sp>
        <p:nvSpPr>
          <p:cNvPr id="8" name="Slide Image Placeholder 7"/>
          <p:cNvSpPr>
            <a:spLocks noGrp="1" noRot="1" noChangeAspect="1"/>
          </p:cNvSpPr>
          <p:nvPr>
            <p:ph type="sldImg" idx="2"/>
          </p:nvPr>
        </p:nvSpPr>
        <p:spPr>
          <a:xfrm>
            <a:off x="1106488" y="698500"/>
            <a:ext cx="4645025" cy="3484563"/>
          </a:xfrm>
          <a:prstGeom prst="rect">
            <a:avLst/>
          </a:prstGeom>
          <a:noFill/>
          <a:ln w="12700">
            <a:solidFill>
              <a:prstClr val="black"/>
            </a:solidFill>
          </a:ln>
        </p:spPr>
        <p:txBody>
          <a:bodyPr vert="horz" lIns="90573" tIns="45286" rIns="90573" bIns="45286" rtlCol="0" anchor="ctr"/>
          <a:lstStyle/>
          <a:p>
            <a:pPr lvl="0"/>
            <a:endParaRPr lang="en-US" noProof="0" dirty="0"/>
          </a:p>
        </p:txBody>
      </p:sp>
      <p:sp>
        <p:nvSpPr>
          <p:cNvPr id="9" name="Notes Placeholder 8"/>
          <p:cNvSpPr>
            <a:spLocks noGrp="1"/>
          </p:cNvSpPr>
          <p:nvPr>
            <p:ph type="body" sz="quarter" idx="3"/>
          </p:nvPr>
        </p:nvSpPr>
        <p:spPr>
          <a:xfrm>
            <a:off x="684869" y="4416426"/>
            <a:ext cx="5488264" cy="4181475"/>
          </a:xfrm>
          <a:prstGeom prst="rect">
            <a:avLst/>
          </a:prstGeom>
        </p:spPr>
        <p:txBody>
          <a:bodyPr vert="horz" lIns="90573" tIns="45286" rIns="90573" bIns="4528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mn-lt"/>
        <a:ea typeface="MS PGothic" pitchFamily="34" charset="-128"/>
        <a:cs typeface="+mn-cs"/>
      </a:defRPr>
    </a:lvl1pPr>
    <a:lvl2pPr marL="457200" algn="l" rtl="0" fontAlgn="base">
      <a:spcBef>
        <a:spcPct val="30000"/>
      </a:spcBef>
      <a:spcAft>
        <a:spcPct val="0"/>
      </a:spcAft>
      <a:defRPr sz="1200" kern="1200">
        <a:solidFill>
          <a:schemeClr val="tx1"/>
        </a:solidFill>
        <a:latin typeface="+mn-lt"/>
        <a:ea typeface="MS PGothic" pitchFamily="34" charset="-128"/>
        <a:cs typeface="+mn-cs"/>
      </a:defRPr>
    </a:lvl2pPr>
    <a:lvl3pPr marL="914400" algn="l" rtl="0" fontAlgn="base">
      <a:spcBef>
        <a:spcPct val="30000"/>
      </a:spcBef>
      <a:spcAft>
        <a:spcPct val="0"/>
      </a:spcAft>
      <a:defRPr sz="1200" kern="1200">
        <a:solidFill>
          <a:schemeClr val="tx1"/>
        </a:solidFill>
        <a:latin typeface="+mn-lt"/>
        <a:ea typeface="MS PGothic" pitchFamily="34" charset="-128"/>
        <a:cs typeface="+mn-cs"/>
      </a:defRPr>
    </a:lvl3pPr>
    <a:lvl4pPr marL="1371600" algn="l" rtl="0" fontAlgn="base">
      <a:spcBef>
        <a:spcPct val="30000"/>
      </a:spcBef>
      <a:spcAft>
        <a:spcPct val="0"/>
      </a:spcAft>
      <a:defRPr sz="1200" kern="1200">
        <a:solidFill>
          <a:schemeClr val="tx1"/>
        </a:solidFill>
        <a:latin typeface="+mn-lt"/>
        <a:ea typeface="MS PGothic" pitchFamily="34" charset="-128"/>
        <a:cs typeface="+mn-cs"/>
      </a:defRPr>
    </a:lvl4pPr>
    <a:lvl5pPr marL="1828800" algn="l" rtl="0" fontAlgn="base">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spcAft>
                <a:spcPts val="0"/>
              </a:spcAft>
            </a:pPr>
            <a:endParaRPr lang="en-US" sz="17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r>
              <a:rPr lang="en-US"/>
              <a:t>©2012 Tueth, Keeney, Cooper, Mohan &amp; Jackstadt, P.C.</a:t>
            </a:r>
            <a:endParaRPr lang="en-US" dirty="0"/>
          </a:p>
        </p:txBody>
      </p:sp>
      <p:sp>
        <p:nvSpPr>
          <p:cNvPr id="5" name="Slide Number Placeholder 4"/>
          <p:cNvSpPr>
            <a:spLocks noGrp="1"/>
          </p:cNvSpPr>
          <p:nvPr>
            <p:ph type="sldNum" sz="quarter" idx="5"/>
          </p:nvPr>
        </p:nvSpPr>
        <p:spPr/>
        <p:txBody>
          <a:bodyPr/>
          <a:lstStyle/>
          <a:p>
            <a:fld id="{2B89E65C-CECC-4A7C-92E8-33F8EE79C438}" type="slidenum">
              <a:rPr lang="en-US" smtClean="0"/>
              <a:pPr/>
              <a:t>1</a:t>
            </a:fld>
            <a:endParaRPr lang="en-US" dirty="0"/>
          </a:p>
        </p:txBody>
      </p:sp>
    </p:spTree>
    <p:extLst>
      <p:ext uri="{BB962C8B-B14F-4D97-AF65-F5344CB8AC3E}">
        <p14:creationId xmlns:p14="http://schemas.microsoft.com/office/powerpoint/2010/main" xmlns="" val="1633298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spcBef>
                <a:spcPts val="0"/>
              </a:spcBef>
              <a:spcAft>
                <a:spcPts val="0"/>
              </a:spcAft>
            </a:pPr>
            <a:r>
              <a:rPr lang="en-US" sz="1700" dirty="0">
                <a:latin typeface="Calibri" panose="020F0502020204030204" pitchFamily="34" charset="0"/>
                <a:ea typeface="Calibri" panose="020F0502020204030204" pitchFamily="34" charset="0"/>
              </a:rPr>
              <a:t> </a:t>
            </a:r>
            <a:r>
              <a:rPr lang="en-US" sz="2700" b="1" dirty="0">
                <a:solidFill>
                  <a:srgbClr val="000000"/>
                </a:solidFill>
                <a:latin typeface="Palatino Linotype" panose="02040502050505030304" pitchFamily="18" charset="0"/>
              </a:rPr>
              <a:t>432.070.</a:t>
            </a:r>
            <a:r>
              <a:rPr lang="en-US" sz="2700" dirty="0">
                <a:solidFill>
                  <a:srgbClr val="000000"/>
                </a:solidFill>
                <a:latin typeface="Tahoma" panose="020B0604030504040204" pitchFamily="34" charset="0"/>
              </a:rPr>
              <a:t>  </a:t>
            </a:r>
            <a:r>
              <a:rPr lang="en-US" sz="2700" b="1" dirty="0">
                <a:solidFill>
                  <a:srgbClr val="000000"/>
                </a:solidFill>
                <a:latin typeface="Palatino Linotype" panose="02040502050505030304" pitchFamily="18" charset="0"/>
              </a:rPr>
              <a:t>Contracts, execution of by counties, towns — form of contract. — </a:t>
            </a:r>
            <a:r>
              <a:rPr lang="en-US" sz="2700" dirty="0">
                <a:solidFill>
                  <a:srgbClr val="000000"/>
                </a:solidFill>
                <a:latin typeface="Palatino Linotype" panose="02040502050505030304" pitchFamily="18" charset="0"/>
              </a:rPr>
              <a:t>No county, city, town, village, school township, school district or other municipal corporation shall make any contract, unless the same shall be within the scope of its powers or be expressly authorized by law, nor unless such contract be made upon a consideration wholly to be performed or executed subsequent to the making of the contract; and such contract, including the consideration, shall be in writing and dated when made, and shall be subscribed by the parties thereto, or their agents authorized by law and duly appointed and authorized in writing.</a:t>
            </a:r>
            <a:endParaRPr lang="en-US" sz="17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FB0DF7FF-8675-47E2-87DB-05A6A8913ACA}" type="slidenum">
              <a:rPr lang="en-US" smtClean="0"/>
              <a:pPr/>
              <a:t>10</a:t>
            </a:fld>
            <a:endParaRPr lang="en-US" dirty="0"/>
          </a:p>
        </p:txBody>
      </p:sp>
    </p:spTree>
    <p:extLst>
      <p:ext uri="{BB962C8B-B14F-4D97-AF65-F5344CB8AC3E}">
        <p14:creationId xmlns:p14="http://schemas.microsoft.com/office/powerpoint/2010/main" xmlns="" val="2877342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a:spcBef>
                <a:spcPts val="0"/>
              </a:spcBef>
              <a:spcAft>
                <a:spcPts val="0"/>
              </a:spcAft>
            </a:pPr>
            <a:r>
              <a:rPr lang="en-US" sz="1700" dirty="0">
                <a:latin typeface="Calibri" panose="020F0502020204030204" pitchFamily="34" charset="0"/>
                <a:ea typeface="Calibri" panose="020F0502020204030204" pitchFamily="34" charset="0"/>
              </a:rPr>
              <a:t>Step two of the process is making sure you are aware of the legal requirements– some apply to process of selecting the construction industry professional and some apply to what the contract has to include. So you will need to make sure both your process and the final contract comply with what is required. Public entities are potentially subject to several statutes that govern construction projects and depending on the requirement a failure to comply can have serious ramifications.</a:t>
            </a:r>
          </a:p>
          <a:p>
            <a:pPr>
              <a:spcBef>
                <a:spcPts val="0"/>
              </a:spcBef>
              <a:spcAft>
                <a:spcPts val="0"/>
              </a:spcAft>
            </a:pPr>
            <a:endParaRPr lang="en-US" sz="1700" dirty="0">
              <a:latin typeface="Calibri" panose="020F0502020204030204" pitchFamily="34" charset="0"/>
              <a:ea typeface="Calibri" panose="020F0502020204030204" pitchFamily="34" charset="0"/>
            </a:endParaRPr>
          </a:p>
          <a:p>
            <a:pPr>
              <a:spcBef>
                <a:spcPts val="0"/>
              </a:spcBef>
              <a:spcAft>
                <a:spcPts val="0"/>
              </a:spcAft>
            </a:pPr>
            <a:r>
              <a:rPr lang="en-US" sz="1700" dirty="0">
                <a:latin typeface="Calibri" panose="020F0502020204030204" pitchFamily="34" charset="0"/>
                <a:ea typeface="Calibri" panose="020F0502020204030204" pitchFamily="34" charset="0"/>
              </a:rPr>
              <a:t>Bidding/procurement requirements – are there statutory or policy requirements that apply? All entities likely have construction procurement requirements contained in their policies, so those will need to be followed. Public entities are additionally subject to statutory requirements.</a:t>
            </a:r>
          </a:p>
          <a:p>
            <a:pPr>
              <a:spcBef>
                <a:spcPts val="0"/>
              </a:spcBef>
              <a:spcAft>
                <a:spcPts val="0"/>
              </a:spcAft>
            </a:pPr>
            <a:endParaRPr lang="en-US" sz="1700" dirty="0">
              <a:latin typeface="Calibri" panose="020F0502020204030204" pitchFamily="34" charset="0"/>
              <a:ea typeface="Calibri" panose="020F0502020204030204" pitchFamily="34" charset="0"/>
            </a:endParaRPr>
          </a:p>
          <a:p>
            <a:pPr>
              <a:spcBef>
                <a:spcPts val="0"/>
              </a:spcBef>
              <a:spcAft>
                <a:spcPts val="0"/>
              </a:spcAft>
            </a:pPr>
            <a:r>
              <a:rPr lang="en-US" sz="1700" dirty="0">
                <a:latin typeface="Calibri" panose="020F0502020204030204" pitchFamily="34" charset="0"/>
                <a:ea typeface="Calibri" panose="020F0502020204030204" pitchFamily="34" charset="0"/>
              </a:rPr>
              <a:t>Qualifications based selection process required for design professionals – for public entities, there are additional requirements. At the federal level and state levels, public entities are required to initially select the design professional on the basis of qualifications. Only after that selection is made and a negotiation is started with the selected professional based on such qualifications can the public entity ask for price information. No price information can be requested or provided in the initial phase. The architects and engineers industry associations are fairly diligent about enforcing this and often send demand letters to public entities who have mistakenly requested such information.  If this happens, it often means the public entity has to restart its selection process.</a:t>
            </a:r>
          </a:p>
          <a:p>
            <a:pPr>
              <a:spcBef>
                <a:spcPts val="0"/>
              </a:spcBef>
              <a:spcAft>
                <a:spcPts val="0"/>
              </a:spcAft>
            </a:pPr>
            <a:endParaRPr lang="en-US" sz="1700" dirty="0">
              <a:latin typeface="Calibri" panose="020F0502020204030204" pitchFamily="34" charset="0"/>
              <a:ea typeface="Calibri" panose="020F0502020204030204" pitchFamily="34" charset="0"/>
            </a:endParaRPr>
          </a:p>
          <a:p>
            <a:pPr>
              <a:spcBef>
                <a:spcPts val="0"/>
              </a:spcBef>
              <a:spcAft>
                <a:spcPts val="0"/>
              </a:spcAft>
            </a:pPr>
            <a:r>
              <a:rPr lang="en-US" sz="1700" dirty="0">
                <a:latin typeface="Calibri" panose="020F0502020204030204" pitchFamily="34" charset="0"/>
                <a:ea typeface="Calibri" panose="020F0502020204030204" pitchFamily="34" charset="0"/>
              </a:rPr>
              <a:t> </a:t>
            </a:r>
          </a:p>
          <a:p>
            <a:pPr>
              <a:spcBef>
                <a:spcPts val="0"/>
              </a:spcBef>
              <a:spcAft>
                <a:spcPts val="0"/>
              </a:spcAft>
            </a:pPr>
            <a:r>
              <a:rPr lang="en-US" sz="1700" dirty="0">
                <a:latin typeface="Calibri" panose="020F0502020204030204" pitchFamily="34" charset="0"/>
                <a:ea typeface="Calibri" panose="020F0502020204030204" pitchFamily="34" charset="0"/>
              </a:rPr>
              <a:t>Bid process for construction contracts- also check policies and for public entities, statutes.   </a:t>
            </a:r>
          </a:p>
          <a:p>
            <a:pPr>
              <a:spcBef>
                <a:spcPts val="0"/>
              </a:spcBef>
              <a:spcAft>
                <a:spcPts val="0"/>
              </a:spcAft>
            </a:pPr>
            <a:r>
              <a:rPr lang="en-US" sz="1700" dirty="0">
                <a:latin typeface="Calibri" panose="020F0502020204030204" pitchFamily="34" charset="0"/>
                <a:ea typeface="Calibri" panose="020F0502020204030204" pitchFamily="34" charset="0"/>
              </a:rPr>
              <a:t> --some variations</a:t>
            </a:r>
          </a:p>
          <a:p>
            <a:pPr>
              <a:spcBef>
                <a:spcPts val="0"/>
              </a:spcBef>
              <a:spcAft>
                <a:spcPts val="0"/>
              </a:spcAft>
            </a:pPr>
            <a:r>
              <a:rPr lang="en-US" sz="1700" dirty="0">
                <a:latin typeface="Calibri" panose="020F0502020204030204" pitchFamily="34" charset="0"/>
                <a:ea typeface="Calibri" panose="020F0502020204030204" pitchFamily="34" charset="0"/>
              </a:rPr>
              <a:t>Construction Manager Agent</a:t>
            </a:r>
          </a:p>
          <a:p>
            <a:pPr>
              <a:spcBef>
                <a:spcPts val="0"/>
              </a:spcBef>
              <a:spcAft>
                <a:spcPts val="0"/>
              </a:spcAft>
            </a:pPr>
            <a:r>
              <a:rPr lang="en-US" sz="1700" dirty="0">
                <a:latin typeface="Calibri" panose="020F0502020204030204" pitchFamily="34" charset="0"/>
                <a:ea typeface="Calibri" panose="020F0502020204030204" pitchFamily="34" charset="0"/>
              </a:rPr>
              <a:t>Construction Manager At Risk </a:t>
            </a:r>
          </a:p>
          <a:p>
            <a:pPr>
              <a:spcBef>
                <a:spcPts val="0"/>
              </a:spcBef>
              <a:spcAft>
                <a:spcPts val="0"/>
              </a:spcAft>
            </a:pPr>
            <a:r>
              <a:rPr lang="en-US" sz="1700" dirty="0">
                <a:latin typeface="Calibri" panose="020F0502020204030204" pitchFamily="34" charset="0"/>
                <a:ea typeface="Calibri" panose="020F0502020204030204" pitchFamily="34" charset="0"/>
              </a:rPr>
              <a:t>Guaranteed Energy Savings Contract </a:t>
            </a:r>
          </a:p>
          <a:p>
            <a:pPr>
              <a:spcBef>
                <a:spcPts val="0"/>
              </a:spcBef>
              <a:spcAft>
                <a:spcPts val="0"/>
              </a:spcAft>
            </a:pPr>
            <a:r>
              <a:rPr lang="en-US" sz="1700" dirty="0">
                <a:latin typeface="Calibri" panose="020F0502020204030204" pitchFamily="34" charset="0"/>
                <a:ea typeface="Calibri" panose="020F0502020204030204" pitchFamily="34" charset="0"/>
              </a:rPr>
              <a:t>Design Build </a:t>
            </a:r>
          </a:p>
          <a:p>
            <a:pPr>
              <a:spcBef>
                <a:spcPts val="0"/>
              </a:spcBef>
              <a:spcAft>
                <a:spcPts val="0"/>
              </a:spcAft>
            </a:pPr>
            <a:r>
              <a:rPr lang="en-US" sz="1700" dirty="0">
                <a:latin typeface="Calibri" panose="020F0502020204030204" pitchFamily="34" charset="0"/>
                <a:ea typeface="Calibri" panose="020F0502020204030204" pitchFamily="34" charset="0"/>
              </a:rPr>
              <a:t> </a:t>
            </a:r>
          </a:p>
          <a:p>
            <a:endParaRPr lang="en-US" dirty="0"/>
          </a:p>
        </p:txBody>
      </p:sp>
      <p:sp>
        <p:nvSpPr>
          <p:cNvPr id="4" name="Footer Placeholder 3"/>
          <p:cNvSpPr>
            <a:spLocks noGrp="1"/>
          </p:cNvSpPr>
          <p:nvPr>
            <p:ph type="ftr" sz="quarter" idx="4"/>
          </p:nvPr>
        </p:nvSpPr>
        <p:spPr/>
        <p:txBody>
          <a:bodyPr/>
          <a:lstStyle/>
          <a:p>
            <a:r>
              <a:rPr lang="en-US"/>
              <a:t>©2012 Tueth, Keeney, Cooper, Mohan &amp; Jackstadt, P.C.</a:t>
            </a:r>
            <a:endParaRPr lang="en-US" dirty="0"/>
          </a:p>
        </p:txBody>
      </p:sp>
      <p:sp>
        <p:nvSpPr>
          <p:cNvPr id="5" name="Slide Number Placeholder 4"/>
          <p:cNvSpPr>
            <a:spLocks noGrp="1"/>
          </p:cNvSpPr>
          <p:nvPr>
            <p:ph type="sldNum" sz="quarter" idx="5"/>
          </p:nvPr>
        </p:nvSpPr>
        <p:spPr/>
        <p:txBody>
          <a:bodyPr/>
          <a:lstStyle/>
          <a:p>
            <a:fld id="{2B89E65C-CECC-4A7C-92E8-33F8EE79C438}" type="slidenum">
              <a:rPr lang="en-US" smtClean="0"/>
              <a:pPr/>
              <a:t>11</a:t>
            </a:fld>
            <a:endParaRPr lang="en-US" dirty="0"/>
          </a:p>
        </p:txBody>
      </p:sp>
    </p:spTree>
    <p:extLst>
      <p:ext uri="{BB962C8B-B14F-4D97-AF65-F5344CB8AC3E}">
        <p14:creationId xmlns:p14="http://schemas.microsoft.com/office/powerpoint/2010/main" xmlns="" val="1323159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spcAft>
                <a:spcPts val="0"/>
              </a:spcAft>
            </a:pPr>
            <a:r>
              <a:rPr lang="en-US" sz="1700" dirty="0">
                <a:latin typeface="Calibri" panose="020F0502020204030204" pitchFamily="34" charset="0"/>
                <a:ea typeface="Calibri" panose="020F0502020204030204" pitchFamily="34" charset="0"/>
              </a:rPr>
              <a:t> </a:t>
            </a:r>
          </a:p>
          <a:p>
            <a:pPr>
              <a:spcBef>
                <a:spcPts val="0"/>
              </a:spcBef>
              <a:spcAft>
                <a:spcPts val="0"/>
              </a:spcAft>
            </a:pPr>
            <a:r>
              <a:rPr lang="en-US" sz="1700" dirty="0">
                <a:latin typeface="Calibri" panose="020F0502020204030204" pitchFamily="34" charset="0"/>
                <a:ea typeface="Calibri" panose="020F0502020204030204" pitchFamily="34" charset="0"/>
              </a:rPr>
              <a:t>Bid process for construction contracts- school district are subject to bidding requirements. </a:t>
            </a:r>
          </a:p>
          <a:p>
            <a:pPr>
              <a:spcBef>
                <a:spcPts val="0"/>
              </a:spcBef>
              <a:spcAft>
                <a:spcPts val="0"/>
              </a:spcAft>
            </a:pPr>
            <a:endParaRPr lang="en-US" sz="1700" dirty="0">
              <a:latin typeface="Calibri" panose="020F0502020204030204" pitchFamily="34" charset="0"/>
              <a:ea typeface="Calibri" panose="020F0502020204030204" pitchFamily="34" charset="0"/>
            </a:endParaRPr>
          </a:p>
          <a:p>
            <a:pPr>
              <a:spcBef>
                <a:spcPts val="0"/>
              </a:spcBef>
              <a:spcAft>
                <a:spcPts val="0"/>
              </a:spcAft>
            </a:pPr>
            <a:r>
              <a:rPr lang="en-US" sz="1700" dirty="0">
                <a:latin typeface="Calibri" panose="020F0502020204030204" pitchFamily="34" charset="0"/>
                <a:ea typeface="Calibri" panose="020F0502020204030204" pitchFamily="34" charset="0"/>
              </a:rPr>
              <a:t>Statute been around a long time (19650 – even though they amended the statute in 2019 to increase the bid threshold from $15,000 to $50,000, you still have to run an ad in a newspaper – your district website doesn’t count!</a:t>
            </a:r>
          </a:p>
          <a:p>
            <a:endParaRPr lang="en-US" dirty="0"/>
          </a:p>
        </p:txBody>
      </p:sp>
      <p:sp>
        <p:nvSpPr>
          <p:cNvPr id="4" name="Footer Placeholder 3"/>
          <p:cNvSpPr>
            <a:spLocks noGrp="1"/>
          </p:cNvSpPr>
          <p:nvPr>
            <p:ph type="ftr" sz="quarter" idx="4"/>
          </p:nvPr>
        </p:nvSpPr>
        <p:spPr/>
        <p:txBody>
          <a:bodyPr/>
          <a:lstStyle/>
          <a:p>
            <a:r>
              <a:rPr lang="en-US"/>
              <a:t>©2012 Tueth, Keeney, Cooper, Mohan &amp; Jackstadt, P.C.</a:t>
            </a:r>
            <a:endParaRPr lang="en-US" dirty="0"/>
          </a:p>
        </p:txBody>
      </p:sp>
      <p:sp>
        <p:nvSpPr>
          <p:cNvPr id="5" name="Slide Number Placeholder 4"/>
          <p:cNvSpPr>
            <a:spLocks noGrp="1"/>
          </p:cNvSpPr>
          <p:nvPr>
            <p:ph type="sldNum" sz="quarter" idx="5"/>
          </p:nvPr>
        </p:nvSpPr>
        <p:spPr/>
        <p:txBody>
          <a:bodyPr/>
          <a:lstStyle/>
          <a:p>
            <a:fld id="{2B89E65C-CECC-4A7C-92E8-33F8EE79C438}" type="slidenum">
              <a:rPr lang="en-US" smtClean="0"/>
              <a:pPr/>
              <a:t>12</a:t>
            </a:fld>
            <a:endParaRPr lang="en-US" dirty="0"/>
          </a:p>
        </p:txBody>
      </p:sp>
    </p:spTree>
    <p:extLst>
      <p:ext uri="{BB962C8B-B14F-4D97-AF65-F5344CB8AC3E}">
        <p14:creationId xmlns:p14="http://schemas.microsoft.com/office/powerpoint/2010/main" xmlns="" val="1946252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spcAft>
                <a:spcPts val="0"/>
              </a:spcAft>
            </a:pPr>
            <a:r>
              <a:rPr lang="en-US" sz="1700" dirty="0">
                <a:latin typeface="Calibri" panose="020F0502020204030204" pitchFamily="34" charset="0"/>
                <a:ea typeface="Calibri" panose="020F0502020204030204" pitchFamily="34" charset="0"/>
              </a:rPr>
              <a:t> </a:t>
            </a:r>
          </a:p>
          <a:p>
            <a:pPr>
              <a:spcBef>
                <a:spcPts val="0"/>
              </a:spcBef>
              <a:spcAft>
                <a:spcPts val="0"/>
              </a:spcAft>
            </a:pPr>
            <a:r>
              <a:rPr lang="en-US" sz="1700" dirty="0">
                <a:latin typeface="Calibri" panose="020F0502020204030204" pitchFamily="34" charset="0"/>
                <a:ea typeface="Calibri" panose="020F0502020204030204" pitchFamily="34" charset="0"/>
              </a:rPr>
              <a:t>Bid process for construction contracts- recent cases have expanded the rights of disgruntled bidders to be able to sue (Byrne &amp; Jones case, 2016 – losing bidders now have standing to sue).  </a:t>
            </a:r>
          </a:p>
          <a:p>
            <a:pPr>
              <a:spcBef>
                <a:spcPts val="0"/>
              </a:spcBef>
              <a:spcAft>
                <a:spcPts val="0"/>
              </a:spcAft>
            </a:pPr>
            <a:endParaRPr lang="en-US" sz="1700" dirty="0">
              <a:latin typeface="Calibri" panose="020F0502020204030204" pitchFamily="34" charset="0"/>
              <a:ea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r>
              <a:rPr lang="en-US"/>
              <a:t>©2012 Tueth, Keeney, Cooper, Mohan &amp; Jackstadt, P.C.</a:t>
            </a:r>
            <a:endParaRPr lang="en-US" dirty="0"/>
          </a:p>
        </p:txBody>
      </p:sp>
      <p:sp>
        <p:nvSpPr>
          <p:cNvPr id="5" name="Slide Number Placeholder 4"/>
          <p:cNvSpPr>
            <a:spLocks noGrp="1"/>
          </p:cNvSpPr>
          <p:nvPr>
            <p:ph type="sldNum" sz="quarter" idx="5"/>
          </p:nvPr>
        </p:nvSpPr>
        <p:spPr/>
        <p:txBody>
          <a:bodyPr/>
          <a:lstStyle/>
          <a:p>
            <a:fld id="{2B89E65C-CECC-4A7C-92E8-33F8EE79C438}" type="slidenum">
              <a:rPr lang="en-US" smtClean="0"/>
              <a:pPr/>
              <a:t>13</a:t>
            </a:fld>
            <a:endParaRPr lang="en-US" dirty="0"/>
          </a:p>
        </p:txBody>
      </p:sp>
    </p:spTree>
    <p:extLst>
      <p:ext uri="{BB962C8B-B14F-4D97-AF65-F5344CB8AC3E}">
        <p14:creationId xmlns:p14="http://schemas.microsoft.com/office/powerpoint/2010/main" xmlns="" val="1450412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spcBef>
                <a:spcPts val="0"/>
              </a:spcBef>
              <a:spcAft>
                <a:spcPts val="0"/>
              </a:spcAft>
            </a:pPr>
            <a:r>
              <a:rPr lang="en-US" sz="1700" dirty="0">
                <a:latin typeface="Calibri" panose="020F0502020204030204" pitchFamily="34" charset="0"/>
                <a:ea typeface="Calibri" panose="020F0502020204030204" pitchFamily="34" charset="0"/>
              </a:rPr>
              <a:t> </a:t>
            </a:r>
          </a:p>
          <a:p>
            <a:pPr>
              <a:spcBef>
                <a:spcPts val="0"/>
              </a:spcBef>
              <a:spcAft>
                <a:spcPts val="0"/>
              </a:spcAft>
            </a:pPr>
            <a:r>
              <a:rPr lang="en-US" sz="1700" dirty="0">
                <a:latin typeface="Calibri" panose="020F0502020204030204" pitchFamily="34" charset="0"/>
                <a:ea typeface="Calibri" panose="020F0502020204030204" pitchFamily="34" charset="0"/>
              </a:rPr>
              <a:t>Bid process for construction contracts- public entities are subject to bidding requirements. Typically this applies to contracts over a certain threshold, requires some type of public notice and requires the public entity to accept the bid of lowest responsible/responsive bidder complying with the terms of the request for bids. The entity typically also has the right to reject any and all bids</a:t>
            </a:r>
          </a:p>
          <a:p>
            <a:pPr>
              <a:spcBef>
                <a:spcPts val="0"/>
              </a:spcBef>
              <a:spcAft>
                <a:spcPts val="0"/>
              </a:spcAft>
            </a:pPr>
            <a:endParaRPr lang="en-US" sz="1700" dirty="0">
              <a:latin typeface="Calibri" panose="020F0502020204030204" pitchFamily="34" charset="0"/>
              <a:ea typeface="Calibri" panose="020F0502020204030204" pitchFamily="34" charset="0"/>
            </a:endParaRPr>
          </a:p>
          <a:p>
            <a:pPr>
              <a:spcBef>
                <a:spcPts val="0"/>
              </a:spcBef>
              <a:spcAft>
                <a:spcPts val="0"/>
              </a:spcAft>
            </a:pPr>
            <a:r>
              <a:rPr lang="en-US" sz="1700" dirty="0">
                <a:latin typeface="Calibri" panose="020F0502020204030204" pitchFamily="34" charset="0"/>
                <a:ea typeface="Calibri" panose="020F0502020204030204" pitchFamily="34" charset="0"/>
              </a:rPr>
              <a:t> --some variations</a:t>
            </a:r>
          </a:p>
          <a:p>
            <a:pPr>
              <a:spcBef>
                <a:spcPts val="0"/>
              </a:spcBef>
              <a:spcAft>
                <a:spcPts val="0"/>
              </a:spcAft>
            </a:pPr>
            <a:r>
              <a:rPr lang="en-US" sz="1700" dirty="0">
                <a:latin typeface="Calibri" panose="020F0502020204030204" pitchFamily="34" charset="0"/>
                <a:ea typeface="Calibri" panose="020F0502020204030204" pitchFamily="34" charset="0"/>
              </a:rPr>
              <a:t>Construction Manager Agent – in Missouri, RSMO 8.675-8.687 –negotiated contract, advertise and solicit proposals, depends on size of  project as to where and how to publish. </a:t>
            </a:r>
          </a:p>
          <a:p>
            <a:pPr>
              <a:spcBef>
                <a:spcPts val="0"/>
              </a:spcBef>
              <a:spcAft>
                <a:spcPts val="0"/>
              </a:spcAft>
            </a:pPr>
            <a:r>
              <a:rPr lang="en-US" sz="1700" dirty="0">
                <a:latin typeface="Calibri" panose="020F0502020204030204" pitchFamily="34" charset="0"/>
                <a:ea typeface="Calibri" panose="020F0502020204030204" pitchFamily="34" charset="0"/>
              </a:rPr>
              <a:t>Construction Manager At Risk – in Missouri= RSMO 67.5050 – statutorily prescribed 2 step process; $3 million minimum project cost requirement-passed 2016</a:t>
            </a:r>
          </a:p>
          <a:p>
            <a:pPr>
              <a:spcBef>
                <a:spcPts val="0"/>
              </a:spcBef>
              <a:spcAft>
                <a:spcPts val="0"/>
              </a:spcAft>
            </a:pPr>
            <a:r>
              <a:rPr lang="en-US" sz="1700" dirty="0">
                <a:latin typeface="Calibri" panose="020F0502020204030204" pitchFamily="34" charset="0"/>
                <a:ea typeface="Calibri" panose="020F0502020204030204" pitchFamily="34" charset="0"/>
              </a:rPr>
              <a:t>Guaranteed Energy Savings Contract –in Missouri, 8.231 – lowest and best proposal which meets the needs of the entity; must solicit competitive proposals by means most likely to reach interested parties. Direct mail, electronic mail, public announcement</a:t>
            </a:r>
          </a:p>
          <a:p>
            <a:pPr>
              <a:spcBef>
                <a:spcPts val="0"/>
              </a:spcBef>
              <a:spcAft>
                <a:spcPts val="0"/>
              </a:spcAft>
            </a:pPr>
            <a:endParaRPr lang="en-US" sz="1700" dirty="0">
              <a:latin typeface="Calibri" panose="020F0502020204030204" pitchFamily="34" charset="0"/>
              <a:ea typeface="Calibri" panose="020F0502020204030204" pitchFamily="34" charset="0"/>
            </a:endParaRPr>
          </a:p>
          <a:p>
            <a:pPr>
              <a:spcBef>
                <a:spcPts val="0"/>
              </a:spcBef>
              <a:spcAft>
                <a:spcPts val="0"/>
              </a:spcAft>
            </a:pPr>
            <a:r>
              <a:rPr lang="en-US" sz="1700" dirty="0">
                <a:latin typeface="Calibri" panose="020F0502020204030204" pitchFamily="34" charset="0"/>
                <a:ea typeface="Calibri" panose="020F0502020204030204" pitchFamily="34" charset="0"/>
              </a:rPr>
              <a:t>Design Build  RSMO 67.5060 3 step process; entity has to pay unsuccessful proposers a stipend – no less than .5% of the total project budget. Project smore than $7 million. –passed 2016</a:t>
            </a:r>
          </a:p>
          <a:p>
            <a:pPr>
              <a:spcBef>
                <a:spcPts val="0"/>
              </a:spcBef>
              <a:spcAft>
                <a:spcPts val="0"/>
              </a:spcAft>
            </a:pPr>
            <a:r>
              <a:rPr lang="en-US" sz="1700" dirty="0">
                <a:latin typeface="Calibri" panose="020F0502020204030204" pitchFamily="34" charset="0"/>
                <a:ea typeface="Calibri" panose="020F0502020204030204" pitchFamily="34" charset="0"/>
              </a:rPr>
              <a:t> </a:t>
            </a:r>
          </a:p>
          <a:p>
            <a:pPr>
              <a:spcBef>
                <a:spcPts val="0"/>
              </a:spcBef>
              <a:spcAft>
                <a:spcPts val="0"/>
              </a:spcAft>
            </a:pPr>
            <a:r>
              <a:rPr lang="en-US" sz="1700" dirty="0">
                <a:latin typeface="Calibri" panose="020F0502020204030204" pitchFamily="34" charset="0"/>
                <a:ea typeface="Calibri" panose="020F0502020204030204" pitchFamily="34" charset="0"/>
              </a:rPr>
              <a:t>Public works contracts requirements- varies by state; but also consider whether federal requirements apply.– may expand bidding process requirements, may need to comply wit Davis Bacon prevailing wage requirements, other federally mandated obligations. Federal  contracting regulations and requirements is its own animal and beyond the scope of this but be aware they are out there.</a:t>
            </a:r>
          </a:p>
          <a:p>
            <a:pPr>
              <a:spcBef>
                <a:spcPts val="0"/>
              </a:spcBef>
              <a:spcAft>
                <a:spcPts val="0"/>
              </a:spcAft>
            </a:pPr>
            <a:endParaRPr lang="en-US" sz="1700" dirty="0">
              <a:latin typeface="Calibri" panose="020F0502020204030204" pitchFamily="34" charset="0"/>
              <a:ea typeface="Calibri" panose="020F0502020204030204" pitchFamily="34" charset="0"/>
            </a:endParaRPr>
          </a:p>
          <a:p>
            <a:pPr>
              <a:spcBef>
                <a:spcPts val="0"/>
              </a:spcBef>
              <a:spcAft>
                <a:spcPts val="0"/>
              </a:spcAft>
            </a:pPr>
            <a:r>
              <a:rPr lang="en-US" sz="1700" dirty="0">
                <a:latin typeface="Calibri" panose="020F0502020204030204" pitchFamily="34" charset="0"/>
                <a:ea typeface="Calibri" panose="020F0502020204030204" pitchFamily="34" charset="0"/>
              </a:rPr>
              <a:t>State law requirements can include the following:</a:t>
            </a:r>
          </a:p>
          <a:p>
            <a:pPr>
              <a:spcBef>
                <a:spcPts val="0"/>
              </a:spcBef>
              <a:spcAft>
                <a:spcPts val="0"/>
              </a:spcAft>
            </a:pPr>
            <a:r>
              <a:rPr lang="en-US" sz="1700" dirty="0">
                <a:latin typeface="Calibri" panose="020F0502020204030204" pitchFamily="34" charset="0"/>
                <a:ea typeface="Calibri" panose="020F0502020204030204" pitchFamily="34" charset="0"/>
              </a:rPr>
              <a:t>  </a:t>
            </a:r>
          </a:p>
          <a:p>
            <a:pPr>
              <a:spcBef>
                <a:spcPts val="0"/>
              </a:spcBef>
              <a:spcAft>
                <a:spcPts val="0"/>
              </a:spcAft>
            </a:pPr>
            <a:r>
              <a:rPr lang="en-US" sz="1700" dirty="0">
                <a:latin typeface="Calibri" panose="020F0502020204030204" pitchFamily="34" charset="0"/>
                <a:ea typeface="Calibri" panose="020F0502020204030204" pitchFamily="34" charset="0"/>
              </a:rPr>
              <a:t>Prevailing Wage – may be  tied to a threshold dollar amount</a:t>
            </a:r>
          </a:p>
          <a:p>
            <a:pPr>
              <a:spcBef>
                <a:spcPts val="0"/>
              </a:spcBef>
              <a:spcAft>
                <a:spcPts val="0"/>
              </a:spcAft>
            </a:pPr>
            <a:r>
              <a:rPr lang="en-US" sz="1700" dirty="0">
                <a:latin typeface="Calibri" panose="020F0502020204030204" pitchFamily="34" charset="0"/>
                <a:ea typeface="Calibri" panose="020F0502020204030204" pitchFamily="34" charset="0"/>
              </a:rPr>
              <a:t>OSHA Construction Training</a:t>
            </a:r>
          </a:p>
          <a:p>
            <a:pPr>
              <a:spcBef>
                <a:spcPts val="0"/>
              </a:spcBef>
              <a:spcAft>
                <a:spcPts val="0"/>
              </a:spcAft>
            </a:pPr>
            <a:r>
              <a:rPr lang="en-US" sz="1700" dirty="0">
                <a:latin typeface="Calibri" panose="020F0502020204030204" pitchFamily="34" charset="0"/>
                <a:ea typeface="Calibri" panose="020F0502020204030204" pitchFamily="34" charset="0"/>
              </a:rPr>
              <a:t>E Verify- confirmation of citizenship/authorization to work, not using illegal aliens</a:t>
            </a:r>
          </a:p>
          <a:p>
            <a:pPr>
              <a:spcBef>
                <a:spcPts val="0"/>
              </a:spcBef>
              <a:spcAft>
                <a:spcPts val="0"/>
              </a:spcAft>
            </a:pPr>
            <a:r>
              <a:rPr lang="en-US" sz="1700" dirty="0">
                <a:latin typeface="Calibri" panose="020F0502020204030204" pitchFamily="34" charset="0"/>
                <a:ea typeface="Calibri" panose="020F0502020204030204" pitchFamily="34" charset="0"/>
              </a:rPr>
              <a:t>Payment/Performance  Bond- also may be tied to a threshold dollar amount</a:t>
            </a:r>
          </a:p>
          <a:p>
            <a:pPr>
              <a:spcBef>
                <a:spcPts val="0"/>
              </a:spcBef>
              <a:spcAft>
                <a:spcPts val="0"/>
              </a:spcAft>
            </a:pPr>
            <a:r>
              <a:rPr lang="en-US" sz="1700" dirty="0">
                <a:latin typeface="Calibri" panose="020F0502020204030204" pitchFamily="34" charset="0"/>
                <a:ea typeface="Calibri" panose="020F0502020204030204" pitchFamily="34" charset="0"/>
              </a:rPr>
              <a:t>Anti discrimination against Israel in Missouri- took effect August 2020; for construction (and other) contracts of more than $100,000 with contractors who have more than 10 employees, require certification of no discrimination against Israel. Failure to provide renders contract against public policy and void.</a:t>
            </a:r>
          </a:p>
          <a:p>
            <a:pPr>
              <a:spcBef>
                <a:spcPts val="0"/>
              </a:spcBef>
              <a:spcAft>
                <a:spcPts val="0"/>
              </a:spcAft>
            </a:pPr>
            <a:r>
              <a:rPr lang="en-US" sz="1700" dirty="0">
                <a:latin typeface="Calibri" panose="020F0502020204030204" pitchFamily="34" charset="0"/>
                <a:ea typeface="Calibri" panose="020F0502020204030204" pitchFamily="34" charset="0"/>
              </a:rPr>
              <a:t>Federal funding requirements – Davis Bacon</a:t>
            </a:r>
          </a:p>
          <a:p>
            <a:pPr>
              <a:spcBef>
                <a:spcPts val="0"/>
              </a:spcBef>
              <a:spcAft>
                <a:spcPts val="0"/>
              </a:spcAft>
            </a:pPr>
            <a:r>
              <a:rPr lang="en-US" sz="1700" dirty="0">
                <a:latin typeface="Calibri" panose="020F0502020204030204" pitchFamily="34" charset="0"/>
                <a:ea typeface="Calibri" panose="020F0502020204030204" pitchFamily="34" charset="0"/>
              </a:rPr>
              <a:t>Retainage limits- public entities may have caps (Missouri has 5% cap)</a:t>
            </a:r>
          </a:p>
          <a:p>
            <a:pPr>
              <a:spcBef>
                <a:spcPts val="0"/>
              </a:spcBef>
              <a:spcAft>
                <a:spcPts val="0"/>
              </a:spcAft>
            </a:pPr>
            <a:r>
              <a:rPr lang="en-US" sz="1700" dirty="0">
                <a:latin typeface="Calibri" panose="020F0502020204030204" pitchFamily="34" charset="0"/>
                <a:ea typeface="Calibri" panose="020F0502020204030204" pitchFamily="34" charset="0"/>
              </a:rPr>
              <a:t>Prompt Payment Act</a:t>
            </a:r>
          </a:p>
          <a:p>
            <a:pPr>
              <a:spcBef>
                <a:spcPts val="0"/>
              </a:spcBef>
              <a:spcAft>
                <a:spcPts val="0"/>
              </a:spcAft>
            </a:pPr>
            <a:r>
              <a:rPr lang="en-US" sz="1700" dirty="0">
                <a:latin typeface="Calibri" panose="020F0502020204030204" pitchFamily="34" charset="0"/>
                <a:ea typeface="Calibri" panose="020F0502020204030204" pitchFamily="34" charset="0"/>
              </a:rPr>
              <a:t>Domestic Products Procurement Acts</a:t>
            </a:r>
          </a:p>
          <a:p>
            <a:pPr>
              <a:spcBef>
                <a:spcPts val="0"/>
              </a:spcBef>
              <a:spcAft>
                <a:spcPts val="0"/>
              </a:spcAft>
            </a:pPr>
            <a:endParaRPr lang="en-US" sz="1700" dirty="0">
              <a:latin typeface="Calibri" panose="020F0502020204030204" pitchFamily="34" charset="0"/>
              <a:ea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r>
              <a:rPr lang="en-US"/>
              <a:t>©2012 Tueth, Keeney, Cooper, Mohan &amp; Jackstadt, P.C.</a:t>
            </a:r>
            <a:endParaRPr lang="en-US" dirty="0"/>
          </a:p>
        </p:txBody>
      </p:sp>
      <p:sp>
        <p:nvSpPr>
          <p:cNvPr id="5" name="Slide Number Placeholder 4"/>
          <p:cNvSpPr>
            <a:spLocks noGrp="1"/>
          </p:cNvSpPr>
          <p:nvPr>
            <p:ph type="sldNum" sz="quarter" idx="5"/>
          </p:nvPr>
        </p:nvSpPr>
        <p:spPr/>
        <p:txBody>
          <a:bodyPr/>
          <a:lstStyle/>
          <a:p>
            <a:fld id="{2B89E65C-CECC-4A7C-92E8-33F8EE79C438}" type="slidenum">
              <a:rPr lang="en-US" smtClean="0"/>
              <a:pPr/>
              <a:t>14</a:t>
            </a:fld>
            <a:endParaRPr lang="en-US" dirty="0"/>
          </a:p>
        </p:txBody>
      </p:sp>
    </p:spTree>
    <p:extLst>
      <p:ext uri="{BB962C8B-B14F-4D97-AF65-F5344CB8AC3E}">
        <p14:creationId xmlns:p14="http://schemas.microsoft.com/office/powerpoint/2010/main" xmlns="" val="1692342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spcAft>
                <a:spcPts val="0"/>
              </a:spcAft>
            </a:pPr>
            <a:r>
              <a:rPr lang="en-US" sz="1700" dirty="0">
                <a:latin typeface="Calibri" panose="020F0502020204030204" pitchFamily="34" charset="0"/>
                <a:ea typeface="Calibri" panose="020F0502020204030204" pitchFamily="34" charset="0"/>
              </a:rPr>
              <a:t>  </a:t>
            </a:r>
          </a:p>
          <a:p>
            <a:pPr>
              <a:spcBef>
                <a:spcPts val="0"/>
              </a:spcBef>
              <a:spcAft>
                <a:spcPts val="0"/>
              </a:spcAft>
            </a:pPr>
            <a:r>
              <a:rPr lang="en-US" sz="1700" dirty="0">
                <a:latin typeface="Calibri" panose="020F0502020204030204" pitchFamily="34" charset="0"/>
                <a:ea typeface="Calibri" panose="020F0502020204030204" pitchFamily="34" charset="0"/>
              </a:rPr>
              <a:t> </a:t>
            </a:r>
          </a:p>
          <a:p>
            <a:endParaRPr lang="en-US" dirty="0"/>
          </a:p>
        </p:txBody>
      </p:sp>
      <p:sp>
        <p:nvSpPr>
          <p:cNvPr id="4" name="Footer Placeholder 3"/>
          <p:cNvSpPr>
            <a:spLocks noGrp="1"/>
          </p:cNvSpPr>
          <p:nvPr>
            <p:ph type="ftr" sz="quarter" idx="4"/>
          </p:nvPr>
        </p:nvSpPr>
        <p:spPr/>
        <p:txBody>
          <a:bodyPr/>
          <a:lstStyle/>
          <a:p>
            <a:r>
              <a:rPr lang="en-US"/>
              <a:t>©2012 Tueth, Keeney, Cooper, Mohan &amp; Jackstadt, P.C.</a:t>
            </a:r>
            <a:endParaRPr lang="en-US" dirty="0"/>
          </a:p>
        </p:txBody>
      </p:sp>
      <p:sp>
        <p:nvSpPr>
          <p:cNvPr id="5" name="Slide Number Placeholder 4"/>
          <p:cNvSpPr>
            <a:spLocks noGrp="1"/>
          </p:cNvSpPr>
          <p:nvPr>
            <p:ph type="sldNum" sz="quarter" idx="5"/>
          </p:nvPr>
        </p:nvSpPr>
        <p:spPr/>
        <p:txBody>
          <a:bodyPr/>
          <a:lstStyle/>
          <a:p>
            <a:fld id="{2B89E65C-CECC-4A7C-92E8-33F8EE79C438}" type="slidenum">
              <a:rPr lang="en-US" smtClean="0"/>
              <a:pPr/>
              <a:t>15</a:t>
            </a:fld>
            <a:endParaRPr lang="en-US" dirty="0"/>
          </a:p>
        </p:txBody>
      </p:sp>
    </p:spTree>
    <p:extLst>
      <p:ext uri="{BB962C8B-B14F-4D97-AF65-F5344CB8AC3E}">
        <p14:creationId xmlns:p14="http://schemas.microsoft.com/office/powerpoint/2010/main" xmlns="" val="1076541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a:spcBef>
                <a:spcPts val="0"/>
              </a:spcBef>
              <a:spcAft>
                <a:spcPts val="0"/>
              </a:spcAft>
            </a:pPr>
            <a:r>
              <a:rPr lang="en-US" sz="1700" dirty="0">
                <a:latin typeface="Calibri" panose="020F0502020204030204" pitchFamily="34" charset="0"/>
                <a:ea typeface="Calibri" panose="020F0502020204030204" pitchFamily="34" charset="0"/>
              </a:rPr>
              <a:t>The final step in our process is the preparation, negotiation of the construction contract document itself. The key takeaway here is to make sure you can maximize control of the document and not to rely on the other parties (construction industry professionals who typically negotiate these types of documents much more frequently than the public institution) to prepare the forms.</a:t>
            </a:r>
          </a:p>
          <a:p>
            <a:pPr>
              <a:spcBef>
                <a:spcPts val="0"/>
              </a:spcBef>
              <a:spcAft>
                <a:spcPts val="0"/>
              </a:spcAft>
            </a:pPr>
            <a:endParaRPr lang="en-US" sz="1700" dirty="0">
              <a:latin typeface="Calibri" panose="020F0502020204030204" pitchFamily="34" charset="0"/>
              <a:ea typeface="Calibri" panose="020F0502020204030204" pitchFamily="34" charset="0"/>
            </a:endParaRPr>
          </a:p>
          <a:p>
            <a:pPr>
              <a:spcBef>
                <a:spcPts val="0"/>
              </a:spcBef>
              <a:spcAft>
                <a:spcPts val="0"/>
              </a:spcAft>
            </a:pPr>
            <a:r>
              <a:rPr lang="en-US" sz="1700" dirty="0">
                <a:latin typeface="Calibri" panose="020F0502020204030204" pitchFamily="34" charset="0"/>
                <a:ea typeface="Calibri" panose="020F0502020204030204" pitchFamily="34" charset="0"/>
              </a:rPr>
              <a:t>What document to use – different entities have their own forms and preferences.</a:t>
            </a:r>
          </a:p>
          <a:p>
            <a:pPr>
              <a:spcBef>
                <a:spcPts val="0"/>
              </a:spcBef>
              <a:spcAft>
                <a:spcPts val="0"/>
              </a:spcAft>
            </a:pPr>
            <a:endParaRPr lang="en-US" sz="1700" dirty="0">
              <a:latin typeface="Calibri" panose="020F0502020204030204" pitchFamily="34" charset="0"/>
              <a:ea typeface="Calibri" panose="020F0502020204030204" pitchFamily="34" charset="0"/>
            </a:endParaRPr>
          </a:p>
          <a:p>
            <a:pPr>
              <a:spcBef>
                <a:spcPts val="0"/>
              </a:spcBef>
              <a:spcAft>
                <a:spcPts val="0"/>
              </a:spcAft>
            </a:pPr>
            <a:r>
              <a:rPr lang="en-US" sz="1700" dirty="0">
                <a:latin typeface="Calibri" panose="020F0502020204030204" pitchFamily="34" charset="0"/>
                <a:ea typeface="Calibri" panose="020F0502020204030204" pitchFamily="34" charset="0"/>
              </a:rPr>
              <a:t>Design professional contracts– make sure you negotiate these too. The design professional standard forms (as you might suspect) often to a much better job of protecting the professional than the public entity. Make sure the design professional is carrying professional liability insurance. Architects are professionals but are retained by contract.  Generally, owners seem to pay less attention to negotiating contract terms with an architect than a contractor, but it is equally important. For </a:t>
            </a:r>
            <a:r>
              <a:rPr lang="en-US" sz="1700" dirty="0" err="1">
                <a:latin typeface="Calibri" panose="020F0502020204030204" pitchFamily="34" charset="0"/>
                <a:ea typeface="Calibri" panose="020F0502020204030204" pitchFamily="34" charset="0"/>
              </a:rPr>
              <a:t>instance,the</a:t>
            </a:r>
            <a:r>
              <a:rPr lang="en-US" sz="1700" dirty="0">
                <a:latin typeface="Calibri" panose="020F0502020204030204" pitchFamily="34" charset="0"/>
                <a:ea typeface="Calibri" panose="020F0502020204030204" pitchFamily="34" charset="0"/>
              </a:rPr>
              <a:t> standard AIA form does not have a well defined termination date so make sure you review that. </a:t>
            </a:r>
          </a:p>
          <a:p>
            <a:pPr>
              <a:spcBef>
                <a:spcPts val="0"/>
              </a:spcBef>
              <a:spcAft>
                <a:spcPts val="0"/>
              </a:spcAft>
            </a:pPr>
            <a:endParaRPr lang="en-US" sz="1700" dirty="0">
              <a:latin typeface="Calibri" panose="020F0502020204030204" pitchFamily="34" charset="0"/>
              <a:ea typeface="Calibri" panose="020F0502020204030204" pitchFamily="34" charset="0"/>
            </a:endParaRPr>
          </a:p>
          <a:p>
            <a:pPr>
              <a:spcBef>
                <a:spcPts val="0"/>
              </a:spcBef>
              <a:spcAft>
                <a:spcPts val="0"/>
              </a:spcAft>
            </a:pPr>
            <a:endParaRPr lang="en-US" sz="1700" dirty="0">
              <a:latin typeface="Calibri" panose="020F0502020204030204" pitchFamily="34" charset="0"/>
              <a:ea typeface="Calibri" panose="020F0502020204030204" pitchFamily="34" charset="0"/>
            </a:endParaRPr>
          </a:p>
          <a:p>
            <a:pPr>
              <a:spcBef>
                <a:spcPts val="0"/>
              </a:spcBef>
              <a:spcAft>
                <a:spcPts val="0"/>
              </a:spcAft>
            </a:pPr>
            <a:endParaRPr lang="en-US" sz="1700" dirty="0">
              <a:latin typeface="Calibri" panose="020F0502020204030204" pitchFamily="34" charset="0"/>
              <a:ea typeface="Calibri" panose="020F0502020204030204" pitchFamily="34" charset="0"/>
            </a:endParaRPr>
          </a:p>
          <a:p>
            <a:pPr>
              <a:spcBef>
                <a:spcPts val="0"/>
              </a:spcBef>
              <a:spcAft>
                <a:spcPts val="0"/>
              </a:spcAft>
            </a:pPr>
            <a:r>
              <a:rPr lang="en-US" sz="1700" dirty="0">
                <a:latin typeface="Calibri" panose="020F0502020204030204" pitchFamily="34" charset="0"/>
                <a:ea typeface="Calibri" panose="020F0502020204030204" pitchFamily="34" charset="0"/>
              </a:rPr>
              <a:t>Often the design industry professional is the one  who generates the contract. That is fine but you should always be aware that just because your professional is providing the contract (vs. the contractor)  it does not mean you can assume the contract protects the owner in all the ways you would like or expect. Don’t assume that just because it  is  “standard” or “preprinted industry form” that it adequately addresses all of the owner’s needs. </a:t>
            </a:r>
          </a:p>
          <a:p>
            <a:pPr>
              <a:spcBef>
                <a:spcPts val="0"/>
              </a:spcBef>
              <a:spcAft>
                <a:spcPts val="0"/>
              </a:spcAft>
            </a:pPr>
            <a:endParaRPr lang="en-US" sz="1700" dirty="0">
              <a:latin typeface="Calibri" panose="020F0502020204030204" pitchFamily="34" charset="0"/>
              <a:ea typeface="Calibri" panose="020F0502020204030204" pitchFamily="34" charset="0"/>
            </a:endParaRPr>
          </a:p>
          <a:p>
            <a:pPr>
              <a:spcBef>
                <a:spcPts val="0"/>
              </a:spcBef>
              <a:spcAft>
                <a:spcPts val="0"/>
              </a:spcAft>
            </a:pPr>
            <a:r>
              <a:rPr lang="en-US" sz="1700" dirty="0">
                <a:latin typeface="Calibri" panose="020F0502020204030204" pitchFamily="34" charset="0"/>
                <a:ea typeface="Calibri" panose="020F0502020204030204" pitchFamily="34" charset="0"/>
              </a:rPr>
              <a:t>AIA- Architect’s form; most often used in my practice; we have standard changes we recommend</a:t>
            </a:r>
          </a:p>
          <a:p>
            <a:pPr>
              <a:spcBef>
                <a:spcPts val="0"/>
              </a:spcBef>
              <a:spcAft>
                <a:spcPts val="0"/>
              </a:spcAft>
            </a:pPr>
            <a:r>
              <a:rPr lang="en-US" sz="1700" dirty="0">
                <a:latin typeface="Calibri" panose="020F0502020204030204" pitchFamily="34" charset="0"/>
                <a:ea typeface="Calibri" panose="020F0502020204030204" pitchFamily="34" charset="0"/>
              </a:rPr>
              <a:t>AGC – Associated General Contractors – more contractor oriented/less owner protection than other forms</a:t>
            </a:r>
          </a:p>
          <a:p>
            <a:pPr>
              <a:spcBef>
                <a:spcPts val="0"/>
              </a:spcBef>
              <a:spcAft>
                <a:spcPts val="0"/>
              </a:spcAft>
            </a:pPr>
            <a:r>
              <a:rPr lang="en-US" sz="1700" dirty="0">
                <a:latin typeface="Calibri" panose="020F0502020204030204" pitchFamily="34" charset="0"/>
                <a:ea typeface="Calibri" panose="020F0502020204030204" pitchFamily="34" charset="0"/>
              </a:rPr>
              <a:t>EJCDC- Engineer Joint Contract Documents Committee – another design industry form</a:t>
            </a:r>
          </a:p>
          <a:p>
            <a:pPr>
              <a:spcBef>
                <a:spcPts val="0"/>
              </a:spcBef>
              <a:spcAft>
                <a:spcPts val="0"/>
              </a:spcAft>
            </a:pPr>
            <a:r>
              <a:rPr lang="en-US" sz="1700" dirty="0">
                <a:latin typeface="Calibri" panose="020F0502020204030204" pitchFamily="34" charset="0"/>
                <a:ea typeface="Calibri" panose="020F0502020204030204" pitchFamily="34" charset="0"/>
              </a:rPr>
              <a:t>Your own form – Can be drafted to include all legal protections you want and address the problems with the other forms. In theory this is the best option. In practice, it can be difficult because of resistance from the other contracting parties, who will not be familiar/comfortable with a form generated by the owner vs. a standard industry form. Also, the industry forms have been drafted by many parties over the years, so have  accompanying forms that are compatible – the owner forms need to be created with this in mind as well to ensure no gaps between responsibilities. And the industry forms have also been litigated over the years and so the courts also have some familiarity with them. Nonetheless an Owner with a lot  of leverage/a lot of projects/a particularly large project may prefer this approach over the others.</a:t>
            </a:r>
          </a:p>
          <a:p>
            <a:pPr>
              <a:spcBef>
                <a:spcPts val="0"/>
              </a:spcBef>
              <a:spcAft>
                <a:spcPts val="0"/>
              </a:spcAft>
            </a:pPr>
            <a:r>
              <a:rPr lang="en-US" sz="1700" dirty="0">
                <a:latin typeface="Calibri" panose="020F0502020204030204" pitchFamily="34" charset="0"/>
                <a:ea typeface="Calibri" panose="020F0502020204030204" pitchFamily="34" charset="0"/>
              </a:rPr>
              <a:t> </a:t>
            </a:r>
          </a:p>
          <a:p>
            <a:pPr>
              <a:spcBef>
                <a:spcPts val="0"/>
              </a:spcBef>
              <a:spcAft>
                <a:spcPts val="0"/>
              </a:spcAft>
            </a:pPr>
            <a:r>
              <a:rPr lang="en-US" sz="1700" dirty="0">
                <a:latin typeface="Calibri" panose="020F0502020204030204" pitchFamily="34" charset="0"/>
                <a:ea typeface="Calibri" panose="020F0502020204030204" pitchFamily="34" charset="0"/>
              </a:rPr>
              <a:t>Regardless of the form you select, the best practice to Include desired form in bid documents to keep negotiations/back and forth to a minimum and maximize favorable terms. If the contract includes everything you want and that is what the other party has submitted a bid and/or proposal on the basis of, you should not have to spend time on a lengthy negotiation. If you instead want to include the protections you want after you have selected the design professional and/or contractor, it will almost always be a more lengthy and difficult process and in all likelihood you will end with fewer protections than you want. It can be hard to argue with – I did not submit a bid/proposal on this basis.</a:t>
            </a:r>
          </a:p>
          <a:p>
            <a:pPr>
              <a:spcBef>
                <a:spcPts val="0"/>
              </a:spcBef>
              <a:spcAft>
                <a:spcPts val="0"/>
              </a:spcAft>
            </a:pPr>
            <a:endParaRPr lang="en-US" sz="1700" dirty="0">
              <a:latin typeface="Calibri" panose="020F0502020204030204" pitchFamily="34" charset="0"/>
              <a:ea typeface="Calibri" panose="020F0502020204030204" pitchFamily="34" charset="0"/>
            </a:endParaRPr>
          </a:p>
          <a:p>
            <a:pPr>
              <a:spcBef>
                <a:spcPts val="0"/>
              </a:spcBef>
              <a:spcAft>
                <a:spcPts val="0"/>
              </a:spcAft>
            </a:pPr>
            <a:r>
              <a:rPr lang="en-US" sz="1700" dirty="0">
                <a:latin typeface="Calibri" panose="020F0502020204030204" pitchFamily="34" charset="0"/>
                <a:ea typeface="Calibri" panose="020F0502020204030204" pitchFamily="34" charset="0"/>
              </a:rPr>
              <a:t>		--Caveat – can’t be too onerous and one-sided – want a reasonable number of responses, and reasonable bid amounts to be submitted. Can be a fine line to walk.</a:t>
            </a:r>
          </a:p>
          <a:p>
            <a:pPr>
              <a:spcBef>
                <a:spcPts val="0"/>
              </a:spcBef>
              <a:spcAft>
                <a:spcPts val="0"/>
              </a:spcAft>
            </a:pPr>
            <a:r>
              <a:rPr lang="en-US" sz="1700" dirty="0">
                <a:latin typeface="Calibri" panose="020F0502020204030204" pitchFamily="34" charset="0"/>
                <a:ea typeface="Calibri" panose="020F0502020204030204" pitchFamily="34" charset="0"/>
              </a:rPr>
              <a:t> </a:t>
            </a:r>
          </a:p>
          <a:p>
            <a:pPr>
              <a:spcBef>
                <a:spcPts val="0"/>
              </a:spcBef>
              <a:spcAft>
                <a:spcPts val="0"/>
              </a:spcAft>
            </a:pPr>
            <a:r>
              <a:rPr lang="en-US" sz="1700" dirty="0">
                <a:latin typeface="Calibri" panose="020F0502020204030204" pitchFamily="34" charset="0"/>
                <a:ea typeface="Calibri" panose="020F0502020204030204" pitchFamily="34" charset="0"/>
              </a:rPr>
              <a:t>Selected provisions- all of these can be controversial and represent areas where the party on the other side is going to push back, so if not in what you put out for bid/proposals you may not be successful in getting them included in the contract.</a:t>
            </a:r>
          </a:p>
          <a:p>
            <a:pPr>
              <a:spcBef>
                <a:spcPts val="0"/>
              </a:spcBef>
              <a:spcAft>
                <a:spcPts val="0"/>
              </a:spcAft>
            </a:pPr>
            <a:r>
              <a:rPr lang="en-US" sz="1700" dirty="0">
                <a:latin typeface="Calibri" panose="020F0502020204030204" pitchFamily="34" charset="0"/>
                <a:ea typeface="Calibri" panose="020F0502020204030204" pitchFamily="34" charset="0"/>
              </a:rPr>
              <a:t> </a:t>
            </a:r>
          </a:p>
          <a:p>
            <a:pPr>
              <a:spcBef>
                <a:spcPts val="0"/>
              </a:spcBef>
              <a:spcAft>
                <a:spcPts val="0"/>
              </a:spcAft>
            </a:pPr>
            <a:r>
              <a:rPr lang="en-US" sz="1700" dirty="0">
                <a:latin typeface="Calibri" panose="020F0502020204030204" pitchFamily="34" charset="0"/>
                <a:ea typeface="Calibri" panose="020F0502020204030204" pitchFamily="34" charset="0"/>
              </a:rPr>
              <a:t>Conflicting documents – there are often multiple contract documents with requirements that apply to what the contractor is provide and it can be problematic if there is a gap in the requirements. For this reason, you want to include a statement that the construction document with the greatest level of performance requirement is what governs in the event of a conflict.</a:t>
            </a:r>
          </a:p>
          <a:p>
            <a:pPr>
              <a:spcBef>
                <a:spcPts val="0"/>
              </a:spcBef>
              <a:spcAft>
                <a:spcPts val="0"/>
              </a:spcAft>
            </a:pPr>
            <a:r>
              <a:rPr lang="en-US" sz="1700" dirty="0" err="1">
                <a:latin typeface="Calibri" panose="020F0502020204030204" pitchFamily="34" charset="0"/>
                <a:ea typeface="Calibri" panose="020F0502020204030204" pitchFamily="34" charset="0"/>
              </a:rPr>
              <a:t>Spearin</a:t>
            </a:r>
            <a:r>
              <a:rPr lang="en-US" sz="1700" dirty="0">
                <a:latin typeface="Calibri" panose="020F0502020204030204" pitchFamily="34" charset="0"/>
                <a:ea typeface="Calibri" panose="020F0502020204030204" pitchFamily="34" charset="0"/>
              </a:rPr>
              <a:t> doctrine implications – </a:t>
            </a:r>
            <a:r>
              <a:rPr lang="en-US" sz="1700" dirty="0" err="1">
                <a:latin typeface="Calibri" panose="020F0502020204030204" pitchFamily="34" charset="0"/>
                <a:ea typeface="Calibri" panose="020F0502020204030204" pitchFamily="34" charset="0"/>
              </a:rPr>
              <a:t>Spearin</a:t>
            </a:r>
            <a:r>
              <a:rPr lang="en-US" sz="1700" dirty="0">
                <a:latin typeface="Calibri" panose="020F0502020204030204" pitchFamily="34" charset="0"/>
                <a:ea typeface="Calibri" panose="020F0502020204030204" pitchFamily="34" charset="0"/>
              </a:rPr>
              <a:t> doctrine (1918 federal case) makes the owner responsible to contractor for defects in construction documents –implies a warranty that the documents as drafted  are adequate for the contractor . As of 2017, Missouri courts have recognized that contractors can bring this type of claim against public entities and can recover damages based on deficient documents provided by the Owner. Possibly address in contractor contract but also in architect contract.</a:t>
            </a:r>
          </a:p>
          <a:p>
            <a:pPr>
              <a:spcBef>
                <a:spcPts val="0"/>
              </a:spcBef>
              <a:spcAft>
                <a:spcPts val="0"/>
              </a:spcAft>
            </a:pPr>
            <a:r>
              <a:rPr lang="en-US" sz="1700" dirty="0">
                <a:latin typeface="Calibri" panose="020F0502020204030204" pitchFamily="34" charset="0"/>
                <a:ea typeface="Calibri" panose="020F0502020204030204" pitchFamily="34" charset="0"/>
              </a:rPr>
              <a:t>Change Orders- make sure the process in the contract is consistent with the entity’s policies. Also, make sure that there is a statement that the change order is the final settlement of added costs and there will be nothing additional. And consider adding a time frame (5-10) days for the contractor to provide cost increase after request for that information.</a:t>
            </a:r>
          </a:p>
          <a:p>
            <a:pPr>
              <a:spcBef>
                <a:spcPts val="0"/>
              </a:spcBef>
              <a:spcAft>
                <a:spcPts val="0"/>
              </a:spcAft>
            </a:pPr>
            <a:r>
              <a:rPr lang="en-US" sz="1700" dirty="0">
                <a:latin typeface="Calibri" panose="020F0502020204030204" pitchFamily="34" charset="0"/>
                <a:ea typeface="Calibri" panose="020F0502020204030204" pitchFamily="34" charset="0"/>
              </a:rPr>
              <a:t>Warranties- Make sure that the warranty language is consistent with what the RFP has requested (longer warranties for particular equipment, etc., require contractor to assign and cooperate so as not to impair manufacturer warranty) The general warranty in AIA 3.5 runs longer than one year and it can be advantageous to make this clear. The one year commitment is really just the duty to repair.</a:t>
            </a:r>
          </a:p>
          <a:p>
            <a:pPr>
              <a:spcBef>
                <a:spcPts val="0"/>
              </a:spcBef>
              <a:spcAft>
                <a:spcPts val="0"/>
              </a:spcAft>
            </a:pPr>
            <a:r>
              <a:rPr lang="en-US" sz="1700" dirty="0">
                <a:latin typeface="Calibri" panose="020F0502020204030204" pitchFamily="34" charset="0"/>
                <a:ea typeface="Calibri" panose="020F0502020204030204" pitchFamily="34" charset="0"/>
              </a:rPr>
              <a:t>Indemnification- Indemnification should be provided by the design professional/contractor. The owner (particularly public owner) should not provide. Indemnification obligations should include the duty to defend.  Consider expanding scope of contractor/architect indemnification (keeping in mind that their insurance may not cover indemnification that is too broad, of course the public entity may still want the contracting party to have the obligation.. Keep in mind also that such an obligation from a shell entity without assets will not provide the public entity with much recourse)</a:t>
            </a:r>
          </a:p>
          <a:p>
            <a:pPr>
              <a:spcBef>
                <a:spcPts val="0"/>
              </a:spcBef>
              <a:spcAft>
                <a:spcPts val="0"/>
              </a:spcAft>
            </a:pPr>
            <a:r>
              <a:rPr lang="en-US" sz="1700" dirty="0">
                <a:latin typeface="Calibri" panose="020F0502020204030204" pitchFamily="34" charset="0"/>
                <a:ea typeface="Calibri" panose="020F0502020204030204" pitchFamily="34" charset="0"/>
              </a:rPr>
              <a:t>Insurance  - Make sure the insurance requirements that you expect for other contracting parties are included in bid documents and contract. Make sure you have your insurance provider periodically review requirements to confirm they are still adequate and appropriate. </a:t>
            </a:r>
          </a:p>
          <a:p>
            <a:pPr>
              <a:spcBef>
                <a:spcPts val="0"/>
              </a:spcBef>
              <a:spcAft>
                <a:spcPts val="0"/>
              </a:spcAft>
            </a:pPr>
            <a:endParaRPr lang="en-US" sz="1700" dirty="0">
              <a:latin typeface="Calibri" panose="020F0502020204030204" pitchFamily="34" charset="0"/>
              <a:ea typeface="Calibri" panose="020F0502020204030204" pitchFamily="34" charset="0"/>
            </a:endParaRPr>
          </a:p>
          <a:p>
            <a:pPr>
              <a:spcBef>
                <a:spcPts val="0"/>
              </a:spcBef>
              <a:spcAft>
                <a:spcPts val="0"/>
              </a:spcAft>
            </a:pPr>
            <a:r>
              <a:rPr lang="en-US" sz="1700" dirty="0">
                <a:latin typeface="Calibri" panose="020F0502020204030204" pitchFamily="34" charset="0"/>
                <a:ea typeface="Calibri" panose="020F0502020204030204" pitchFamily="34" charset="0"/>
              </a:rPr>
              <a:t>Make sure you require evidence of insurance and not just certificate of insurance (not binding on insurance company).Make sure you require renewals</a:t>
            </a:r>
          </a:p>
          <a:p>
            <a:pPr>
              <a:spcBef>
                <a:spcPts val="0"/>
              </a:spcBef>
              <a:spcAft>
                <a:spcPts val="0"/>
              </a:spcAft>
            </a:pPr>
            <a:endParaRPr lang="en-US" sz="1700" dirty="0">
              <a:latin typeface="Calibri" panose="020F0502020204030204" pitchFamily="34" charset="0"/>
              <a:ea typeface="Calibri" panose="020F0502020204030204" pitchFamily="34" charset="0"/>
            </a:endParaRPr>
          </a:p>
          <a:p>
            <a:pPr>
              <a:spcBef>
                <a:spcPts val="0"/>
              </a:spcBef>
              <a:spcAft>
                <a:spcPts val="0"/>
              </a:spcAft>
            </a:pPr>
            <a:r>
              <a:rPr lang="en-US" sz="1700" dirty="0">
                <a:latin typeface="Calibri" panose="020F0502020204030204" pitchFamily="34" charset="0"/>
                <a:ea typeface="Calibri" panose="020F0502020204030204" pitchFamily="34" charset="0"/>
              </a:rPr>
              <a:t>Dispute Resolution – Venue – We recommend our owner clients not agree to construction industry arbitration process. Often favors the construction industry professionals and there are extremely limited appeal opportunities.  Local court venue is also important. Higher education institutions, whether public or private, will often find that a local judge or jury is a more favorable fact finder/decision maker in any particular dispute than the equivalent body in another state or </a:t>
            </a:r>
            <a:r>
              <a:rPr lang="en-US" sz="1700" dirty="0" err="1">
                <a:latin typeface="Calibri" panose="020F0502020204030204" pitchFamily="34" charset="0"/>
                <a:ea typeface="Calibri" panose="020F0502020204030204" pitchFamily="34" charset="0"/>
              </a:rPr>
              <a:t>locality.There</a:t>
            </a:r>
            <a:r>
              <a:rPr lang="en-US" sz="1700" dirty="0">
                <a:latin typeface="Calibri" panose="020F0502020204030204" pitchFamily="34" charset="0"/>
                <a:ea typeface="Calibri" panose="020F0502020204030204" pitchFamily="34" charset="0"/>
              </a:rPr>
              <a:t> is also the practical aspect of not having to travel long distances.</a:t>
            </a:r>
          </a:p>
          <a:p>
            <a:pPr>
              <a:spcBef>
                <a:spcPts val="0"/>
              </a:spcBef>
              <a:spcAft>
                <a:spcPts val="0"/>
              </a:spcAft>
            </a:pPr>
            <a:endParaRPr lang="en-US" sz="1700" dirty="0">
              <a:latin typeface="Calibri" panose="020F0502020204030204" pitchFamily="34" charset="0"/>
              <a:ea typeface="Calibri" panose="020F0502020204030204" pitchFamily="34" charset="0"/>
            </a:endParaRPr>
          </a:p>
          <a:p>
            <a:pPr>
              <a:spcBef>
                <a:spcPts val="0"/>
              </a:spcBef>
              <a:spcAft>
                <a:spcPts val="0"/>
              </a:spcAft>
            </a:pPr>
            <a:r>
              <a:rPr lang="en-US" sz="1700" dirty="0">
                <a:latin typeface="Calibri" panose="020F0502020204030204" pitchFamily="34" charset="0"/>
                <a:ea typeface="Calibri" panose="020F0502020204030204" pitchFamily="34" charset="0"/>
              </a:rPr>
              <a:t>Prevailing Party Attorneys Fees – You may want mutual because that keeps both parties reasonable if there is a dispute.  But if the contractor on the other is small and has limited assets it may be better to eliminate a mutual </a:t>
            </a:r>
            <a:r>
              <a:rPr lang="en-US" sz="1700" dirty="0" err="1">
                <a:latin typeface="Calibri" panose="020F0502020204030204" pitchFamily="34" charset="0"/>
                <a:ea typeface="Calibri" panose="020F0502020204030204" pitchFamily="34" charset="0"/>
              </a:rPr>
              <a:t>provision.And</a:t>
            </a:r>
            <a:r>
              <a:rPr lang="en-US" sz="1700" dirty="0">
                <a:latin typeface="Calibri" panose="020F0502020204030204" pitchFamily="34" charset="0"/>
                <a:ea typeface="Calibri" panose="020F0502020204030204" pitchFamily="34" charset="0"/>
              </a:rPr>
              <a:t> ideally a one-sided prevailing party attorneys fees provision puts the institution in the best position. </a:t>
            </a:r>
          </a:p>
          <a:p>
            <a:pPr>
              <a:spcBef>
                <a:spcPts val="0"/>
              </a:spcBef>
              <a:spcAft>
                <a:spcPts val="0"/>
              </a:spcAft>
            </a:pPr>
            <a:r>
              <a:rPr lang="en-US" sz="1700" dirty="0">
                <a:latin typeface="Calibri" panose="020F0502020204030204" pitchFamily="34" charset="0"/>
                <a:ea typeface="Calibri" panose="020F0502020204030204" pitchFamily="34" charset="0"/>
              </a:rPr>
              <a:t>Force Majeure – post COVID this section, often ignored previously, has become more important. While it is not unreasonable for the contractor to request additional time, there should be a discussion about how much time is reasonable and if it is reasonably pandemic related. Also, there should not be a price increase. And the force majeure exceptions should go both ways, should not just benefit the other party.</a:t>
            </a:r>
          </a:p>
          <a:p>
            <a:endParaRPr lang="en-US" dirty="0"/>
          </a:p>
        </p:txBody>
      </p:sp>
      <p:sp>
        <p:nvSpPr>
          <p:cNvPr id="4" name="Footer Placeholder 3"/>
          <p:cNvSpPr>
            <a:spLocks noGrp="1"/>
          </p:cNvSpPr>
          <p:nvPr>
            <p:ph type="ftr" sz="quarter" idx="4"/>
          </p:nvPr>
        </p:nvSpPr>
        <p:spPr/>
        <p:txBody>
          <a:bodyPr/>
          <a:lstStyle/>
          <a:p>
            <a:r>
              <a:rPr lang="en-US"/>
              <a:t>©2012 Tueth, Keeney, Cooper, Mohan &amp; Jackstadt, P.C.</a:t>
            </a:r>
            <a:endParaRPr lang="en-US" dirty="0"/>
          </a:p>
        </p:txBody>
      </p:sp>
      <p:sp>
        <p:nvSpPr>
          <p:cNvPr id="5" name="Slide Number Placeholder 4"/>
          <p:cNvSpPr>
            <a:spLocks noGrp="1"/>
          </p:cNvSpPr>
          <p:nvPr>
            <p:ph type="sldNum" sz="quarter" idx="5"/>
          </p:nvPr>
        </p:nvSpPr>
        <p:spPr/>
        <p:txBody>
          <a:bodyPr/>
          <a:lstStyle/>
          <a:p>
            <a:fld id="{2B89E65C-CECC-4A7C-92E8-33F8EE79C438}" type="slidenum">
              <a:rPr lang="en-US" smtClean="0"/>
              <a:pPr/>
              <a:t>16</a:t>
            </a:fld>
            <a:endParaRPr lang="en-US" dirty="0"/>
          </a:p>
        </p:txBody>
      </p:sp>
    </p:spTree>
    <p:extLst>
      <p:ext uri="{BB962C8B-B14F-4D97-AF65-F5344CB8AC3E}">
        <p14:creationId xmlns:p14="http://schemas.microsoft.com/office/powerpoint/2010/main" xmlns="" val="1789433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spcBef>
                <a:spcPts val="0"/>
              </a:spcBef>
              <a:spcAft>
                <a:spcPts val="0"/>
              </a:spcAft>
            </a:pPr>
            <a:r>
              <a:rPr lang="en-US" sz="1100" dirty="0">
                <a:latin typeface="Calibri" panose="020F0502020204030204" pitchFamily="34" charset="0"/>
                <a:ea typeface="Calibri" panose="020F0502020204030204" pitchFamily="34" charset="0"/>
              </a:rPr>
              <a:t>Conflicting documents – there are often multiple contract documents with requirements that apply to what the contractor is provide and it can be problematic if there is a gap in the requirements. For this reason, you want to include a statement that the construction document with the greatest level of performance requirement is what governs in the event of a conflict.</a:t>
            </a:r>
          </a:p>
          <a:p>
            <a:pPr>
              <a:spcBef>
                <a:spcPts val="0"/>
              </a:spcBef>
              <a:spcAft>
                <a:spcPts val="0"/>
              </a:spcAft>
            </a:pPr>
            <a:r>
              <a:rPr lang="en-US" sz="1100" dirty="0" err="1">
                <a:latin typeface="Calibri" panose="020F0502020204030204" pitchFamily="34" charset="0"/>
                <a:ea typeface="Calibri" panose="020F0502020204030204" pitchFamily="34" charset="0"/>
              </a:rPr>
              <a:t>Spearin</a:t>
            </a:r>
            <a:r>
              <a:rPr lang="en-US" sz="1100" dirty="0">
                <a:latin typeface="Calibri" panose="020F0502020204030204" pitchFamily="34" charset="0"/>
                <a:ea typeface="Calibri" panose="020F0502020204030204" pitchFamily="34" charset="0"/>
              </a:rPr>
              <a:t> doctrine implications – </a:t>
            </a:r>
            <a:r>
              <a:rPr lang="en-US" sz="1100" dirty="0" err="1">
                <a:latin typeface="Calibri" panose="020F0502020204030204" pitchFamily="34" charset="0"/>
                <a:ea typeface="Calibri" panose="020F0502020204030204" pitchFamily="34" charset="0"/>
              </a:rPr>
              <a:t>Spearin</a:t>
            </a:r>
            <a:r>
              <a:rPr lang="en-US" sz="1100" dirty="0">
                <a:latin typeface="Calibri" panose="020F0502020204030204" pitchFamily="34" charset="0"/>
                <a:ea typeface="Calibri" panose="020F0502020204030204" pitchFamily="34" charset="0"/>
              </a:rPr>
              <a:t> doctrine (1918 federal case) makes the owner responsible to contractor for defects in construction documents –implies a warranty that the documents as drafted  are adequate for the contractor . As of 2017, Missouri courts have recognized that contractors can bring this type of claim against public entities and can recover damages based on deficient documents provided by the Owner. Possibly address in contractor contract (try to disclaim) but also in architect contract. (confirm the architect liable for what owner has to pay contractor)</a:t>
            </a:r>
          </a:p>
          <a:p>
            <a:pPr>
              <a:spcBef>
                <a:spcPts val="0"/>
              </a:spcBef>
              <a:spcAft>
                <a:spcPts val="0"/>
              </a:spcAft>
            </a:pPr>
            <a:r>
              <a:rPr lang="en-US" sz="1100" dirty="0">
                <a:latin typeface="Calibri" panose="020F0502020204030204" pitchFamily="34" charset="0"/>
                <a:ea typeface="Calibri" panose="020F0502020204030204" pitchFamily="34" charset="0"/>
              </a:rPr>
              <a:t>Change Orders- make sure the process in the contract is consistent with the entity’s policies. Also, make sure that there is a statement that the change order is the final settlement of added costs and there will be nothing additional. And consider adding a time frame (5-10) days for the contractor to provide cost increase after request for that information.</a:t>
            </a:r>
          </a:p>
          <a:p>
            <a:pPr>
              <a:spcBef>
                <a:spcPts val="0"/>
              </a:spcBef>
              <a:spcAft>
                <a:spcPts val="0"/>
              </a:spcAft>
            </a:pPr>
            <a:r>
              <a:rPr lang="en-US" sz="1100" dirty="0">
                <a:latin typeface="Calibri" panose="020F0502020204030204" pitchFamily="34" charset="0"/>
                <a:ea typeface="Calibri" panose="020F0502020204030204" pitchFamily="34" charset="0"/>
              </a:rPr>
              <a:t>Warranties- Make sure that the warranty language is consistent with what the RFP has requested (longer warranties for particular equipment, etc., require contractor to assign and cooperate so as not to impair manufacturer warranty) The general warranty in AIA 3.5 runs longer than one year and it can be advantageous to make this clear. The one year commitment is really just the duty to repair.</a:t>
            </a:r>
          </a:p>
          <a:p>
            <a:pPr>
              <a:spcBef>
                <a:spcPts val="0"/>
              </a:spcBef>
              <a:spcAft>
                <a:spcPts val="0"/>
              </a:spcAft>
            </a:pPr>
            <a:r>
              <a:rPr lang="en-US" sz="1100" dirty="0">
                <a:latin typeface="Calibri" panose="020F0502020204030204" pitchFamily="34" charset="0"/>
                <a:ea typeface="Calibri" panose="020F0502020204030204" pitchFamily="34" charset="0"/>
              </a:rPr>
              <a:t>Indemnification- Indemnification should be provided by the design professional/contractor. The owner (particularly public owner) should not provide. Indemnification obligations should include the duty to defend.  Consider expanding scope of contractor/architect indemnification (keeping in mind that their insurance may not cover indemnification that is too broad, of course the public entity may still want the contracting party to have the obligation.. Keep in mind also that such an obligation from a shell entity without assets will not provide the public entity with much recourse)</a:t>
            </a:r>
          </a:p>
          <a:p>
            <a:pPr>
              <a:spcBef>
                <a:spcPts val="0"/>
              </a:spcBef>
              <a:spcAft>
                <a:spcPts val="0"/>
              </a:spcAft>
            </a:pPr>
            <a:r>
              <a:rPr lang="en-US" sz="1100" dirty="0">
                <a:latin typeface="Calibri" panose="020F0502020204030204" pitchFamily="34" charset="0"/>
                <a:ea typeface="Calibri" panose="020F0502020204030204" pitchFamily="34" charset="0"/>
              </a:rPr>
              <a:t>Insurance  - Make sure the insurance requirements that you expect for other contracting parties are included in bid documents and contract. Make sure you have your insurance provider periodically review requirements to confirm they are still adequate and appropriate. </a:t>
            </a:r>
          </a:p>
          <a:p>
            <a:pPr>
              <a:spcBef>
                <a:spcPts val="0"/>
              </a:spcBef>
              <a:spcAft>
                <a:spcPts val="0"/>
              </a:spcAft>
            </a:pPr>
            <a:endParaRPr lang="en-US" sz="1100" dirty="0">
              <a:latin typeface="Calibri" panose="020F0502020204030204" pitchFamily="34" charset="0"/>
              <a:ea typeface="Calibri" panose="020F0502020204030204" pitchFamily="34" charset="0"/>
            </a:endParaRPr>
          </a:p>
          <a:p>
            <a:pPr>
              <a:spcBef>
                <a:spcPts val="0"/>
              </a:spcBef>
              <a:spcAft>
                <a:spcPts val="0"/>
              </a:spcAft>
            </a:pPr>
            <a:r>
              <a:rPr lang="en-US" sz="1100" dirty="0">
                <a:latin typeface="Calibri" panose="020F0502020204030204" pitchFamily="34" charset="0"/>
                <a:ea typeface="Calibri" panose="020F0502020204030204" pitchFamily="34" charset="0"/>
              </a:rPr>
              <a:t>Make sure you require evidence of insurance and not just certificate of insurance (not binding on insurance company).Make sure you require renewals</a:t>
            </a:r>
          </a:p>
          <a:p>
            <a:pPr>
              <a:spcBef>
                <a:spcPts val="0"/>
              </a:spcBef>
              <a:spcAft>
                <a:spcPts val="0"/>
              </a:spcAft>
            </a:pPr>
            <a:endParaRPr lang="en-US" sz="1100" dirty="0">
              <a:latin typeface="Calibri" panose="020F0502020204030204" pitchFamily="34" charset="0"/>
              <a:ea typeface="Calibri" panose="020F0502020204030204" pitchFamily="34" charset="0"/>
            </a:endParaRPr>
          </a:p>
          <a:p>
            <a:pPr>
              <a:spcBef>
                <a:spcPts val="0"/>
              </a:spcBef>
              <a:spcAft>
                <a:spcPts val="0"/>
              </a:spcAft>
            </a:pPr>
            <a:r>
              <a:rPr lang="en-US" sz="1100" dirty="0">
                <a:latin typeface="Calibri" panose="020F0502020204030204" pitchFamily="34" charset="0"/>
                <a:ea typeface="Calibri" panose="020F0502020204030204" pitchFamily="34" charset="0"/>
              </a:rPr>
              <a:t>Dispute Resolution – Venue – We recommend our owner clients not agree to construction industry arbitration process. Often favors the construction industry professionals and there are extremely limited appeal opportunities.  Local court venue is also important. Higher education institutions, whether public or private, will often find that a local judge or jury is a more favorable fact finder/decision maker in any particular dispute than the equivalent body in another state or </a:t>
            </a:r>
            <a:r>
              <a:rPr lang="en-US" sz="1100" dirty="0" err="1">
                <a:latin typeface="Calibri" panose="020F0502020204030204" pitchFamily="34" charset="0"/>
                <a:ea typeface="Calibri" panose="020F0502020204030204" pitchFamily="34" charset="0"/>
              </a:rPr>
              <a:t>locality.There</a:t>
            </a:r>
            <a:r>
              <a:rPr lang="en-US" sz="1100" dirty="0">
                <a:latin typeface="Calibri" panose="020F0502020204030204" pitchFamily="34" charset="0"/>
                <a:ea typeface="Calibri" panose="020F0502020204030204" pitchFamily="34" charset="0"/>
              </a:rPr>
              <a:t> is also the practical aspect of not having to travel long distances.</a:t>
            </a:r>
          </a:p>
          <a:p>
            <a:pPr>
              <a:spcBef>
                <a:spcPts val="0"/>
              </a:spcBef>
              <a:spcAft>
                <a:spcPts val="0"/>
              </a:spcAft>
            </a:pPr>
            <a:endParaRPr lang="en-US" sz="1100" dirty="0">
              <a:latin typeface="Calibri" panose="020F0502020204030204" pitchFamily="34" charset="0"/>
              <a:ea typeface="Calibri" panose="020F0502020204030204" pitchFamily="34" charset="0"/>
            </a:endParaRPr>
          </a:p>
          <a:p>
            <a:pPr>
              <a:spcBef>
                <a:spcPts val="0"/>
              </a:spcBef>
              <a:spcAft>
                <a:spcPts val="0"/>
              </a:spcAft>
            </a:pPr>
            <a:r>
              <a:rPr lang="en-US" sz="1100" dirty="0">
                <a:latin typeface="Calibri" panose="020F0502020204030204" pitchFamily="34" charset="0"/>
                <a:ea typeface="Calibri" panose="020F0502020204030204" pitchFamily="34" charset="0"/>
              </a:rPr>
              <a:t>Prevailing Party Attorneys Fees – You may want mutual because that keeps both parties reasonable if there is a dispute.  But if the contractor on the other is small and has limited assets it may be better to eliminate a mutual </a:t>
            </a:r>
            <a:r>
              <a:rPr lang="en-US" sz="1100" dirty="0" err="1">
                <a:latin typeface="Calibri" panose="020F0502020204030204" pitchFamily="34" charset="0"/>
                <a:ea typeface="Calibri" panose="020F0502020204030204" pitchFamily="34" charset="0"/>
              </a:rPr>
              <a:t>provision.And</a:t>
            </a:r>
            <a:r>
              <a:rPr lang="en-US" sz="1100" dirty="0">
                <a:latin typeface="Calibri" panose="020F0502020204030204" pitchFamily="34" charset="0"/>
                <a:ea typeface="Calibri" panose="020F0502020204030204" pitchFamily="34" charset="0"/>
              </a:rPr>
              <a:t> ideally a one-sided prevailing party attorneys fees provision puts the institution in the best position. </a:t>
            </a:r>
          </a:p>
          <a:p>
            <a:pPr>
              <a:spcBef>
                <a:spcPts val="0"/>
              </a:spcBef>
              <a:spcAft>
                <a:spcPts val="0"/>
              </a:spcAft>
            </a:pPr>
            <a:r>
              <a:rPr lang="en-US" sz="1100" dirty="0">
                <a:latin typeface="Calibri" panose="020F0502020204030204" pitchFamily="34" charset="0"/>
                <a:ea typeface="Calibri" panose="020F0502020204030204" pitchFamily="34" charset="0"/>
              </a:rPr>
              <a:t>Force Majeure – post COVID this section, often ignored previously, has become more important. While it is not unreasonable for the contractor to request additional time, there should be a discussion about how much time is reasonable and if it is reasonably pandemic related. Also, there should not be a price increase. And the force majeure exceptions should go both ways, should not just benefit the other party.</a:t>
            </a:r>
          </a:p>
          <a:p>
            <a:endParaRPr lang="en-US" dirty="0"/>
          </a:p>
        </p:txBody>
      </p:sp>
      <p:sp>
        <p:nvSpPr>
          <p:cNvPr id="4" name="Footer Placeholder 3"/>
          <p:cNvSpPr>
            <a:spLocks noGrp="1"/>
          </p:cNvSpPr>
          <p:nvPr>
            <p:ph type="ftr" sz="quarter" idx="4"/>
          </p:nvPr>
        </p:nvSpPr>
        <p:spPr/>
        <p:txBody>
          <a:bodyPr/>
          <a:lstStyle/>
          <a:p>
            <a:r>
              <a:rPr lang="en-US"/>
              <a:t>©2012 Tueth, Keeney, Cooper, Mohan &amp; Jackstadt, P.C.</a:t>
            </a:r>
            <a:endParaRPr lang="en-US" dirty="0"/>
          </a:p>
        </p:txBody>
      </p:sp>
      <p:sp>
        <p:nvSpPr>
          <p:cNvPr id="5" name="Slide Number Placeholder 4"/>
          <p:cNvSpPr>
            <a:spLocks noGrp="1"/>
          </p:cNvSpPr>
          <p:nvPr>
            <p:ph type="sldNum" sz="quarter" idx="5"/>
          </p:nvPr>
        </p:nvSpPr>
        <p:spPr/>
        <p:txBody>
          <a:bodyPr/>
          <a:lstStyle/>
          <a:p>
            <a:fld id="{2B89E65C-CECC-4A7C-92E8-33F8EE79C438}" type="slidenum">
              <a:rPr lang="en-US" smtClean="0"/>
              <a:pPr/>
              <a:t>17</a:t>
            </a:fld>
            <a:endParaRPr lang="en-US" dirty="0"/>
          </a:p>
        </p:txBody>
      </p:sp>
    </p:spTree>
    <p:extLst>
      <p:ext uri="{BB962C8B-B14F-4D97-AF65-F5344CB8AC3E}">
        <p14:creationId xmlns:p14="http://schemas.microsoft.com/office/powerpoint/2010/main" xmlns="" val="34305921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4"/>
          </p:nvPr>
        </p:nvSpPr>
        <p:spPr/>
        <p:txBody>
          <a:bodyPr/>
          <a:lstStyle/>
          <a:p>
            <a:r>
              <a:rPr lang="en-US"/>
              <a:t>©2012 Tueth, Keeney, Cooper, Mohan &amp; Jackstadt, P.C.</a:t>
            </a:r>
            <a:endParaRPr lang="en-US" dirty="0"/>
          </a:p>
        </p:txBody>
      </p:sp>
      <p:sp>
        <p:nvSpPr>
          <p:cNvPr id="5" name="Slide Number Placeholder 4"/>
          <p:cNvSpPr>
            <a:spLocks noGrp="1"/>
          </p:cNvSpPr>
          <p:nvPr>
            <p:ph type="sldNum" sz="quarter" idx="5"/>
          </p:nvPr>
        </p:nvSpPr>
        <p:spPr/>
        <p:txBody>
          <a:bodyPr/>
          <a:lstStyle/>
          <a:p>
            <a:fld id="{2B89E65C-CECC-4A7C-92E8-33F8EE79C438}" type="slidenum">
              <a:rPr lang="en-US" smtClean="0"/>
              <a:pPr/>
              <a:t>18</a:t>
            </a:fld>
            <a:endParaRPr lang="en-US" dirty="0"/>
          </a:p>
        </p:txBody>
      </p:sp>
    </p:spTree>
    <p:extLst>
      <p:ext uri="{BB962C8B-B14F-4D97-AF65-F5344CB8AC3E}">
        <p14:creationId xmlns:p14="http://schemas.microsoft.com/office/powerpoint/2010/main" xmlns="" val="2961237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4"/>
          </p:nvPr>
        </p:nvSpPr>
        <p:spPr/>
        <p:txBody>
          <a:bodyPr/>
          <a:lstStyle/>
          <a:p>
            <a:r>
              <a:rPr lang="en-US"/>
              <a:t>©2012 Tueth, Keeney, Cooper, Mohan &amp; Jackstadt, P.C.</a:t>
            </a:r>
            <a:endParaRPr lang="en-US" dirty="0"/>
          </a:p>
        </p:txBody>
      </p:sp>
      <p:sp>
        <p:nvSpPr>
          <p:cNvPr id="5" name="Slide Number Placeholder 4"/>
          <p:cNvSpPr>
            <a:spLocks noGrp="1"/>
          </p:cNvSpPr>
          <p:nvPr>
            <p:ph type="sldNum" sz="quarter" idx="5"/>
          </p:nvPr>
        </p:nvSpPr>
        <p:spPr/>
        <p:txBody>
          <a:bodyPr/>
          <a:lstStyle/>
          <a:p>
            <a:fld id="{2B89E65C-CECC-4A7C-92E8-33F8EE79C438}" type="slidenum">
              <a:rPr lang="en-US" smtClean="0"/>
              <a:pPr/>
              <a:t>19</a:t>
            </a:fld>
            <a:endParaRPr lang="en-US" dirty="0"/>
          </a:p>
        </p:txBody>
      </p:sp>
    </p:spTree>
    <p:extLst>
      <p:ext uri="{BB962C8B-B14F-4D97-AF65-F5344CB8AC3E}">
        <p14:creationId xmlns:p14="http://schemas.microsoft.com/office/powerpoint/2010/main" xmlns="" val="1048678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0DF7FF-8675-47E2-87DB-05A6A8913A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©2015 Tueth, Keeney, Cooper, Mohan &amp; Jackstadt, P.C.</a:t>
            </a:r>
          </a:p>
        </p:txBody>
      </p:sp>
      <p:sp>
        <p:nvSpPr>
          <p:cNvPr id="5" name="Slide Number Placeholder 4"/>
          <p:cNvSpPr>
            <a:spLocks noGrp="1"/>
          </p:cNvSpPr>
          <p:nvPr>
            <p:ph type="sldNum" sz="quarter" idx="5"/>
          </p:nvPr>
        </p:nvSpPr>
        <p:spPr/>
        <p:txBody>
          <a:bodyPr/>
          <a:lstStyle/>
          <a:p>
            <a:fld id="{2B89E65C-CECC-4A7C-92E8-33F8EE79C438}" type="slidenum">
              <a:rPr lang="en-US" smtClean="0"/>
              <a:pPr/>
              <a:t>20</a:t>
            </a:fld>
            <a:endParaRPr lang="en-US" dirty="0"/>
          </a:p>
        </p:txBody>
      </p:sp>
    </p:spTree>
    <p:extLst>
      <p:ext uri="{BB962C8B-B14F-4D97-AF65-F5344CB8AC3E}">
        <p14:creationId xmlns:p14="http://schemas.microsoft.com/office/powerpoint/2010/main" xmlns="" val="31638022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attending today</a:t>
            </a:r>
          </a:p>
          <a:p>
            <a:r>
              <a:rPr lang="en-US" dirty="0"/>
              <a:t>Materials will be circulated after the webinar is over</a:t>
            </a:r>
          </a:p>
        </p:txBody>
      </p:sp>
      <p:sp>
        <p:nvSpPr>
          <p:cNvPr id="4" name="Footer Placeholder 3"/>
          <p:cNvSpPr>
            <a:spLocks noGrp="1"/>
          </p:cNvSpPr>
          <p:nvPr>
            <p:ph type="ftr" sz="quarter" idx="4"/>
          </p:nvPr>
        </p:nvSpPr>
        <p:spPr/>
        <p:txBody>
          <a:bodyPr/>
          <a:lstStyle/>
          <a:p>
            <a:r>
              <a:rPr lang="en-US"/>
              <a:t>©2019 Tueth, Keeney, Cooper, Mohan &amp; Jackstadt, P.C.</a:t>
            </a:r>
          </a:p>
        </p:txBody>
      </p:sp>
      <p:sp>
        <p:nvSpPr>
          <p:cNvPr id="5" name="Slide Number Placeholder 4"/>
          <p:cNvSpPr>
            <a:spLocks noGrp="1"/>
          </p:cNvSpPr>
          <p:nvPr>
            <p:ph type="sldNum" sz="quarter" idx="5"/>
          </p:nvPr>
        </p:nvSpPr>
        <p:spPr/>
        <p:txBody>
          <a:bodyPr/>
          <a:lstStyle/>
          <a:p>
            <a:fld id="{2B89E65C-CECC-4A7C-92E8-33F8EE79C438}" type="slidenum">
              <a:rPr lang="en-US" smtClean="0"/>
              <a:pPr/>
              <a:t>21</a:t>
            </a:fld>
            <a:endParaRPr lang="en-US"/>
          </a:p>
        </p:txBody>
      </p:sp>
    </p:spTree>
    <p:extLst>
      <p:ext uri="{BB962C8B-B14F-4D97-AF65-F5344CB8AC3E}">
        <p14:creationId xmlns:p14="http://schemas.microsoft.com/office/powerpoint/2010/main" xmlns="" val="1373583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spcAft>
                <a:spcPts val="0"/>
              </a:spcAft>
            </a:pPr>
            <a:endParaRPr lang="en-US" sz="17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FB0DF7FF-8675-47E2-87DB-05A6A8913ACA}" type="slidenum">
              <a:rPr lang="en-US" smtClean="0"/>
              <a:pPr/>
              <a:t>3</a:t>
            </a:fld>
            <a:endParaRPr lang="en-US" dirty="0"/>
          </a:p>
        </p:txBody>
      </p:sp>
    </p:spTree>
    <p:extLst>
      <p:ext uri="{BB962C8B-B14F-4D97-AF65-F5344CB8AC3E}">
        <p14:creationId xmlns:p14="http://schemas.microsoft.com/office/powerpoint/2010/main" xmlns="" val="1997409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spcAft>
                <a:spcPts val="0"/>
              </a:spcAft>
            </a:pPr>
            <a:endParaRPr lang="en-US" sz="1700" dirty="0">
              <a:latin typeface="Calibri" panose="020F0502020204030204" pitchFamily="34" charset="0"/>
              <a:ea typeface="Calibri" panose="020F0502020204030204" pitchFamily="34" charset="0"/>
            </a:endParaRPr>
          </a:p>
          <a:p>
            <a:r>
              <a:rPr lang="en-US" dirty="0"/>
              <a:t>EXAMPLE: MSBA Policy DJF</a:t>
            </a:r>
          </a:p>
          <a:p>
            <a:r>
              <a:rPr lang="en-US" dirty="0"/>
              <a:t>Contact multiple providers re purchases of less than $3,500</a:t>
            </a:r>
          </a:p>
          <a:p>
            <a:r>
              <a:rPr lang="en-US" dirty="0"/>
              <a:t>Competitive bidding for more than $3,500</a:t>
            </a:r>
          </a:p>
          <a:p>
            <a:r>
              <a:rPr lang="en-US" dirty="0"/>
              <a:t>Sealed bids for more than $50,000</a:t>
            </a:r>
          </a:p>
          <a:p>
            <a:r>
              <a:rPr lang="en-US" b="0" i="0" dirty="0">
                <a:solidFill>
                  <a:srgbClr val="000000"/>
                </a:solidFill>
                <a:effectLst/>
                <a:latin typeface="Lato" panose="020F0502020204030203" pitchFamily="34" charset="0"/>
              </a:rPr>
              <a:t>EMERGENCY Unless competitive bidding is required by law, the superintendent may waive the requirement for competitive bids or proposals when he or she determines that there exists a threat to life, property, public health or public safety or when immediate expenditure is necessary to protect against further loss of or damage to property or prevent or minimize a serious disruption in services. Emergency purchases shall be made with as much competition as is practical under the circumstances and only to the extent necessary to alleviate the emergency.</a:t>
            </a: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B0DF7FF-8675-47E2-87DB-05A6A8913ACA}" type="slidenum">
              <a:rPr lang="en-US" smtClean="0"/>
              <a:pPr/>
              <a:t>4</a:t>
            </a:fld>
            <a:endParaRPr lang="en-US" dirty="0"/>
          </a:p>
        </p:txBody>
      </p:sp>
    </p:spTree>
    <p:extLst>
      <p:ext uri="{BB962C8B-B14F-4D97-AF65-F5344CB8AC3E}">
        <p14:creationId xmlns:p14="http://schemas.microsoft.com/office/powerpoint/2010/main" xmlns="" val="2992565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spcAft>
                <a:spcPts val="0"/>
              </a:spcAft>
            </a:pPr>
            <a:endParaRPr lang="en-US" sz="17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FB0DF7FF-8675-47E2-87DB-05A6A8913ACA}" type="slidenum">
              <a:rPr lang="en-US" smtClean="0"/>
              <a:pPr/>
              <a:t>5</a:t>
            </a:fld>
            <a:endParaRPr lang="en-US" dirty="0"/>
          </a:p>
        </p:txBody>
      </p:sp>
    </p:spTree>
    <p:extLst>
      <p:ext uri="{BB962C8B-B14F-4D97-AF65-F5344CB8AC3E}">
        <p14:creationId xmlns:p14="http://schemas.microsoft.com/office/powerpoint/2010/main" xmlns="" val="2422007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spcAft>
                <a:spcPts val="0"/>
              </a:spcAft>
            </a:pPr>
            <a:endParaRPr lang="en-US" sz="17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FB0DF7FF-8675-47E2-87DB-05A6A8913ACA}" type="slidenum">
              <a:rPr lang="en-US" smtClean="0"/>
              <a:pPr/>
              <a:t>6</a:t>
            </a:fld>
            <a:endParaRPr lang="en-US" dirty="0"/>
          </a:p>
        </p:txBody>
      </p:sp>
    </p:spTree>
    <p:extLst>
      <p:ext uri="{BB962C8B-B14F-4D97-AF65-F5344CB8AC3E}">
        <p14:creationId xmlns:p14="http://schemas.microsoft.com/office/powerpoint/2010/main" xmlns="" val="1682267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B0DF7FF-8675-47E2-87DB-05A6A8913ACA}" type="slidenum">
              <a:rPr lang="en-US" smtClean="0"/>
              <a:pPr/>
              <a:t>7</a:t>
            </a:fld>
            <a:endParaRPr lang="en-US" dirty="0"/>
          </a:p>
        </p:txBody>
      </p:sp>
    </p:spTree>
    <p:extLst>
      <p:ext uri="{BB962C8B-B14F-4D97-AF65-F5344CB8AC3E}">
        <p14:creationId xmlns:p14="http://schemas.microsoft.com/office/powerpoint/2010/main" xmlns="" val="1174657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Architectural, engineering &amp; land surveying – Request for Qualifications!</a:t>
            </a:r>
          </a:p>
          <a:p>
            <a:endParaRPr lang="en-US" dirty="0"/>
          </a:p>
          <a:p>
            <a:r>
              <a:rPr lang="en-US" b="0" i="1" dirty="0">
                <a:solidFill>
                  <a:srgbClr val="000000"/>
                </a:solidFill>
                <a:effectLst/>
                <a:latin typeface="Lato" panose="020F0502020204030203" pitchFamily="34" charset="0"/>
              </a:rPr>
              <a:t>Construction Manager at Risk (CMAR)</a:t>
            </a:r>
            <a:r>
              <a:rPr lang="en-US" b="0" i="0" dirty="0">
                <a:solidFill>
                  <a:srgbClr val="000000"/>
                </a:solidFill>
                <a:effectLst/>
                <a:latin typeface="Lato" panose="020F0502020204030203" pitchFamily="34" charset="0"/>
              </a:rPr>
              <a:t> – For the purposes of this policy, a construction manager at risk is a sole proprietorship, partnership, corporation or other legal entity that assumes the risk for the construction, rehabilitation, alteration or repair of a project at the contracted price as a general contractor and provides consultation to a political subdivision regarding construction during and after the design of the project.</a:t>
            </a:r>
          </a:p>
          <a:p>
            <a:r>
              <a:rPr lang="en-US" b="0" i="1" dirty="0">
                <a:solidFill>
                  <a:srgbClr val="000000"/>
                </a:solidFill>
                <a:effectLst/>
                <a:latin typeface="Lato" panose="020F0502020204030203" pitchFamily="34" charset="0"/>
              </a:rPr>
              <a:t>Design-Builder</a:t>
            </a:r>
            <a:r>
              <a:rPr lang="en-US" b="0" i="0" dirty="0">
                <a:solidFill>
                  <a:srgbClr val="000000"/>
                </a:solidFill>
                <a:effectLst/>
                <a:latin typeface="Lato" panose="020F0502020204030203" pitchFamily="34" charset="0"/>
              </a:rPr>
              <a:t> – Any individual, partnership, joint venture or corporation subject to a qualification-based selection that offers to provide or provides design services and general contracting services through a design-build contract in which services within the scope of the practice of professional architecture or engineering are performed respectively by a licensed architect or licensed engineer and in which services within the scope of general contracting are performed by a general contractor or other legal entity that furnishes architecture or engineering services and construction services either directly or through subcontracts or joint ventures.</a:t>
            </a:r>
            <a:endParaRPr lang="en-US" dirty="0"/>
          </a:p>
        </p:txBody>
      </p:sp>
      <p:sp>
        <p:nvSpPr>
          <p:cNvPr id="4" name="Slide Number Placeholder 3"/>
          <p:cNvSpPr>
            <a:spLocks noGrp="1"/>
          </p:cNvSpPr>
          <p:nvPr>
            <p:ph type="sldNum" sz="quarter" idx="10"/>
          </p:nvPr>
        </p:nvSpPr>
        <p:spPr/>
        <p:txBody>
          <a:bodyPr/>
          <a:lstStyle/>
          <a:p>
            <a:fld id="{FB0DF7FF-8675-47E2-87DB-05A6A8913ACA}" type="slidenum">
              <a:rPr lang="en-US" smtClean="0"/>
              <a:pPr/>
              <a:t>8</a:t>
            </a:fld>
            <a:endParaRPr lang="en-US" dirty="0"/>
          </a:p>
        </p:txBody>
      </p:sp>
    </p:spTree>
    <p:extLst>
      <p:ext uri="{BB962C8B-B14F-4D97-AF65-F5344CB8AC3E}">
        <p14:creationId xmlns:p14="http://schemas.microsoft.com/office/powerpoint/2010/main" xmlns="" val="2328521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a:spcBef>
                <a:spcPts val="0"/>
              </a:spcBef>
              <a:spcAft>
                <a:spcPts val="0"/>
              </a:spcAft>
            </a:pPr>
            <a:endParaRPr lang="en-US" sz="1700" dirty="0">
              <a:latin typeface="Calibri" panose="020F0502020204030204" pitchFamily="34" charset="0"/>
              <a:ea typeface="Calibri" panose="020F0502020204030204" pitchFamily="34" charset="0"/>
            </a:endParaRPr>
          </a:p>
          <a:p>
            <a:pPr>
              <a:spcBef>
                <a:spcPts val="0"/>
              </a:spcBef>
              <a:spcAft>
                <a:spcPts val="0"/>
              </a:spcAft>
            </a:pPr>
            <a:r>
              <a:rPr lang="en-US" sz="1700" dirty="0">
                <a:latin typeface="Calibri" panose="020F0502020204030204" pitchFamily="34" charset="0"/>
                <a:ea typeface="Calibri" panose="020F0502020204030204" pitchFamily="34" charset="0"/>
              </a:rPr>
              <a:t>The first step to consider is the process your organization has adopted for construction. You will want to have a standard process to make sure you have safeguards in place to minimize the likelihood of problems –no one wants to realize they have approved and signed a two page purchase project order for the construction of an entire building. You will want to  consider who should be initiating a project, who should be approving a, who should be preparing the paperwork at each stage, what forms to use who should be overseeing the project, who should be approving change orders and modifications, and who should be responsible for supervising project close out and post project items (for example, calendaring warranty expiration dates)</a:t>
            </a:r>
          </a:p>
          <a:p>
            <a:pPr>
              <a:spcBef>
                <a:spcPts val="0"/>
              </a:spcBef>
              <a:spcAft>
                <a:spcPts val="0"/>
              </a:spcAft>
            </a:pPr>
            <a:endParaRPr lang="en-US" sz="1700" dirty="0">
              <a:latin typeface="Calibri" panose="020F0502020204030204" pitchFamily="34" charset="0"/>
              <a:ea typeface="Calibri" panose="020F0502020204030204" pitchFamily="34" charset="0"/>
            </a:endParaRPr>
          </a:p>
          <a:p>
            <a:pPr>
              <a:spcBef>
                <a:spcPts val="0"/>
              </a:spcBef>
              <a:spcAft>
                <a:spcPts val="0"/>
              </a:spcAft>
            </a:pPr>
            <a:r>
              <a:rPr lang="en-US" sz="1700" dirty="0">
                <a:latin typeface="Calibri" panose="020F0502020204030204" pitchFamily="34" charset="0"/>
                <a:ea typeface="Calibri" panose="020F0502020204030204" pitchFamily="34" charset="0"/>
              </a:rPr>
              <a:t>(THIS ABOUT 1:10- 1:15)</a:t>
            </a:r>
          </a:p>
          <a:p>
            <a:pPr>
              <a:spcBef>
                <a:spcPts val="0"/>
              </a:spcBef>
              <a:spcAft>
                <a:spcPts val="0"/>
              </a:spcAft>
            </a:pPr>
            <a:endParaRPr lang="en-US" sz="1700" dirty="0">
              <a:latin typeface="Calibri" panose="020F0502020204030204" pitchFamily="34" charset="0"/>
              <a:ea typeface="Calibri" panose="020F0502020204030204" pitchFamily="34" charset="0"/>
            </a:endParaRPr>
          </a:p>
          <a:p>
            <a:pPr>
              <a:spcBef>
                <a:spcPts val="0"/>
              </a:spcBef>
              <a:spcAft>
                <a:spcPts val="0"/>
              </a:spcAft>
            </a:pPr>
            <a:r>
              <a:rPr lang="en-US" sz="1700" dirty="0">
                <a:latin typeface="Calibri" panose="020F0502020204030204" pitchFamily="34" charset="0"/>
                <a:ea typeface="Calibri" panose="020F0502020204030204" pitchFamily="34" charset="0"/>
              </a:rPr>
              <a:t>Periodic Reviews –  review your process periodically to consider what works and what does not; to make sure that the process is consistent with policies and legal requirements and what works on a practical basis for the institution. Laws change as do policies and it is important that your process is updated to be consistent with those changes.</a:t>
            </a:r>
          </a:p>
          <a:p>
            <a:pPr>
              <a:spcBef>
                <a:spcPts val="0"/>
              </a:spcBef>
              <a:spcAft>
                <a:spcPts val="0"/>
              </a:spcAft>
            </a:pPr>
            <a:r>
              <a:rPr lang="en-US" sz="1700" dirty="0">
                <a:latin typeface="Calibri" panose="020F0502020204030204" pitchFamily="34" charset="0"/>
                <a:ea typeface="Calibri" panose="020F0502020204030204" pitchFamily="34" charset="0"/>
              </a:rPr>
              <a:t> </a:t>
            </a:r>
          </a:p>
          <a:p>
            <a:pPr>
              <a:spcBef>
                <a:spcPts val="0"/>
              </a:spcBef>
              <a:spcAft>
                <a:spcPts val="0"/>
              </a:spcAft>
            </a:pPr>
            <a:r>
              <a:rPr lang="en-US" sz="1700" dirty="0">
                <a:latin typeface="Calibri" panose="020F0502020204030204" pitchFamily="34" charset="0"/>
                <a:ea typeface="Calibri" panose="020F0502020204030204" pitchFamily="34" charset="0"/>
              </a:rPr>
              <a:t>Communication of and Adherence to Process – the best process in the world is not helpful if people are not aware and/or do not follow the process. So, make sure your process is a process that people know about and follow. </a:t>
            </a:r>
          </a:p>
          <a:p>
            <a:pPr>
              <a:spcBef>
                <a:spcPts val="0"/>
              </a:spcBef>
              <a:spcAft>
                <a:spcPts val="0"/>
              </a:spcAft>
            </a:pPr>
            <a:r>
              <a:rPr lang="en-US" sz="1700" dirty="0">
                <a:latin typeface="Calibri" panose="020F0502020204030204" pitchFamily="34" charset="0"/>
                <a:ea typeface="Calibri" panose="020F0502020204030204" pitchFamily="34" charset="0"/>
              </a:rPr>
              <a:t> </a:t>
            </a:r>
          </a:p>
          <a:p>
            <a:pPr>
              <a:spcBef>
                <a:spcPts val="0"/>
              </a:spcBef>
              <a:spcAft>
                <a:spcPts val="0"/>
              </a:spcAft>
            </a:pPr>
            <a:r>
              <a:rPr lang="en-US" sz="1700" dirty="0">
                <a:latin typeface="Calibri" panose="020F0502020204030204" pitchFamily="34" charset="0"/>
                <a:ea typeface="Calibri" panose="020F0502020204030204" pitchFamily="34" charset="0"/>
              </a:rPr>
              <a:t>Selection of professionals and contractors– include a process for how you will select your design professional and contractors. consider what has worked in the past, parties with institutional knowledge, but also legal requirements. Consider your process for selection and how often you will go out for new relationships. Consider what has worked in the past for the institution and the contract forms and provisions that want to use.</a:t>
            </a:r>
          </a:p>
          <a:p>
            <a:pPr>
              <a:spcBef>
                <a:spcPts val="0"/>
              </a:spcBef>
              <a:spcAft>
                <a:spcPts val="0"/>
              </a:spcAft>
            </a:pPr>
            <a:endParaRPr lang="en-US" sz="1700" dirty="0">
              <a:latin typeface="Calibri" panose="020F0502020204030204" pitchFamily="34" charset="0"/>
              <a:ea typeface="Calibri" panose="020F0502020204030204" pitchFamily="34" charset="0"/>
            </a:endParaRPr>
          </a:p>
          <a:p>
            <a:pPr>
              <a:spcBef>
                <a:spcPts val="0"/>
              </a:spcBef>
              <a:spcAft>
                <a:spcPts val="0"/>
              </a:spcAft>
            </a:pPr>
            <a:r>
              <a:rPr lang="en-US" sz="1700" dirty="0">
                <a:latin typeface="Calibri" panose="020F0502020204030204" pitchFamily="34" charset="0"/>
                <a:ea typeface="Calibri" panose="020F0502020204030204" pitchFamily="34" charset="0"/>
              </a:rPr>
              <a:t>It is always a good idea to maintain records regarding experiences with all service providers – institutional knowledge can be critical in light of change in employees. And the lowest bidder may not always be the best option (more to follow on the bid process and issues that can arise from Rob in his presentation.) </a:t>
            </a:r>
          </a:p>
          <a:p>
            <a:pPr>
              <a:spcBef>
                <a:spcPts val="0"/>
              </a:spcBef>
              <a:spcAft>
                <a:spcPts val="0"/>
              </a:spcAft>
            </a:pPr>
            <a:endParaRPr lang="en-US" sz="1700" dirty="0">
              <a:latin typeface="Calibri" panose="020F0502020204030204" pitchFamily="34" charset="0"/>
              <a:ea typeface="Calibri" panose="020F0502020204030204" pitchFamily="34" charset="0"/>
            </a:endParaRPr>
          </a:p>
          <a:p>
            <a:pPr>
              <a:spcBef>
                <a:spcPts val="0"/>
              </a:spcBef>
              <a:spcAft>
                <a:spcPts val="0"/>
              </a:spcAft>
            </a:pPr>
            <a:r>
              <a:rPr lang="en-US" sz="1700" dirty="0">
                <a:latin typeface="Calibri" panose="020F0502020204030204" pitchFamily="34" charset="0"/>
                <a:ea typeface="Calibri" panose="020F0502020204030204" pitchFamily="34" charset="0"/>
              </a:rPr>
              <a:t>You may want to put together a form RFP for these services. One question to consider asking when you are preparing the documentation to solicit new providers – not just if they have been involved in litigation but if they have sent/received default notices or early termination notices. It is also important to ask for information regarding financial status and insurance – the best contract language in the world  does not help much if the party that you sue has no assets or funds to perform.</a:t>
            </a:r>
          </a:p>
          <a:p>
            <a:pPr>
              <a:spcBef>
                <a:spcPts val="0"/>
              </a:spcBef>
              <a:spcAft>
                <a:spcPts val="0"/>
              </a:spcAft>
            </a:pPr>
            <a:r>
              <a:rPr lang="en-US" sz="1700" dirty="0">
                <a:latin typeface="Calibri" panose="020F0502020204030204" pitchFamily="34" charset="0"/>
                <a:ea typeface="Calibri" panose="020F0502020204030204" pitchFamily="34" charset="0"/>
              </a:rPr>
              <a:t> </a:t>
            </a:r>
          </a:p>
          <a:p>
            <a:pPr>
              <a:spcBef>
                <a:spcPts val="0"/>
              </a:spcBef>
              <a:spcAft>
                <a:spcPts val="0"/>
              </a:spcAft>
            </a:pPr>
            <a:r>
              <a:rPr lang="en-US" sz="1700" dirty="0">
                <a:latin typeface="Calibri" panose="020F0502020204030204" pitchFamily="34" charset="0"/>
                <a:ea typeface="Calibri" panose="020F0502020204030204" pitchFamily="34" charset="0"/>
              </a:rPr>
              <a:t>(THIS PART ABOUT 3:40)</a:t>
            </a:r>
          </a:p>
          <a:p>
            <a:pPr>
              <a:spcBef>
                <a:spcPts val="0"/>
              </a:spcBef>
              <a:spcAft>
                <a:spcPts val="0"/>
              </a:spcAft>
            </a:pPr>
            <a:endParaRPr lang="en-US" sz="1700" dirty="0">
              <a:latin typeface="Calibri" panose="020F0502020204030204" pitchFamily="34" charset="0"/>
              <a:ea typeface="Calibri" panose="020F0502020204030204" pitchFamily="34" charset="0"/>
            </a:endParaRPr>
          </a:p>
          <a:p>
            <a:pPr>
              <a:spcBef>
                <a:spcPts val="0"/>
              </a:spcBef>
              <a:spcAft>
                <a:spcPts val="0"/>
              </a:spcAft>
            </a:pPr>
            <a:r>
              <a:rPr lang="en-US" sz="1700" dirty="0">
                <a:latin typeface="Calibri" panose="020F0502020204030204" pitchFamily="34" charset="0"/>
                <a:ea typeface="Calibri" panose="020F0502020204030204" pitchFamily="34" charset="0"/>
              </a:rPr>
              <a:t>Consider also what type of contract is best for your process.. This can change based on size and type of construction project</a:t>
            </a:r>
          </a:p>
          <a:p>
            <a:pPr>
              <a:spcBef>
                <a:spcPts val="0"/>
              </a:spcBef>
              <a:spcAft>
                <a:spcPts val="0"/>
              </a:spcAft>
            </a:pPr>
            <a:endParaRPr lang="en-US" sz="1700" dirty="0">
              <a:latin typeface="Calibri" panose="020F0502020204030204" pitchFamily="34" charset="0"/>
              <a:ea typeface="Calibri" panose="020F0502020204030204" pitchFamily="34" charset="0"/>
            </a:endParaRPr>
          </a:p>
          <a:p>
            <a:pPr>
              <a:spcBef>
                <a:spcPts val="0"/>
              </a:spcBef>
              <a:spcAft>
                <a:spcPts val="0"/>
              </a:spcAft>
            </a:pPr>
            <a:r>
              <a:rPr lang="en-US" sz="1700" dirty="0">
                <a:latin typeface="Calibri" panose="020F0502020204030204" pitchFamily="34" charset="0"/>
                <a:ea typeface="Calibri" panose="020F0502020204030204" pitchFamily="34" charset="0"/>
              </a:rPr>
              <a:t>Nature of contract – Design Bid Build (classic retain design professional who prepare the specifications, general  contractor’s then bid on specs and perform); Construction Manager Agent (design professional also prepares the specifications, construction manager acts as agent to supervise multiple primes, cm is not at risk) ; Construction Manager At Risk(design professional prepares the specifications, Cm is involved before it goes out to bid to primes/subs, Cm holds the contracts and is at risk, provides guaranteed maximum price) , Guaranteed Energy Savings Contract( design build for specific energy/operational savings– with a “guarantee” on the amount of the savings – guarantee not really a guarantee) – the design bid build is the classic approach, but other options include use of a construction manager </a:t>
            </a:r>
            <a:r>
              <a:rPr lang="en-US" sz="1700" dirty="0" err="1">
                <a:latin typeface="Calibri" panose="020F0502020204030204" pitchFamily="34" charset="0"/>
                <a:ea typeface="Calibri" panose="020F0502020204030204" pitchFamily="34" charset="0"/>
              </a:rPr>
              <a:t>agent,a</a:t>
            </a:r>
            <a:r>
              <a:rPr lang="en-US" sz="1700" dirty="0">
                <a:latin typeface="Calibri" panose="020F0502020204030204" pitchFamily="34" charset="0"/>
                <a:ea typeface="Calibri" panose="020F0502020204030204" pitchFamily="34" charset="0"/>
              </a:rPr>
              <a:t> construction manager at risk or a design build approach or a guaranteed energy savings contracts. Public entities are subject to restrictions on the availability of some of these options and how they are procured, which I will discuss in more detail below.</a:t>
            </a:r>
          </a:p>
          <a:p>
            <a:pPr>
              <a:spcBef>
                <a:spcPts val="0"/>
              </a:spcBef>
              <a:spcAft>
                <a:spcPts val="0"/>
              </a:spcAft>
            </a:pPr>
            <a:endParaRPr lang="en-US" sz="1700" dirty="0">
              <a:latin typeface="Calibri" panose="020F0502020204030204" pitchFamily="34" charset="0"/>
              <a:ea typeface="Calibri" panose="020F0502020204030204" pitchFamily="34" charset="0"/>
            </a:endParaRPr>
          </a:p>
          <a:p>
            <a:pPr>
              <a:spcBef>
                <a:spcPts val="0"/>
              </a:spcBef>
              <a:spcAft>
                <a:spcPts val="0"/>
              </a:spcAft>
            </a:pPr>
            <a:r>
              <a:rPr lang="en-US" sz="1700" dirty="0">
                <a:latin typeface="Calibri" panose="020F0502020204030204" pitchFamily="34" charset="0"/>
                <a:ea typeface="Calibri" panose="020F0502020204030204" pitchFamily="34" charset="0"/>
              </a:rPr>
              <a:t>Make sure you are aware that there are different contracts for different approaches and provisions may change. For example,  architects often take the position that involvement of construction managers increase the  related duties time spent by the architect on a particular project and that as a result the architect should be entitled to additional compensation for that additional time. </a:t>
            </a:r>
          </a:p>
          <a:p>
            <a:pPr>
              <a:spcBef>
                <a:spcPts val="0"/>
              </a:spcBef>
              <a:spcAft>
                <a:spcPts val="0"/>
              </a:spcAft>
            </a:pPr>
            <a:r>
              <a:rPr lang="en-US" sz="1700" dirty="0">
                <a:latin typeface="Calibri" panose="020F0502020204030204" pitchFamily="34" charset="0"/>
                <a:ea typeface="Calibri" panose="020F0502020204030204" pitchFamily="34" charset="0"/>
              </a:rPr>
              <a:t> </a:t>
            </a:r>
          </a:p>
          <a:p>
            <a:pPr>
              <a:spcBef>
                <a:spcPts val="0"/>
              </a:spcBef>
              <a:spcAft>
                <a:spcPts val="0"/>
              </a:spcAft>
            </a:pPr>
            <a:r>
              <a:rPr lang="en-US" sz="1700" dirty="0">
                <a:latin typeface="Calibri" panose="020F0502020204030204" pitchFamily="34" charset="0"/>
                <a:ea typeface="Calibri" panose="020F0502020204030204" pitchFamily="34" charset="0"/>
              </a:rPr>
              <a:t>Authority Who can sign (contract and change orders); compliance with policies and law. Be aware of board policies that require approval for change orders over a certain amount. Be aware that once a change order is substantial enough it may trigger a rebid requirement. In Missouri the state auditor has specifically questioned substantial change orders that were not rebid. Also be aware that event a deductive change order, if large enough may potentially trigger a requirement to rebid. Also be aware that there is an inherent tension between what the contractor/design professional will say that they need (a quick decision/approval) and the board policies that you are subject to (threshold approval amounts, timing of board meetings.)</a:t>
            </a:r>
          </a:p>
          <a:p>
            <a:endParaRPr lang="en-US" dirty="0"/>
          </a:p>
        </p:txBody>
      </p:sp>
      <p:sp>
        <p:nvSpPr>
          <p:cNvPr id="4" name="Slide Number Placeholder 3"/>
          <p:cNvSpPr>
            <a:spLocks noGrp="1"/>
          </p:cNvSpPr>
          <p:nvPr>
            <p:ph type="sldNum" sz="quarter" idx="10"/>
          </p:nvPr>
        </p:nvSpPr>
        <p:spPr/>
        <p:txBody>
          <a:bodyPr/>
          <a:lstStyle/>
          <a:p>
            <a:fld id="{FB0DF7FF-8675-47E2-87DB-05A6A8913ACA}" type="slidenum">
              <a:rPr lang="en-US" smtClean="0"/>
              <a:pPr/>
              <a:t>9</a:t>
            </a:fld>
            <a:endParaRPr lang="en-US" dirty="0"/>
          </a:p>
        </p:txBody>
      </p:sp>
    </p:spTree>
    <p:extLst>
      <p:ext uri="{BB962C8B-B14F-4D97-AF65-F5344CB8AC3E}">
        <p14:creationId xmlns:p14="http://schemas.microsoft.com/office/powerpoint/2010/main" xmlns="" val="27664121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p:nvSpPr>
        <p:spPr>
          <a:xfrm>
            <a:off x="0" y="5949950"/>
            <a:ext cx="3113088" cy="9080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6" name="Straight Connector 5"/>
          <p:cNvCxnSpPr/>
          <p:nvPr/>
        </p:nvCxnSpPr>
        <p:spPr>
          <a:xfrm>
            <a:off x="1449388" y="1622425"/>
            <a:ext cx="7694612" cy="11113"/>
          </a:xfrm>
          <a:prstGeom prst="line">
            <a:avLst/>
          </a:prstGeom>
          <a:ln w="3175" cmpd="sng">
            <a:solidFill>
              <a:srgbClr val="717174"/>
            </a:solidFill>
          </a:ln>
          <a:effectLst/>
        </p:spPr>
        <p:style>
          <a:lnRef idx="2">
            <a:schemeClr val="accent1"/>
          </a:lnRef>
          <a:fillRef idx="0">
            <a:schemeClr val="accent1"/>
          </a:fillRef>
          <a:effectRef idx="1">
            <a:schemeClr val="accent1"/>
          </a:effectRef>
          <a:fontRef idx="minor">
            <a:schemeClr val="tx1"/>
          </a:fontRef>
        </p:style>
      </p:cxnSp>
      <p:pic>
        <p:nvPicPr>
          <p:cNvPr id="7" name="Picture 12" descr="TK_name.png"/>
          <p:cNvPicPr>
            <a:picLocks noChangeAspect="1"/>
          </p:cNvPicPr>
          <p:nvPr/>
        </p:nvPicPr>
        <p:blipFill>
          <a:blip r:embed="rId2" cstate="print"/>
          <a:srcRect/>
          <a:stretch>
            <a:fillRect/>
          </a:stretch>
        </p:blipFill>
        <p:spPr bwMode="auto">
          <a:xfrm>
            <a:off x="460375" y="460375"/>
            <a:ext cx="3535363" cy="839788"/>
          </a:xfrm>
          <a:prstGeom prst="rect">
            <a:avLst/>
          </a:prstGeom>
          <a:noFill/>
          <a:ln w="9525">
            <a:noFill/>
            <a:miter lim="800000"/>
            <a:headEnd/>
            <a:tailEnd/>
          </a:ln>
        </p:spPr>
      </p:pic>
      <p:sp>
        <p:nvSpPr>
          <p:cNvPr id="8" name="TextBox 13"/>
          <p:cNvSpPr txBox="1">
            <a:spLocks noChangeArrowheads="1"/>
          </p:cNvSpPr>
          <p:nvPr/>
        </p:nvSpPr>
        <p:spPr bwMode="auto">
          <a:xfrm>
            <a:off x="1446213" y="6178550"/>
            <a:ext cx="2398712" cy="136525"/>
          </a:xfrm>
          <a:prstGeom prst="rect">
            <a:avLst/>
          </a:prstGeom>
          <a:noFill/>
          <a:ln w="9525">
            <a:noFill/>
            <a:miter lim="800000"/>
            <a:headEnd/>
            <a:tailEnd/>
          </a:ln>
        </p:spPr>
        <p:txBody>
          <a:bodyPr lIns="0" tIns="0" rIns="0" bIns="0" anchor="ctr"/>
          <a:lstStyle/>
          <a:p>
            <a:r>
              <a:rPr lang="en-US" sz="800" i="1" dirty="0">
                <a:solidFill>
                  <a:srgbClr val="7F7F7F"/>
                </a:solidFill>
                <a:latin typeface="Verdana" pitchFamily="34" charset="0"/>
              </a:rPr>
              <a:t>Presented by:</a:t>
            </a:r>
          </a:p>
        </p:txBody>
      </p:sp>
      <p:sp>
        <p:nvSpPr>
          <p:cNvPr id="9" name="TextBox 14"/>
          <p:cNvSpPr txBox="1">
            <a:spLocks noChangeArrowheads="1"/>
          </p:cNvSpPr>
          <p:nvPr/>
        </p:nvSpPr>
        <p:spPr bwMode="auto">
          <a:xfrm>
            <a:off x="4443413" y="6178550"/>
            <a:ext cx="749300" cy="136525"/>
          </a:xfrm>
          <a:prstGeom prst="rect">
            <a:avLst/>
          </a:prstGeom>
          <a:noFill/>
          <a:ln w="9525">
            <a:noFill/>
            <a:miter lim="800000"/>
            <a:headEnd/>
            <a:tailEnd/>
          </a:ln>
        </p:spPr>
        <p:txBody>
          <a:bodyPr lIns="0" tIns="0" rIns="0" bIns="0" anchor="ctr"/>
          <a:lstStyle/>
          <a:p>
            <a:r>
              <a:rPr lang="en-US" sz="800" i="1" dirty="0">
                <a:solidFill>
                  <a:srgbClr val="7F7F7F"/>
                </a:solidFill>
                <a:latin typeface="Verdana" pitchFamily="34" charset="0"/>
              </a:rPr>
              <a:t>Date:</a:t>
            </a:r>
          </a:p>
        </p:txBody>
      </p:sp>
      <p:sp>
        <p:nvSpPr>
          <p:cNvPr id="2" name="Title 1"/>
          <p:cNvSpPr>
            <a:spLocks noGrp="1"/>
          </p:cNvSpPr>
          <p:nvPr>
            <p:ph type="ctrTitle"/>
          </p:nvPr>
        </p:nvSpPr>
        <p:spPr>
          <a:xfrm>
            <a:off x="1452174" y="2819400"/>
            <a:ext cx="7011987" cy="1828800"/>
          </a:xfrm>
        </p:spPr>
        <p:txBody>
          <a:bodyPr lIns="0" anchor="b">
            <a:noAutofit/>
          </a:bodyPr>
          <a:lstStyle>
            <a:lvl1pPr algn="l">
              <a:defRPr sz="4000" b="0" i="0">
                <a:solidFill>
                  <a:schemeClr val="tx2"/>
                </a:solidFill>
                <a:latin typeface="Verdana"/>
                <a:cs typeface="Verdana"/>
              </a:defRPr>
            </a:lvl1pPr>
          </a:lstStyle>
          <a:p>
            <a:r>
              <a:rPr lang="en-US"/>
              <a:t>Click to edit Master title style</a:t>
            </a:r>
            <a:endParaRPr lang="en-US" dirty="0"/>
          </a:p>
        </p:txBody>
      </p:sp>
      <p:sp>
        <p:nvSpPr>
          <p:cNvPr id="3" name="Subtitle 2"/>
          <p:cNvSpPr>
            <a:spLocks noGrp="1"/>
          </p:cNvSpPr>
          <p:nvPr>
            <p:ph type="subTitle" idx="1"/>
          </p:nvPr>
        </p:nvSpPr>
        <p:spPr>
          <a:xfrm>
            <a:off x="1446154" y="6342600"/>
            <a:ext cx="2745315" cy="388703"/>
          </a:xfrm>
          <a:ln>
            <a:noFill/>
          </a:ln>
        </p:spPr>
        <p:txBody>
          <a:bodyPr lIns="0" tIns="0">
            <a:normAutofit/>
          </a:bodyPr>
          <a:lstStyle>
            <a:lvl1pPr marL="0" indent="0" algn="l">
              <a:buNone/>
              <a:defRPr sz="1100">
                <a:solidFill>
                  <a:srgbClr val="2D3E5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 Placeholder 8"/>
          <p:cNvSpPr>
            <a:spLocks noGrp="1"/>
          </p:cNvSpPr>
          <p:nvPr>
            <p:ph type="body" sz="quarter" idx="14"/>
          </p:nvPr>
        </p:nvSpPr>
        <p:spPr>
          <a:xfrm>
            <a:off x="4447839" y="6342600"/>
            <a:ext cx="1758918" cy="382741"/>
          </a:xfrm>
          <a:noFill/>
          <a:ln>
            <a:noFill/>
          </a:ln>
        </p:spPr>
        <p:txBody>
          <a:bodyPr lIns="0" tIns="0">
            <a:noAutofit/>
          </a:bodyPr>
          <a:lstStyle>
            <a:lvl1pPr marL="0" indent="0" algn="l">
              <a:buNone/>
              <a:defRPr sz="1100">
                <a:solidFill>
                  <a:srgbClr val="2D3E5F"/>
                </a:solidFill>
                <a:latin typeface="Verdana"/>
                <a:cs typeface="Verdana"/>
              </a:defRPr>
            </a:lvl1pPr>
            <a:lvl2pPr marL="457200" indent="0" algn="r">
              <a:buNone/>
              <a:defRPr sz="1800">
                <a:solidFill>
                  <a:schemeClr val="bg1">
                    <a:lumMod val="50000"/>
                  </a:schemeClr>
                </a:solidFill>
                <a:latin typeface="Verdana"/>
                <a:cs typeface="Verdana"/>
              </a:defRPr>
            </a:lvl2pPr>
            <a:lvl3pPr marL="914400" indent="0" algn="r">
              <a:buNone/>
              <a:defRPr sz="1600">
                <a:solidFill>
                  <a:schemeClr val="bg1">
                    <a:lumMod val="50000"/>
                  </a:schemeClr>
                </a:solidFill>
                <a:latin typeface="Verdana"/>
                <a:cs typeface="Verdana"/>
              </a:defRPr>
            </a:lvl3pPr>
            <a:lvl4pPr marL="1371600" indent="0" algn="r">
              <a:buNone/>
              <a:defRPr sz="1400">
                <a:solidFill>
                  <a:schemeClr val="bg1">
                    <a:lumMod val="50000"/>
                  </a:schemeClr>
                </a:solidFill>
                <a:latin typeface="Verdana"/>
                <a:cs typeface="Verdana"/>
              </a:defRPr>
            </a:lvl4pPr>
            <a:lvl5pPr marL="1828800" indent="0" algn="r">
              <a:buNone/>
              <a:defRPr sz="1400">
                <a:solidFill>
                  <a:schemeClr val="bg1">
                    <a:lumMod val="50000"/>
                  </a:schemeClr>
                </a:solidFill>
                <a:latin typeface="Verdana"/>
                <a:cs typeface="Verdana"/>
              </a:defRPr>
            </a:lvl5pPr>
          </a:lstStyle>
          <a:p>
            <a:pPr lvl="0"/>
            <a:r>
              <a:rPr lang="en-US"/>
              <a:t>Click to edit Master text styles</a:t>
            </a:r>
          </a:p>
        </p:txBody>
      </p:sp>
      <p:sp>
        <p:nvSpPr>
          <p:cNvPr id="11" name="Date Placeholder 3"/>
          <p:cNvSpPr>
            <a:spLocks noGrp="1"/>
          </p:cNvSpPr>
          <p:nvPr>
            <p:ph type="dt" sz="half" idx="15"/>
          </p:nvPr>
        </p:nvSpPr>
        <p:spPr>
          <a:xfrm>
            <a:off x="463550" y="6535738"/>
            <a:ext cx="2133600" cy="212725"/>
          </a:xfrm>
        </p:spPr>
        <p:txBody>
          <a:bodyPr/>
          <a:lstStyle>
            <a:lvl1pPr>
              <a:defRPr/>
            </a:lvl1pPr>
          </a:lstStyle>
          <a:p>
            <a:fld id="{D14D0EE0-691D-4B35-AB68-002EB0E5A3DF}" type="datetime1">
              <a:rPr lang="en-US"/>
              <a:pPr/>
              <a:t>11/2/2021</a:t>
            </a:fld>
            <a:endParaRPr lang="en-US" dirty="0"/>
          </a:p>
        </p:txBody>
      </p:sp>
      <p:sp>
        <p:nvSpPr>
          <p:cNvPr id="12" name="Footer Placeholder 4"/>
          <p:cNvSpPr>
            <a:spLocks noGrp="1"/>
          </p:cNvSpPr>
          <p:nvPr>
            <p:ph type="ftr" sz="quarter" idx="16"/>
          </p:nvPr>
        </p:nvSpPr>
        <p:spPr>
          <a:xfrm>
            <a:off x="3124200" y="6600825"/>
            <a:ext cx="2895600" cy="257175"/>
          </a:xfrm>
        </p:spPr>
        <p:txBody>
          <a:bodyPr/>
          <a:lstStyle>
            <a:lvl1pPr algn="ctr">
              <a:defRPr dirty="0">
                <a:latin typeface="Verdana"/>
                <a:cs typeface="Verdana"/>
              </a:defRPr>
            </a:lvl1pPr>
          </a:lstStyle>
          <a:p>
            <a:pPr>
              <a:defRPr/>
            </a:pPr>
            <a:endParaRPr lang="en-US" dirty="0"/>
          </a:p>
        </p:txBody>
      </p:sp>
      <p:sp>
        <p:nvSpPr>
          <p:cNvPr id="13" name="Slide Number Placeholder 5"/>
          <p:cNvSpPr>
            <a:spLocks noGrp="1"/>
          </p:cNvSpPr>
          <p:nvPr>
            <p:ph type="sldNum" sz="quarter" idx="17"/>
          </p:nvPr>
        </p:nvSpPr>
        <p:spPr/>
        <p:txBody>
          <a:bodyPr/>
          <a:lstStyle>
            <a:lvl1pPr>
              <a:defRPr/>
            </a:lvl1pPr>
          </a:lstStyle>
          <a:p>
            <a:fld id="{4C43FACD-64FC-4CBB-BA4D-83824D49E317}"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90AEE2D9-7C2F-47D5-A9C1-EF1427CCD87C}" type="datetime1">
              <a:rPr lang="en-US"/>
              <a:pPr/>
              <a:t>11/2/2021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16B68E2F-BD77-4D81-94A2-8AE735B537D1}"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8C6B544E-F056-402F-A4F8-ED9968D08B9E}" type="datetime1">
              <a:rPr lang="en-US"/>
              <a:pPr/>
              <a:t>11/2/2021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31ED345F-D6FE-4BE9-8DA3-F5517CD36EAB}"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DA61B90A-08BC-4C78-B269-8BB0CE10F7EE}" type="datetime1">
              <a:rPr lang="en-US"/>
              <a:pPr/>
              <a:t>11/2/2021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341991FB-039A-42BC-A254-BE13CC3570E9}"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AEA19B10-C7A6-43BC-BD4B-F94167444CB4}" type="datetime1">
              <a:rPr lang="en-US"/>
              <a:pPr/>
              <a:t>11/2/2021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E65ADCAC-52A5-4207-BB56-F45BEF862869}"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CD08F094-51E0-40BE-8358-B0FADDC8E59D}" type="datetime1">
              <a:rPr lang="en-US"/>
              <a:pPr/>
              <a:t>11/2/2021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1D19D50B-B851-4B5D-A610-840832CFC693}"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15291D43-8D68-4214-8D4B-EB444C43CD66}" type="datetime1">
              <a:rPr lang="en-US"/>
              <a:pPr/>
              <a:t>11/2/2021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B36285FF-F260-4E79-8763-E3E6EFE842EF}"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D2CA5A4C-A884-46E7-A99A-0F891A4056B3}" type="datetime1">
              <a:rPr lang="en-US"/>
              <a:pPr/>
              <a:t>11/2/2021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26B90641-D599-435B-9024-A07F735DBEC1}"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C156AA1A-01FD-40D3-9607-740CC038181B}" type="datetime1">
              <a:rPr lang="en-US"/>
              <a:pPr/>
              <a:t>11/2/2021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E643ACE9-D507-4FA4-9159-4A76B5118874}"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6" descr="powerpoint_side.jpg"/>
          <p:cNvPicPr>
            <a:picLocks noChangeAspect="1"/>
          </p:cNvPicPr>
          <p:nvPr/>
        </p:nvPicPr>
        <p:blipFill>
          <a:blip r:embed="rId2" cstate="print"/>
          <a:srcRect/>
          <a:stretch>
            <a:fillRect/>
          </a:stretch>
        </p:blipFill>
        <p:spPr bwMode="auto">
          <a:xfrm>
            <a:off x="5537200" y="1676400"/>
            <a:ext cx="3606800" cy="4876800"/>
          </a:xfrm>
          <a:prstGeom prst="rect">
            <a:avLst/>
          </a:prstGeom>
          <a:noFill/>
          <a:ln w="9525">
            <a:noFill/>
            <a:miter lim="800000"/>
            <a:headEnd/>
            <a:tailEnd/>
          </a:ln>
        </p:spPr>
      </p:pic>
      <p:pic>
        <p:nvPicPr>
          <p:cNvPr id="5" name="Picture 7" descr="powerpoint_bottom_thin.jpg"/>
          <p:cNvPicPr>
            <a:picLocks noChangeAspect="1"/>
          </p:cNvPicPr>
          <p:nvPr/>
        </p:nvPicPr>
        <p:blipFill>
          <a:blip r:embed="rId3" cstate="print"/>
          <a:srcRect/>
          <a:stretch>
            <a:fillRect/>
          </a:stretch>
        </p:blipFill>
        <p:spPr bwMode="auto">
          <a:xfrm>
            <a:off x="0" y="6324600"/>
            <a:ext cx="9144000" cy="533400"/>
          </a:xfrm>
          <a:prstGeom prst="rect">
            <a:avLst/>
          </a:prstGeom>
          <a:noFill/>
          <a:ln w="9525">
            <a:noFill/>
            <a:miter lim="800000"/>
            <a:headEnd/>
            <a:tailEnd/>
          </a:ln>
        </p:spPr>
      </p:pic>
      <p:pic>
        <p:nvPicPr>
          <p:cNvPr id="6" name="Picture 8" descr="email_header2.jpg"/>
          <p:cNvPicPr>
            <a:picLocks noChangeAspect="1"/>
          </p:cNvPicPr>
          <p:nvPr/>
        </p:nvPicPr>
        <p:blipFill>
          <a:blip r:embed="rId4" cstate="print"/>
          <a:srcRect/>
          <a:stretch>
            <a:fillRect/>
          </a:stretch>
        </p:blipFill>
        <p:spPr bwMode="auto">
          <a:xfrm>
            <a:off x="0" y="0"/>
            <a:ext cx="9144000" cy="1651000"/>
          </a:xfrm>
          <a:prstGeom prst="rect">
            <a:avLst/>
          </a:prstGeom>
          <a:noFill/>
          <a:ln w="9525">
            <a:noFill/>
            <a:miter lim="800000"/>
            <a:headEnd/>
            <a:tailEnd/>
          </a:ln>
        </p:spPr>
      </p:pic>
      <p:sp>
        <p:nvSpPr>
          <p:cNvPr id="2" name="Title 1"/>
          <p:cNvSpPr>
            <a:spLocks noGrp="1"/>
          </p:cNvSpPr>
          <p:nvPr>
            <p:ph type="title"/>
          </p:nvPr>
        </p:nvSpPr>
        <p:spPr>
          <a:xfrm>
            <a:off x="457200" y="2743200"/>
            <a:ext cx="8229600" cy="1143000"/>
          </a:xfrm>
        </p:spPr>
        <p:txBody>
          <a:bodyPr/>
          <a:lstStyle/>
          <a:p>
            <a:r>
              <a:rPr lang="en-US" dirty="0"/>
              <a:t>Click to edit Master title style</a:t>
            </a:r>
          </a:p>
        </p:txBody>
      </p:sp>
      <p:sp>
        <p:nvSpPr>
          <p:cNvPr id="11" name="Subtitle 2"/>
          <p:cNvSpPr>
            <a:spLocks noGrp="1"/>
          </p:cNvSpPr>
          <p:nvPr>
            <p:ph type="subTitle" idx="1"/>
          </p:nvPr>
        </p:nvSpPr>
        <p:spPr>
          <a:xfrm>
            <a:off x="1295400" y="4267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Date Placeholder 2"/>
          <p:cNvSpPr>
            <a:spLocks noGrp="1"/>
          </p:cNvSpPr>
          <p:nvPr>
            <p:ph type="dt" sz="half" idx="10"/>
          </p:nvPr>
        </p:nvSpPr>
        <p:spPr/>
        <p:txBody>
          <a:bodyPr/>
          <a:lstStyle>
            <a:lvl1pPr>
              <a:defRPr/>
            </a:lvl1pPr>
          </a:lstStyle>
          <a:p>
            <a:fld id="{B3B5E536-0F6E-439E-97D7-C1D3A3E4AC82}" type="datetime1">
              <a:rPr lang="en-US"/>
              <a:pPr/>
              <a:t>11/2/2021</a:t>
            </a:fld>
            <a:endParaRPr lang="en-US" dirty="0"/>
          </a:p>
        </p:txBody>
      </p:sp>
      <p:sp>
        <p:nvSpPr>
          <p:cNvPr id="8" name="Footer Placeholder 3"/>
          <p:cNvSpPr>
            <a:spLocks noGrp="1"/>
          </p:cNvSpPr>
          <p:nvPr>
            <p:ph type="ftr" sz="quarter" idx="11"/>
          </p:nvPr>
        </p:nvSpPr>
        <p:spPr/>
        <p:txBody>
          <a:bodyPr/>
          <a:lstStyle>
            <a:lvl1pPr>
              <a:defRPr dirty="0"/>
            </a:lvl1pPr>
          </a:lstStyle>
          <a:p>
            <a:pPr>
              <a:defRPr/>
            </a:pPr>
            <a:endParaRPr lang="en-US" dirty="0"/>
          </a:p>
        </p:txBody>
      </p:sp>
      <p:sp>
        <p:nvSpPr>
          <p:cNvPr id="9" name="Slide Number Placeholder 4"/>
          <p:cNvSpPr>
            <a:spLocks noGrp="1"/>
          </p:cNvSpPr>
          <p:nvPr>
            <p:ph type="sldNum" sz="quarter" idx="12"/>
          </p:nvPr>
        </p:nvSpPr>
        <p:spPr/>
        <p:txBody>
          <a:bodyPr/>
          <a:lstStyle>
            <a:lvl1pPr>
              <a:defRPr/>
            </a:lvl1pPr>
          </a:lstStyle>
          <a:p>
            <a:fld id="{AA86FF50-E916-42C9-8721-62B9D8AACCF3}"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range Text Slide">
    <p:spTree>
      <p:nvGrpSpPr>
        <p:cNvPr id="1" name=""/>
        <p:cNvGrpSpPr/>
        <p:nvPr/>
      </p:nvGrpSpPr>
      <p:grpSpPr>
        <a:xfrm>
          <a:off x="0" y="0"/>
          <a:ext cx="0" cy="0"/>
          <a:chOff x="0" y="0"/>
          <a:chExt cx="0" cy="0"/>
        </a:xfrm>
      </p:grpSpPr>
      <p:sp>
        <p:nvSpPr>
          <p:cNvPr id="4" name="Rectangle 3"/>
          <p:cNvSpPr/>
          <p:nvPr/>
        </p:nvSpPr>
        <p:spPr>
          <a:xfrm>
            <a:off x="0" y="0"/>
            <a:ext cx="9144000" cy="1209675"/>
          </a:xfrm>
          <a:prstGeom prst="rect">
            <a:avLst/>
          </a:prstGeom>
          <a:solidFill>
            <a:srgbClr val="2D3E5F"/>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4A323"/>
              </a:solidFill>
            </a:endParaRPr>
          </a:p>
        </p:txBody>
      </p:sp>
      <p:sp>
        <p:nvSpPr>
          <p:cNvPr id="3" name="Content Placeholder 2"/>
          <p:cNvSpPr>
            <a:spLocks noGrp="1"/>
          </p:cNvSpPr>
          <p:nvPr>
            <p:ph idx="1"/>
          </p:nvPr>
        </p:nvSpPr>
        <p:spPr>
          <a:xfrm>
            <a:off x="547406" y="1346200"/>
            <a:ext cx="8229600" cy="4343399"/>
          </a:xfrm>
        </p:spPr>
        <p:txBody>
          <a:bodyPr>
            <a:normAutofit/>
          </a:bodyPr>
          <a:lstStyle>
            <a:lvl1pPr marL="342900" indent="-230188">
              <a:lnSpc>
                <a:spcPts val="2800"/>
              </a:lnSpc>
              <a:spcBef>
                <a:spcPts val="1000"/>
              </a:spcBef>
              <a:buClr>
                <a:schemeClr val="tx2"/>
              </a:buClr>
              <a:buSzPct val="125000"/>
              <a:buFont typeface="Arial"/>
              <a:buChar char="•"/>
              <a:defRPr sz="1900"/>
            </a:lvl1pPr>
            <a:lvl2pPr marL="571500" indent="-230188">
              <a:spcBef>
                <a:spcPts val="1000"/>
              </a:spcBef>
              <a:buClr>
                <a:schemeClr val="tx2"/>
              </a:buClr>
              <a:buSzPct val="125000"/>
              <a:buFont typeface="Lucida Grande"/>
              <a:buChar char="–"/>
              <a:defRPr sz="1600"/>
            </a:lvl2pPr>
            <a:lvl3pPr marL="796925" indent="-228600" defTabSz="858838">
              <a:spcBef>
                <a:spcPts val="600"/>
              </a:spcBef>
              <a:buClr>
                <a:schemeClr val="tx2"/>
              </a:buClr>
              <a:buSzPct val="110000"/>
              <a:buFont typeface="Courier New"/>
              <a:buChar char="o"/>
              <a:defRPr sz="1600"/>
            </a:lvl3pPr>
            <a:lvl4pPr marL="1033463" indent="-228600">
              <a:spcBef>
                <a:spcPts val="600"/>
              </a:spcBef>
              <a:buClr>
                <a:schemeClr val="tx2"/>
              </a:buClr>
              <a:buSzPct val="125000"/>
              <a:buFont typeface="Arial"/>
              <a:buChar char="•"/>
              <a:defRPr sz="1600"/>
            </a:lvl4pPr>
            <a:lvl5pPr marL="1309688" indent="-228600">
              <a:spcBef>
                <a:spcPts val="600"/>
              </a:spcBef>
              <a:buClr>
                <a:schemeClr val="tx2"/>
              </a:buClr>
              <a:buSzPct val="125000"/>
              <a:buFont typeface="Arial"/>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888390" y="0"/>
            <a:ext cx="7786486" cy="1206500"/>
          </a:xfrm>
        </p:spPr>
        <p:txBody>
          <a:bodyPr>
            <a:normAutofit/>
          </a:bodyPr>
          <a:lstStyle>
            <a:lvl1pPr algn="l">
              <a:defRPr sz="3200">
                <a:solidFill>
                  <a:srgbClr val="F4A323"/>
                </a:solidFill>
                <a:latin typeface="Verdana"/>
                <a:cs typeface="Verdana"/>
              </a:defRPr>
            </a:lvl1pPr>
          </a:lstStyle>
          <a:p>
            <a:r>
              <a:rPr lang="en-US" dirty="0"/>
              <a:t>Click to edit Master title style</a:t>
            </a:r>
          </a:p>
        </p:txBody>
      </p:sp>
      <p:sp>
        <p:nvSpPr>
          <p:cNvPr id="5" name="Date Placeholder 3"/>
          <p:cNvSpPr>
            <a:spLocks noGrp="1"/>
          </p:cNvSpPr>
          <p:nvPr>
            <p:ph type="dt" sz="half" idx="10"/>
          </p:nvPr>
        </p:nvSpPr>
        <p:spPr/>
        <p:txBody>
          <a:bodyPr/>
          <a:lstStyle>
            <a:lvl1pPr>
              <a:defRPr/>
            </a:lvl1pPr>
          </a:lstStyle>
          <a:p>
            <a:fld id="{E38DF7F8-D971-4071-8324-68F802639D3A}" type="datetime1">
              <a:rPr lang="en-US"/>
              <a:pPr/>
              <a:t>11/2/2021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32B537E5-664C-4E5C-8193-97C47F4F6BC8}"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ed Text Slide">
    <p:spTree>
      <p:nvGrpSpPr>
        <p:cNvPr id="1" name=""/>
        <p:cNvGrpSpPr/>
        <p:nvPr/>
      </p:nvGrpSpPr>
      <p:grpSpPr>
        <a:xfrm>
          <a:off x="0" y="0"/>
          <a:ext cx="0" cy="0"/>
          <a:chOff x="0" y="0"/>
          <a:chExt cx="0" cy="0"/>
        </a:xfrm>
      </p:grpSpPr>
      <p:sp>
        <p:nvSpPr>
          <p:cNvPr id="4" name="Rectangle 3"/>
          <p:cNvSpPr/>
          <p:nvPr/>
        </p:nvSpPr>
        <p:spPr>
          <a:xfrm>
            <a:off x="0" y="0"/>
            <a:ext cx="9144000" cy="1209675"/>
          </a:xfrm>
          <a:prstGeom prst="rect">
            <a:avLst/>
          </a:prstGeom>
          <a:solidFill>
            <a:srgbClr val="2D3E5F"/>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4A323"/>
              </a:solidFill>
            </a:endParaRPr>
          </a:p>
        </p:txBody>
      </p:sp>
      <p:sp>
        <p:nvSpPr>
          <p:cNvPr id="3" name="Content Placeholder 2"/>
          <p:cNvSpPr>
            <a:spLocks noGrp="1"/>
          </p:cNvSpPr>
          <p:nvPr>
            <p:ph idx="1"/>
          </p:nvPr>
        </p:nvSpPr>
        <p:spPr>
          <a:xfrm>
            <a:off x="547406" y="1346200"/>
            <a:ext cx="8229600" cy="4343399"/>
          </a:xfrm>
        </p:spPr>
        <p:txBody>
          <a:bodyPr>
            <a:normAutofit/>
          </a:bodyPr>
          <a:lstStyle>
            <a:lvl1pPr marL="342900" indent="-230188">
              <a:lnSpc>
                <a:spcPts val="2800"/>
              </a:lnSpc>
              <a:spcBef>
                <a:spcPts val="1000"/>
              </a:spcBef>
              <a:buClr>
                <a:schemeClr val="tx2"/>
              </a:buClr>
              <a:buSzPct val="125000"/>
              <a:buFont typeface="Arial"/>
              <a:buChar char="•"/>
              <a:defRPr sz="1900"/>
            </a:lvl1pPr>
            <a:lvl2pPr marL="571500" indent="-230188">
              <a:spcBef>
                <a:spcPts val="1000"/>
              </a:spcBef>
              <a:buClr>
                <a:schemeClr val="tx2"/>
              </a:buClr>
              <a:buSzPct val="125000"/>
              <a:buFont typeface="Lucida Grande"/>
              <a:buChar char="–"/>
              <a:defRPr sz="1600"/>
            </a:lvl2pPr>
            <a:lvl3pPr marL="796925" indent="-228600" defTabSz="858838">
              <a:spcBef>
                <a:spcPts val="600"/>
              </a:spcBef>
              <a:buClr>
                <a:schemeClr val="tx2"/>
              </a:buClr>
              <a:buSzPct val="110000"/>
              <a:buFont typeface="Courier New"/>
              <a:buChar char="o"/>
              <a:defRPr sz="1600"/>
            </a:lvl3pPr>
            <a:lvl4pPr marL="1033463" indent="-228600">
              <a:spcBef>
                <a:spcPts val="600"/>
              </a:spcBef>
              <a:buClr>
                <a:schemeClr val="tx2"/>
              </a:buClr>
              <a:buSzPct val="125000"/>
              <a:buFont typeface="Arial"/>
              <a:buChar char="•"/>
              <a:defRPr sz="1600"/>
            </a:lvl4pPr>
            <a:lvl5pPr marL="1309688" indent="-228600">
              <a:spcBef>
                <a:spcPts val="600"/>
              </a:spcBef>
              <a:buClr>
                <a:schemeClr val="tx2"/>
              </a:buClr>
              <a:buSzPct val="125000"/>
              <a:buFont typeface="Arial"/>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888390" y="0"/>
            <a:ext cx="7786486" cy="1206500"/>
          </a:xfrm>
        </p:spPr>
        <p:txBody>
          <a:bodyPr>
            <a:normAutofit/>
          </a:bodyPr>
          <a:lstStyle>
            <a:lvl1pPr algn="l">
              <a:defRPr sz="3200">
                <a:solidFill>
                  <a:srgbClr val="E24C50"/>
                </a:solidFill>
                <a:latin typeface="Verdana"/>
                <a:cs typeface="Verdana"/>
              </a:defRPr>
            </a:lvl1pPr>
          </a:lstStyle>
          <a:p>
            <a:r>
              <a:rPr lang="en-US" dirty="0"/>
              <a:t>Click to edit Master title style</a:t>
            </a:r>
          </a:p>
        </p:txBody>
      </p:sp>
      <p:sp>
        <p:nvSpPr>
          <p:cNvPr id="5" name="Date Placeholder 3"/>
          <p:cNvSpPr>
            <a:spLocks noGrp="1"/>
          </p:cNvSpPr>
          <p:nvPr>
            <p:ph type="dt" sz="half" idx="10"/>
          </p:nvPr>
        </p:nvSpPr>
        <p:spPr/>
        <p:txBody>
          <a:bodyPr/>
          <a:lstStyle>
            <a:lvl1pPr>
              <a:defRPr/>
            </a:lvl1pPr>
          </a:lstStyle>
          <a:p>
            <a:fld id="{A7260AD9-F8BA-4861-8660-BBFCFF9C8E6D}" type="datetime1">
              <a:rPr lang="en-US"/>
              <a:pPr/>
              <a:t>11/2/2021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62409CE8-C2CD-4AB9-B771-05FD3D08B216}"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Green Text Slide">
    <p:spTree>
      <p:nvGrpSpPr>
        <p:cNvPr id="1" name=""/>
        <p:cNvGrpSpPr/>
        <p:nvPr/>
      </p:nvGrpSpPr>
      <p:grpSpPr>
        <a:xfrm>
          <a:off x="0" y="0"/>
          <a:ext cx="0" cy="0"/>
          <a:chOff x="0" y="0"/>
          <a:chExt cx="0" cy="0"/>
        </a:xfrm>
      </p:grpSpPr>
      <p:sp>
        <p:nvSpPr>
          <p:cNvPr id="4" name="Rectangle 3"/>
          <p:cNvSpPr/>
          <p:nvPr/>
        </p:nvSpPr>
        <p:spPr>
          <a:xfrm>
            <a:off x="0" y="0"/>
            <a:ext cx="9144000" cy="1209675"/>
          </a:xfrm>
          <a:prstGeom prst="rect">
            <a:avLst/>
          </a:prstGeom>
          <a:solidFill>
            <a:srgbClr val="2D3E5F"/>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4A323"/>
              </a:solidFill>
            </a:endParaRPr>
          </a:p>
        </p:txBody>
      </p:sp>
      <p:sp>
        <p:nvSpPr>
          <p:cNvPr id="3" name="Content Placeholder 2"/>
          <p:cNvSpPr>
            <a:spLocks noGrp="1"/>
          </p:cNvSpPr>
          <p:nvPr>
            <p:ph idx="1"/>
          </p:nvPr>
        </p:nvSpPr>
        <p:spPr>
          <a:xfrm>
            <a:off x="547406" y="1346200"/>
            <a:ext cx="8229600" cy="4343399"/>
          </a:xfrm>
        </p:spPr>
        <p:txBody>
          <a:bodyPr>
            <a:normAutofit/>
          </a:bodyPr>
          <a:lstStyle>
            <a:lvl1pPr marL="342900" indent="-230188">
              <a:lnSpc>
                <a:spcPts val="2800"/>
              </a:lnSpc>
              <a:spcBef>
                <a:spcPts val="1000"/>
              </a:spcBef>
              <a:buClr>
                <a:schemeClr val="tx2"/>
              </a:buClr>
              <a:buSzPct val="125000"/>
              <a:buFont typeface="Arial"/>
              <a:buChar char="•"/>
              <a:defRPr sz="1900"/>
            </a:lvl1pPr>
            <a:lvl2pPr marL="571500" indent="-230188">
              <a:spcBef>
                <a:spcPts val="1000"/>
              </a:spcBef>
              <a:buClr>
                <a:schemeClr val="tx2"/>
              </a:buClr>
              <a:buSzPct val="125000"/>
              <a:buFont typeface="Lucida Grande"/>
              <a:buChar char="–"/>
              <a:defRPr sz="1600"/>
            </a:lvl2pPr>
            <a:lvl3pPr marL="796925" indent="-228600" defTabSz="858838">
              <a:spcBef>
                <a:spcPts val="600"/>
              </a:spcBef>
              <a:buClr>
                <a:schemeClr val="tx2"/>
              </a:buClr>
              <a:buSzPct val="110000"/>
              <a:buFont typeface="Courier New"/>
              <a:buChar char="o"/>
              <a:defRPr sz="1600"/>
            </a:lvl3pPr>
            <a:lvl4pPr marL="1033463" indent="-228600">
              <a:spcBef>
                <a:spcPts val="600"/>
              </a:spcBef>
              <a:buClr>
                <a:schemeClr val="tx2"/>
              </a:buClr>
              <a:buSzPct val="125000"/>
              <a:buFont typeface="Arial"/>
              <a:buChar char="•"/>
              <a:defRPr sz="1600"/>
            </a:lvl4pPr>
            <a:lvl5pPr marL="1309688" indent="-228600">
              <a:spcBef>
                <a:spcPts val="600"/>
              </a:spcBef>
              <a:buClr>
                <a:schemeClr val="tx2"/>
              </a:buClr>
              <a:buSzPct val="125000"/>
              <a:buFont typeface="Arial"/>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888390" y="0"/>
            <a:ext cx="7786486" cy="1206500"/>
          </a:xfrm>
        </p:spPr>
        <p:txBody>
          <a:bodyPr>
            <a:normAutofit/>
          </a:bodyPr>
          <a:lstStyle>
            <a:lvl1pPr algn="l">
              <a:defRPr sz="3200">
                <a:solidFill>
                  <a:srgbClr val="88BD30"/>
                </a:solidFill>
                <a:latin typeface="Verdana"/>
                <a:cs typeface="Verdana"/>
              </a:defRPr>
            </a:lvl1pPr>
          </a:lstStyle>
          <a:p>
            <a:r>
              <a:rPr lang="en-US" dirty="0"/>
              <a:t>Click to edit Master title style</a:t>
            </a:r>
          </a:p>
        </p:txBody>
      </p:sp>
      <p:sp>
        <p:nvSpPr>
          <p:cNvPr id="5" name="Date Placeholder 3"/>
          <p:cNvSpPr>
            <a:spLocks noGrp="1"/>
          </p:cNvSpPr>
          <p:nvPr>
            <p:ph type="dt" sz="half" idx="10"/>
          </p:nvPr>
        </p:nvSpPr>
        <p:spPr/>
        <p:txBody>
          <a:bodyPr/>
          <a:lstStyle>
            <a:lvl1pPr>
              <a:defRPr/>
            </a:lvl1pPr>
          </a:lstStyle>
          <a:p>
            <a:fld id="{5E7AB0D9-6AE8-4DA4-A67A-873DA5AFDE29}" type="datetime1">
              <a:rPr lang="en-US"/>
              <a:pPr/>
              <a:t>11/2/2021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AF6F172C-1D02-4DA2-A645-39300AD6A5D0}"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Lt Blue Text Slide">
    <p:spTree>
      <p:nvGrpSpPr>
        <p:cNvPr id="1" name=""/>
        <p:cNvGrpSpPr/>
        <p:nvPr/>
      </p:nvGrpSpPr>
      <p:grpSpPr>
        <a:xfrm>
          <a:off x="0" y="0"/>
          <a:ext cx="0" cy="0"/>
          <a:chOff x="0" y="0"/>
          <a:chExt cx="0" cy="0"/>
        </a:xfrm>
      </p:grpSpPr>
      <p:sp>
        <p:nvSpPr>
          <p:cNvPr id="4" name="Rectangle 3"/>
          <p:cNvSpPr/>
          <p:nvPr/>
        </p:nvSpPr>
        <p:spPr>
          <a:xfrm>
            <a:off x="0" y="0"/>
            <a:ext cx="9144000" cy="1209675"/>
          </a:xfrm>
          <a:prstGeom prst="rect">
            <a:avLst/>
          </a:prstGeom>
          <a:solidFill>
            <a:srgbClr val="2D3E5F"/>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4A323"/>
              </a:solidFill>
            </a:endParaRPr>
          </a:p>
        </p:txBody>
      </p:sp>
      <p:sp>
        <p:nvSpPr>
          <p:cNvPr id="3" name="Content Placeholder 2"/>
          <p:cNvSpPr>
            <a:spLocks noGrp="1"/>
          </p:cNvSpPr>
          <p:nvPr>
            <p:ph idx="1"/>
          </p:nvPr>
        </p:nvSpPr>
        <p:spPr>
          <a:xfrm>
            <a:off x="547406" y="1346200"/>
            <a:ext cx="8229600" cy="4343399"/>
          </a:xfrm>
        </p:spPr>
        <p:txBody>
          <a:bodyPr>
            <a:normAutofit/>
          </a:bodyPr>
          <a:lstStyle>
            <a:lvl1pPr marL="342900" indent="-230188">
              <a:lnSpc>
                <a:spcPts val="2800"/>
              </a:lnSpc>
              <a:spcBef>
                <a:spcPts val="1000"/>
              </a:spcBef>
              <a:buClr>
                <a:schemeClr val="tx2"/>
              </a:buClr>
              <a:buSzPct val="125000"/>
              <a:buFont typeface="Arial"/>
              <a:buChar char="•"/>
              <a:defRPr sz="1900"/>
            </a:lvl1pPr>
            <a:lvl2pPr marL="571500" indent="-230188">
              <a:spcBef>
                <a:spcPts val="1000"/>
              </a:spcBef>
              <a:buClr>
                <a:schemeClr val="tx2"/>
              </a:buClr>
              <a:buSzPct val="125000"/>
              <a:buFont typeface="Lucida Grande"/>
              <a:buChar char="–"/>
              <a:defRPr sz="1600"/>
            </a:lvl2pPr>
            <a:lvl3pPr marL="796925" indent="-228600" defTabSz="858838">
              <a:spcBef>
                <a:spcPts val="600"/>
              </a:spcBef>
              <a:buClr>
                <a:schemeClr val="tx2"/>
              </a:buClr>
              <a:buSzPct val="110000"/>
              <a:buFont typeface="Courier New"/>
              <a:buChar char="o"/>
              <a:defRPr sz="1600"/>
            </a:lvl3pPr>
            <a:lvl4pPr marL="1033463" indent="-228600">
              <a:spcBef>
                <a:spcPts val="600"/>
              </a:spcBef>
              <a:buClr>
                <a:schemeClr val="tx2"/>
              </a:buClr>
              <a:buSzPct val="125000"/>
              <a:buFont typeface="Arial"/>
              <a:buChar char="•"/>
              <a:defRPr sz="1600"/>
            </a:lvl4pPr>
            <a:lvl5pPr marL="1309688" indent="-228600">
              <a:spcBef>
                <a:spcPts val="600"/>
              </a:spcBef>
              <a:buClr>
                <a:schemeClr val="tx2"/>
              </a:buClr>
              <a:buSzPct val="125000"/>
              <a:buFont typeface="Arial"/>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888390" y="0"/>
            <a:ext cx="7786486" cy="1206500"/>
          </a:xfrm>
        </p:spPr>
        <p:txBody>
          <a:bodyPr>
            <a:normAutofit/>
          </a:bodyPr>
          <a:lstStyle>
            <a:lvl1pPr algn="l">
              <a:defRPr sz="3200">
                <a:solidFill>
                  <a:srgbClr val="82CAB7"/>
                </a:solidFill>
                <a:latin typeface="Verdana"/>
                <a:cs typeface="Verdana"/>
              </a:defRPr>
            </a:lvl1pPr>
          </a:lstStyle>
          <a:p>
            <a:r>
              <a:rPr lang="en-US" dirty="0"/>
              <a:t>Click to edit Master title style</a:t>
            </a:r>
          </a:p>
        </p:txBody>
      </p:sp>
      <p:sp>
        <p:nvSpPr>
          <p:cNvPr id="5" name="Date Placeholder 3"/>
          <p:cNvSpPr>
            <a:spLocks noGrp="1"/>
          </p:cNvSpPr>
          <p:nvPr>
            <p:ph type="dt" sz="half" idx="10"/>
          </p:nvPr>
        </p:nvSpPr>
        <p:spPr/>
        <p:txBody>
          <a:bodyPr/>
          <a:lstStyle>
            <a:lvl1pPr>
              <a:defRPr/>
            </a:lvl1pPr>
          </a:lstStyle>
          <a:p>
            <a:fld id="{F543B323-DFB9-40B2-97A5-97EC381D9A40}" type="datetime1">
              <a:rPr lang="en-US"/>
              <a:pPr/>
              <a:t>11/2/2021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FE12C440-C718-4785-A27A-50739366ABD3}"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Gray Text Slide">
    <p:spTree>
      <p:nvGrpSpPr>
        <p:cNvPr id="1" name=""/>
        <p:cNvGrpSpPr/>
        <p:nvPr/>
      </p:nvGrpSpPr>
      <p:grpSpPr>
        <a:xfrm>
          <a:off x="0" y="0"/>
          <a:ext cx="0" cy="0"/>
          <a:chOff x="0" y="0"/>
          <a:chExt cx="0" cy="0"/>
        </a:xfrm>
      </p:grpSpPr>
      <p:sp>
        <p:nvSpPr>
          <p:cNvPr id="4" name="Rectangle 3"/>
          <p:cNvSpPr/>
          <p:nvPr/>
        </p:nvSpPr>
        <p:spPr>
          <a:xfrm>
            <a:off x="0" y="0"/>
            <a:ext cx="9144000" cy="1209675"/>
          </a:xfrm>
          <a:prstGeom prst="rect">
            <a:avLst/>
          </a:prstGeom>
          <a:solidFill>
            <a:srgbClr val="2D3E5F"/>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4A323"/>
              </a:solidFill>
            </a:endParaRPr>
          </a:p>
        </p:txBody>
      </p:sp>
      <p:sp>
        <p:nvSpPr>
          <p:cNvPr id="3" name="Content Placeholder 2"/>
          <p:cNvSpPr>
            <a:spLocks noGrp="1"/>
          </p:cNvSpPr>
          <p:nvPr>
            <p:ph idx="1"/>
          </p:nvPr>
        </p:nvSpPr>
        <p:spPr>
          <a:xfrm>
            <a:off x="547406" y="1346200"/>
            <a:ext cx="8229600" cy="4343399"/>
          </a:xfrm>
        </p:spPr>
        <p:txBody>
          <a:bodyPr>
            <a:normAutofit/>
          </a:bodyPr>
          <a:lstStyle>
            <a:lvl1pPr marL="342900" indent="-230188">
              <a:lnSpc>
                <a:spcPts val="2800"/>
              </a:lnSpc>
              <a:spcBef>
                <a:spcPts val="1000"/>
              </a:spcBef>
              <a:buClr>
                <a:schemeClr val="tx2"/>
              </a:buClr>
              <a:buSzPct val="125000"/>
              <a:buFont typeface="Arial"/>
              <a:buChar char="•"/>
              <a:defRPr sz="1900"/>
            </a:lvl1pPr>
            <a:lvl2pPr marL="571500" indent="-230188">
              <a:spcBef>
                <a:spcPts val="1000"/>
              </a:spcBef>
              <a:buClr>
                <a:schemeClr val="tx2"/>
              </a:buClr>
              <a:buSzPct val="125000"/>
              <a:buFont typeface="Lucida Grande"/>
              <a:buChar char="–"/>
              <a:defRPr sz="1600"/>
            </a:lvl2pPr>
            <a:lvl3pPr marL="796925" indent="-228600" defTabSz="858838">
              <a:spcBef>
                <a:spcPts val="600"/>
              </a:spcBef>
              <a:buClr>
                <a:schemeClr val="tx2"/>
              </a:buClr>
              <a:buSzPct val="110000"/>
              <a:buFont typeface="Courier New"/>
              <a:buChar char="o"/>
              <a:defRPr sz="1600"/>
            </a:lvl3pPr>
            <a:lvl4pPr marL="1033463" indent="-228600">
              <a:spcBef>
                <a:spcPts val="600"/>
              </a:spcBef>
              <a:buClr>
                <a:schemeClr val="tx2"/>
              </a:buClr>
              <a:buSzPct val="125000"/>
              <a:buFont typeface="Arial"/>
              <a:buChar char="•"/>
              <a:defRPr sz="1600"/>
            </a:lvl4pPr>
            <a:lvl5pPr marL="1309688" indent="-228600">
              <a:spcBef>
                <a:spcPts val="600"/>
              </a:spcBef>
              <a:buClr>
                <a:schemeClr val="tx2"/>
              </a:buClr>
              <a:buSzPct val="125000"/>
              <a:buFont typeface="Arial"/>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888390" y="0"/>
            <a:ext cx="7786486" cy="1206500"/>
          </a:xfrm>
        </p:spPr>
        <p:txBody>
          <a:bodyPr>
            <a:normAutofit/>
          </a:bodyPr>
          <a:lstStyle>
            <a:lvl1pPr algn="l">
              <a:defRPr sz="3200">
                <a:solidFill>
                  <a:srgbClr val="B1AD87"/>
                </a:solidFill>
                <a:latin typeface="Verdana"/>
                <a:cs typeface="Verdana"/>
              </a:defRPr>
            </a:lvl1pPr>
          </a:lstStyle>
          <a:p>
            <a:r>
              <a:rPr lang="en-US" dirty="0"/>
              <a:t>Click to edit Master title style</a:t>
            </a:r>
          </a:p>
        </p:txBody>
      </p:sp>
      <p:sp>
        <p:nvSpPr>
          <p:cNvPr id="5" name="Date Placeholder 3"/>
          <p:cNvSpPr>
            <a:spLocks noGrp="1"/>
          </p:cNvSpPr>
          <p:nvPr>
            <p:ph type="dt" sz="half" idx="10"/>
          </p:nvPr>
        </p:nvSpPr>
        <p:spPr/>
        <p:txBody>
          <a:bodyPr/>
          <a:lstStyle>
            <a:lvl1pPr>
              <a:defRPr/>
            </a:lvl1pPr>
          </a:lstStyle>
          <a:p>
            <a:fld id="{2A9BBBB5-F290-49A2-B06E-FE5D76F9BB81}" type="datetime1">
              <a:rPr lang="en-US"/>
              <a:pPr/>
              <a:t>11/2/2021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5EC5DA1E-5B35-479B-9BE8-C80435EE4ED5}"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 Table">
    <p:spTree>
      <p:nvGrpSpPr>
        <p:cNvPr id="1" name=""/>
        <p:cNvGrpSpPr/>
        <p:nvPr/>
      </p:nvGrpSpPr>
      <p:grpSpPr>
        <a:xfrm>
          <a:off x="0" y="0"/>
          <a:ext cx="0" cy="0"/>
          <a:chOff x="0" y="0"/>
          <a:chExt cx="0" cy="0"/>
        </a:xfrm>
      </p:grpSpPr>
      <p:sp>
        <p:nvSpPr>
          <p:cNvPr id="4" name="Rectangle 3"/>
          <p:cNvSpPr/>
          <p:nvPr/>
        </p:nvSpPr>
        <p:spPr>
          <a:xfrm>
            <a:off x="0" y="0"/>
            <a:ext cx="9144000" cy="1209675"/>
          </a:xfrm>
          <a:prstGeom prst="rect">
            <a:avLst/>
          </a:prstGeom>
          <a:solidFill>
            <a:srgbClr val="2D3E5F"/>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4A323"/>
              </a:solidFill>
            </a:endParaRPr>
          </a:p>
        </p:txBody>
      </p:sp>
      <p:pic>
        <p:nvPicPr>
          <p:cNvPr id="5" name="Picture 11" descr="TK_name.png"/>
          <p:cNvPicPr>
            <a:picLocks noChangeAspect="1"/>
          </p:cNvPicPr>
          <p:nvPr/>
        </p:nvPicPr>
        <p:blipFill>
          <a:blip r:embed="rId2" cstate="print"/>
          <a:srcRect/>
          <a:stretch>
            <a:fillRect/>
          </a:stretch>
        </p:blipFill>
        <p:spPr bwMode="auto">
          <a:xfrm>
            <a:off x="512763" y="6096000"/>
            <a:ext cx="1670050" cy="396875"/>
          </a:xfrm>
          <a:prstGeom prst="rect">
            <a:avLst/>
          </a:prstGeom>
          <a:noFill/>
          <a:ln w="9525">
            <a:noFill/>
            <a:miter lim="800000"/>
            <a:headEnd/>
            <a:tailEnd/>
          </a:ln>
        </p:spPr>
      </p:pic>
      <p:sp>
        <p:nvSpPr>
          <p:cNvPr id="2" name="Title 1"/>
          <p:cNvSpPr>
            <a:spLocks noGrp="1"/>
          </p:cNvSpPr>
          <p:nvPr>
            <p:ph type="title"/>
          </p:nvPr>
        </p:nvSpPr>
        <p:spPr>
          <a:xfrm>
            <a:off x="979488" y="0"/>
            <a:ext cx="7707312" cy="1206500"/>
          </a:xfrm>
        </p:spPr>
        <p:txBody>
          <a:bodyPr lIns="0" rIns="0">
            <a:normAutofit/>
          </a:bodyPr>
          <a:lstStyle>
            <a:lvl1pPr algn="l">
              <a:defRPr sz="3200">
                <a:solidFill>
                  <a:srgbClr val="88BD30"/>
                </a:solidFill>
                <a:latin typeface="Verdana"/>
                <a:cs typeface="Verdana"/>
              </a:defRPr>
            </a:lvl1pPr>
          </a:lstStyle>
          <a:p>
            <a:r>
              <a:rPr lang="en-US" dirty="0"/>
              <a:t>Click to edit Master title style</a:t>
            </a:r>
          </a:p>
        </p:txBody>
      </p:sp>
      <p:sp>
        <p:nvSpPr>
          <p:cNvPr id="9" name="Table Placeholder 8"/>
          <p:cNvSpPr>
            <a:spLocks noGrp="1"/>
          </p:cNvSpPr>
          <p:nvPr>
            <p:ph type="tbl" sz="quarter" idx="13"/>
          </p:nvPr>
        </p:nvSpPr>
        <p:spPr>
          <a:xfrm>
            <a:off x="979488" y="1422400"/>
            <a:ext cx="7707312" cy="4241800"/>
          </a:xfrm>
        </p:spPr>
        <p:txBody>
          <a:bodyPr rtlCol="0">
            <a:normAutofit/>
          </a:bodyPr>
          <a:lstStyle>
            <a:lvl1pPr marL="0" indent="0" algn="l">
              <a:buNone/>
              <a:defRPr/>
            </a:lvl1pPr>
          </a:lstStyle>
          <a:p>
            <a:pPr lvl="0"/>
            <a:endParaRPr lang="en-US" noProof="0" dirty="0"/>
          </a:p>
        </p:txBody>
      </p:sp>
      <p:sp>
        <p:nvSpPr>
          <p:cNvPr id="6" name="Date Placeholder 3"/>
          <p:cNvSpPr>
            <a:spLocks noGrp="1"/>
          </p:cNvSpPr>
          <p:nvPr>
            <p:ph type="dt" sz="half" idx="14"/>
          </p:nvPr>
        </p:nvSpPr>
        <p:spPr/>
        <p:txBody>
          <a:bodyPr/>
          <a:lstStyle>
            <a:lvl1pPr>
              <a:defRPr/>
            </a:lvl1pPr>
          </a:lstStyle>
          <a:p>
            <a:fld id="{0CE5C552-C238-4212-A735-897161CA027B}" type="datetime1">
              <a:rPr lang="en-US"/>
              <a:pPr/>
              <a:t>11/2/2021</a:t>
            </a:fld>
            <a:endParaRPr lang="en-US" dirty="0"/>
          </a:p>
        </p:txBody>
      </p:sp>
      <p:sp>
        <p:nvSpPr>
          <p:cNvPr id="7" name="Footer Placeholder 4"/>
          <p:cNvSpPr>
            <a:spLocks noGrp="1"/>
          </p:cNvSpPr>
          <p:nvPr>
            <p:ph type="ftr" sz="quarter" idx="15"/>
          </p:nvPr>
        </p:nvSpPr>
        <p:spPr/>
        <p:txBody>
          <a:bodyPr/>
          <a:lstStyle>
            <a:lvl1pPr>
              <a:defRPr/>
            </a:lvl1pPr>
          </a:lstStyle>
          <a:p>
            <a:pPr>
              <a:defRPr/>
            </a:pPr>
            <a:endParaRPr lang="en-US" dirty="0"/>
          </a:p>
        </p:txBody>
      </p:sp>
      <p:sp>
        <p:nvSpPr>
          <p:cNvPr id="8" name="Slide Number Placeholder 5"/>
          <p:cNvSpPr>
            <a:spLocks noGrp="1"/>
          </p:cNvSpPr>
          <p:nvPr>
            <p:ph type="sldNum" sz="quarter" idx="16"/>
          </p:nvPr>
        </p:nvSpPr>
        <p:spPr/>
        <p:txBody>
          <a:bodyPr/>
          <a:lstStyle>
            <a:lvl1pPr>
              <a:defRPr/>
            </a:lvl1pPr>
          </a:lstStyle>
          <a:p>
            <a:fld id="{74E3F910-8F7A-4056-AFB3-0088C5890698}"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3" name="Picture 9" descr="TK_name.png"/>
          <p:cNvPicPr>
            <a:picLocks noChangeAspect="1"/>
          </p:cNvPicPr>
          <p:nvPr/>
        </p:nvPicPr>
        <p:blipFill>
          <a:blip r:embed="rId2" cstate="print"/>
          <a:srcRect/>
          <a:stretch>
            <a:fillRect/>
          </a:stretch>
        </p:blipFill>
        <p:spPr bwMode="auto">
          <a:xfrm>
            <a:off x="512763" y="6096000"/>
            <a:ext cx="1670050" cy="396875"/>
          </a:xfrm>
          <a:prstGeom prst="rect">
            <a:avLst/>
          </a:prstGeom>
          <a:noFill/>
          <a:ln w="9525">
            <a:noFill/>
            <a:miter lim="800000"/>
            <a:headEnd/>
            <a:tailEnd/>
          </a:ln>
        </p:spPr>
      </p:pic>
      <p:sp>
        <p:nvSpPr>
          <p:cNvPr id="2" name="Title 1"/>
          <p:cNvSpPr>
            <a:spLocks noGrp="1"/>
          </p:cNvSpPr>
          <p:nvPr>
            <p:ph type="title"/>
          </p:nvPr>
        </p:nvSpPr>
        <p:spPr>
          <a:xfrm>
            <a:off x="457200" y="274638"/>
            <a:ext cx="8229600" cy="931862"/>
          </a:xfrm>
        </p:spPr>
        <p:txBody>
          <a:bodyPr>
            <a:normAutofit/>
          </a:bodyPr>
          <a:lstStyle>
            <a:lvl1pPr>
              <a:defRPr sz="3200">
                <a:solidFill>
                  <a:schemeClr val="tx2"/>
                </a:solidFill>
                <a:latin typeface="Verdana"/>
                <a:cs typeface="Verdana"/>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lvl1pPr>
          </a:lstStyle>
          <a:p>
            <a:fld id="{0E55C56B-4F4D-4833-9CBA-3FB3142DBD5D}" type="datetime1">
              <a:rPr lang="en-US"/>
              <a:pPr/>
              <a:t>11/2/2021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2C428474-ADA7-4BE3-8B8A-AB65A3AD0471}"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BB8FD722-08CD-4664-BCE4-748CA712821C}" type="datetime1">
              <a:rPr lang="en-US"/>
              <a:pPr/>
              <a:t>11/2/2021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79138012-BBFE-4181-9C27-4D669BFB2426}"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5098"/>
          </a:srgb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 name="Rectangle 7"/>
          <p:cNvSpPr/>
          <p:nvPr/>
        </p:nvSpPr>
        <p:spPr>
          <a:xfrm>
            <a:off x="0" y="5949950"/>
            <a:ext cx="9144000" cy="9080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81075" y="6535738"/>
            <a:ext cx="2133600" cy="212725"/>
          </a:xfrm>
          <a:prstGeom prst="rect">
            <a:avLst/>
          </a:prstGeom>
        </p:spPr>
        <p:txBody>
          <a:bodyPr vert="horz" wrap="square" lIns="0" tIns="0" rIns="91440" bIns="0" numCol="1" anchor="t" anchorCtr="0" compatLnSpc="1">
            <a:prstTxWarp prst="textNoShape">
              <a:avLst/>
            </a:prstTxWarp>
          </a:bodyPr>
          <a:lstStyle>
            <a:lvl1pPr>
              <a:defRPr sz="900">
                <a:solidFill>
                  <a:srgbClr val="898989"/>
                </a:solidFill>
                <a:latin typeface="Verdana" pitchFamily="34" charset="0"/>
              </a:defRPr>
            </a:lvl1pPr>
          </a:lstStyle>
          <a:p>
            <a:fld id="{7E13040A-2D33-4A6F-B908-F18185166F20}" type="datetime1">
              <a:rPr lang="en-US"/>
              <a:pPr/>
              <a:t>11/2/2021</a:t>
            </a:fld>
            <a:endParaRPr lang="en-US" dirty="0"/>
          </a:p>
        </p:txBody>
      </p:sp>
      <p:sp>
        <p:nvSpPr>
          <p:cNvPr id="5" name="Footer Placeholder 4"/>
          <p:cNvSpPr>
            <a:spLocks noGrp="1"/>
          </p:cNvSpPr>
          <p:nvPr>
            <p:ph type="ftr" sz="quarter" idx="3"/>
          </p:nvPr>
        </p:nvSpPr>
        <p:spPr>
          <a:xfrm>
            <a:off x="7208838" y="6486525"/>
            <a:ext cx="1476375" cy="234950"/>
          </a:xfrm>
          <a:prstGeom prst="rect">
            <a:avLst/>
          </a:prstGeom>
        </p:spPr>
        <p:txBody>
          <a:bodyPr vert="horz" lIns="0" tIns="45720" rIns="0" bIns="45720" rtlCol="0" anchor="ctr"/>
          <a:lstStyle>
            <a:lvl1pPr algn="r" fontAlgn="auto">
              <a:spcBef>
                <a:spcPts val="0"/>
              </a:spcBef>
              <a:spcAft>
                <a:spcPts val="0"/>
              </a:spcAft>
              <a:defRPr sz="900" dirty="0">
                <a:solidFill>
                  <a:schemeClr val="tx1">
                    <a:tint val="75000"/>
                  </a:schemeClr>
                </a:solidFill>
                <a:latin typeface="Verdana"/>
                <a:ea typeface="+mn-ea"/>
                <a:cs typeface="Verdana"/>
              </a:defRPr>
            </a:lvl1pPr>
          </a:lstStyle>
          <a:p>
            <a:pPr>
              <a:defRPr/>
            </a:pPr>
            <a:endParaRPr lang="en-US" dirty="0"/>
          </a:p>
        </p:txBody>
      </p:sp>
      <p:sp>
        <p:nvSpPr>
          <p:cNvPr id="6" name="Slide Number Placeholder 5"/>
          <p:cNvSpPr>
            <a:spLocks noGrp="1"/>
          </p:cNvSpPr>
          <p:nvPr>
            <p:ph type="sldNum" sz="quarter" idx="4"/>
          </p:nvPr>
        </p:nvSpPr>
        <p:spPr>
          <a:xfrm>
            <a:off x="4354513" y="6427788"/>
            <a:ext cx="428625" cy="365125"/>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898989"/>
                </a:solidFill>
                <a:latin typeface="Verdana" pitchFamily="34" charset="0"/>
              </a:defRPr>
            </a:lvl1pPr>
          </a:lstStyle>
          <a:p>
            <a:fld id="{3AFF0864-43A0-4CED-A7F3-6FABC3B64C20}" type="slidenum">
              <a:rPr lang="en-US"/>
              <a:pPr/>
              <a:t>‹#›</a:t>
            </a:fld>
            <a:endParaRPr lang="en-US" dirty="0"/>
          </a:p>
        </p:txBody>
      </p:sp>
      <p:pic>
        <p:nvPicPr>
          <p:cNvPr id="1032" name="Picture 8" descr="Different by Design.png"/>
          <p:cNvPicPr>
            <a:picLocks noChangeAspect="1"/>
          </p:cNvPicPr>
          <p:nvPr/>
        </p:nvPicPr>
        <p:blipFill>
          <a:blip r:embed="rId20" cstate="print"/>
          <a:srcRect/>
          <a:stretch>
            <a:fillRect/>
          </a:stretch>
        </p:blipFill>
        <p:spPr bwMode="auto">
          <a:xfrm>
            <a:off x="7704138" y="6180138"/>
            <a:ext cx="1019175" cy="341312"/>
          </a:xfrm>
          <a:prstGeom prst="rect">
            <a:avLst/>
          </a:prstGeom>
          <a:noFill/>
          <a:ln w="9525">
            <a:noFill/>
            <a:miter lim="800000"/>
            <a:headEnd/>
            <a:tailEnd/>
          </a:ln>
        </p:spPr>
      </p:pic>
      <p:pic>
        <p:nvPicPr>
          <p:cNvPr id="1033" name="Picture 10" descr="TK_name.png"/>
          <p:cNvPicPr>
            <a:picLocks noChangeAspect="1"/>
          </p:cNvPicPr>
          <p:nvPr/>
        </p:nvPicPr>
        <p:blipFill>
          <a:blip r:embed="rId21" cstate="print"/>
          <a:srcRect/>
          <a:stretch>
            <a:fillRect/>
          </a:stretch>
        </p:blipFill>
        <p:spPr bwMode="auto">
          <a:xfrm>
            <a:off x="512763" y="6096000"/>
            <a:ext cx="1670050" cy="3968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94" r:id="rId18"/>
  </p:sldLayoutIdLst>
  <p:hf hdr="0" ftr="0" dt="0"/>
  <p:txStyles>
    <p:titleStyle>
      <a:lvl1pPr algn="ctr" rtl="0" fontAlgn="base">
        <a:spcBef>
          <a:spcPct val="0"/>
        </a:spcBef>
        <a:spcAft>
          <a:spcPct val="0"/>
        </a:spcAft>
        <a:defRPr sz="4400" kern="1200">
          <a:solidFill>
            <a:srgbClr val="7F7F7F"/>
          </a:solidFill>
          <a:latin typeface="Verdana"/>
          <a:ea typeface="MS PGothic" pitchFamily="34" charset="-128"/>
          <a:cs typeface="Verdana"/>
        </a:defRPr>
      </a:lvl1pPr>
      <a:lvl2pPr algn="ctr" rtl="0" fontAlgn="base">
        <a:spcBef>
          <a:spcPct val="0"/>
        </a:spcBef>
        <a:spcAft>
          <a:spcPct val="0"/>
        </a:spcAft>
        <a:defRPr sz="4400">
          <a:solidFill>
            <a:srgbClr val="7F7F7F"/>
          </a:solidFill>
          <a:latin typeface="Verdana" pitchFamily="34" charset="0"/>
          <a:ea typeface="MS PGothic" pitchFamily="34" charset="-128"/>
        </a:defRPr>
      </a:lvl2pPr>
      <a:lvl3pPr algn="ctr" rtl="0" fontAlgn="base">
        <a:spcBef>
          <a:spcPct val="0"/>
        </a:spcBef>
        <a:spcAft>
          <a:spcPct val="0"/>
        </a:spcAft>
        <a:defRPr sz="4400">
          <a:solidFill>
            <a:srgbClr val="7F7F7F"/>
          </a:solidFill>
          <a:latin typeface="Verdana" pitchFamily="34" charset="0"/>
          <a:ea typeface="MS PGothic" pitchFamily="34" charset="-128"/>
        </a:defRPr>
      </a:lvl3pPr>
      <a:lvl4pPr algn="ctr" rtl="0" fontAlgn="base">
        <a:spcBef>
          <a:spcPct val="0"/>
        </a:spcBef>
        <a:spcAft>
          <a:spcPct val="0"/>
        </a:spcAft>
        <a:defRPr sz="4400">
          <a:solidFill>
            <a:srgbClr val="7F7F7F"/>
          </a:solidFill>
          <a:latin typeface="Verdana" pitchFamily="34" charset="0"/>
          <a:ea typeface="MS PGothic" pitchFamily="34" charset="-128"/>
        </a:defRPr>
      </a:lvl4pPr>
      <a:lvl5pPr algn="ctr" rtl="0" fontAlgn="base">
        <a:spcBef>
          <a:spcPct val="0"/>
        </a:spcBef>
        <a:spcAft>
          <a:spcPct val="0"/>
        </a:spcAft>
        <a:defRPr sz="4400">
          <a:solidFill>
            <a:srgbClr val="7F7F7F"/>
          </a:solidFill>
          <a:latin typeface="Verdana" pitchFamily="34" charset="0"/>
          <a:ea typeface="MS PGothic" pitchFamily="34" charset="-128"/>
        </a:defRPr>
      </a:lvl5pPr>
      <a:lvl6pPr marL="457200" algn="ctr" rtl="0" fontAlgn="base">
        <a:spcBef>
          <a:spcPct val="0"/>
        </a:spcBef>
        <a:spcAft>
          <a:spcPct val="0"/>
        </a:spcAft>
        <a:defRPr sz="4400">
          <a:solidFill>
            <a:srgbClr val="7F7F7F"/>
          </a:solidFill>
          <a:latin typeface="Verdana" pitchFamily="34" charset="0"/>
          <a:ea typeface="MS PGothic" pitchFamily="34" charset="-128"/>
        </a:defRPr>
      </a:lvl6pPr>
      <a:lvl7pPr marL="914400" algn="ctr" rtl="0" fontAlgn="base">
        <a:spcBef>
          <a:spcPct val="0"/>
        </a:spcBef>
        <a:spcAft>
          <a:spcPct val="0"/>
        </a:spcAft>
        <a:defRPr sz="4400">
          <a:solidFill>
            <a:srgbClr val="7F7F7F"/>
          </a:solidFill>
          <a:latin typeface="Verdana" pitchFamily="34" charset="0"/>
          <a:ea typeface="MS PGothic" pitchFamily="34" charset="-128"/>
        </a:defRPr>
      </a:lvl7pPr>
      <a:lvl8pPr marL="1371600" algn="ctr" rtl="0" fontAlgn="base">
        <a:spcBef>
          <a:spcPct val="0"/>
        </a:spcBef>
        <a:spcAft>
          <a:spcPct val="0"/>
        </a:spcAft>
        <a:defRPr sz="4400">
          <a:solidFill>
            <a:srgbClr val="7F7F7F"/>
          </a:solidFill>
          <a:latin typeface="Verdana" pitchFamily="34" charset="0"/>
          <a:ea typeface="MS PGothic" pitchFamily="34" charset="-128"/>
        </a:defRPr>
      </a:lvl8pPr>
      <a:lvl9pPr marL="1828800" algn="ctr" rtl="0" fontAlgn="base">
        <a:spcBef>
          <a:spcPct val="0"/>
        </a:spcBef>
        <a:spcAft>
          <a:spcPct val="0"/>
        </a:spcAft>
        <a:defRPr sz="4400">
          <a:solidFill>
            <a:srgbClr val="7F7F7F"/>
          </a:solidFill>
          <a:latin typeface="Verdana" pitchFamily="34" charset="0"/>
          <a:ea typeface="MS PGothic" pitchFamily="34" charset="-128"/>
        </a:defRPr>
      </a:lvl9pPr>
    </p:titleStyle>
    <p:bodyStyle>
      <a:lvl1pPr marL="342900" indent="-342900" algn="l" rtl="0" fontAlgn="base">
        <a:spcBef>
          <a:spcPct val="20000"/>
        </a:spcBef>
        <a:spcAft>
          <a:spcPct val="0"/>
        </a:spcAft>
        <a:buFont typeface="Arial" pitchFamily="34" charset="0"/>
        <a:buChar char="•"/>
        <a:defRPr sz="3200" kern="1200">
          <a:solidFill>
            <a:srgbClr val="7F7F7F"/>
          </a:solidFill>
          <a:latin typeface="Verdana"/>
          <a:ea typeface="MS PGothic" pitchFamily="34" charset="-128"/>
          <a:cs typeface="Verdana"/>
        </a:defRPr>
      </a:lvl1pPr>
      <a:lvl2pPr marL="742950" indent="-285750" algn="l" rtl="0" fontAlgn="base">
        <a:spcBef>
          <a:spcPct val="20000"/>
        </a:spcBef>
        <a:spcAft>
          <a:spcPct val="0"/>
        </a:spcAft>
        <a:buFont typeface="Arial" pitchFamily="34" charset="0"/>
        <a:buChar char="–"/>
        <a:defRPr sz="2800" kern="1200">
          <a:solidFill>
            <a:srgbClr val="7F7F7F"/>
          </a:solidFill>
          <a:latin typeface="Verdana"/>
          <a:ea typeface="MS PGothic" pitchFamily="34" charset="-128"/>
          <a:cs typeface="Verdana"/>
        </a:defRPr>
      </a:lvl2pPr>
      <a:lvl3pPr marL="1143000" indent="-228600" algn="l" rtl="0" fontAlgn="base">
        <a:spcBef>
          <a:spcPct val="20000"/>
        </a:spcBef>
        <a:spcAft>
          <a:spcPct val="0"/>
        </a:spcAft>
        <a:buFont typeface="Arial" pitchFamily="34" charset="0"/>
        <a:buChar char="•"/>
        <a:defRPr sz="2400" kern="1200">
          <a:solidFill>
            <a:srgbClr val="7F7F7F"/>
          </a:solidFill>
          <a:latin typeface="Verdana"/>
          <a:ea typeface="MS PGothic" pitchFamily="34" charset="-128"/>
          <a:cs typeface="Verdana"/>
        </a:defRPr>
      </a:lvl3pPr>
      <a:lvl4pPr marL="1600200" indent="-228600" algn="l" rtl="0" fontAlgn="base">
        <a:spcBef>
          <a:spcPct val="20000"/>
        </a:spcBef>
        <a:spcAft>
          <a:spcPct val="0"/>
        </a:spcAft>
        <a:buFont typeface="Arial" pitchFamily="34" charset="0"/>
        <a:buChar char="–"/>
        <a:defRPr sz="2000" kern="1200">
          <a:solidFill>
            <a:srgbClr val="7F7F7F"/>
          </a:solidFill>
          <a:latin typeface="Verdana"/>
          <a:ea typeface="MS PGothic" pitchFamily="34" charset="-128"/>
          <a:cs typeface="Verdana"/>
        </a:defRPr>
      </a:lvl4pPr>
      <a:lvl5pPr marL="2057400" indent="-228600" algn="l" rtl="0" fontAlgn="base">
        <a:spcBef>
          <a:spcPct val="20000"/>
        </a:spcBef>
        <a:spcAft>
          <a:spcPct val="0"/>
        </a:spcAft>
        <a:buFont typeface="Arial" pitchFamily="34" charset="0"/>
        <a:buChar char="»"/>
        <a:defRPr sz="2000" kern="1200">
          <a:solidFill>
            <a:srgbClr val="7F7F7F"/>
          </a:solidFill>
          <a:latin typeface="Verdana"/>
          <a:ea typeface="MS PGothic" pitchFamily="34" charset="-128"/>
          <a:cs typeface="Verdan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revisor.mo.gov/main/OneChapter.aspx?chapter=493"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mailto:mmohan@tuethkeeney.com"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hyperlink" Target="http://www.tuethkeeney.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ctrTitle"/>
          </p:nvPr>
        </p:nvSpPr>
        <p:spPr>
          <a:xfrm>
            <a:off x="623294" y="2721935"/>
            <a:ext cx="8291743" cy="1462234"/>
          </a:xfrm>
        </p:spPr>
        <p:txBody>
          <a:bodyPr/>
          <a:lstStyle/>
          <a:p>
            <a:pPr algn="ctr"/>
            <a:r>
              <a:rPr lang="en-US" sz="3600" b="1" cap="small" dirty="0">
                <a:latin typeface="Verdana" pitchFamily="34" charset="0"/>
              </a:rPr>
              <a:t>Know Your ABCs of </a:t>
            </a:r>
            <a:br>
              <a:rPr lang="en-US" sz="3600" b="1" cap="small" dirty="0">
                <a:latin typeface="Verdana" pitchFamily="34" charset="0"/>
              </a:rPr>
            </a:br>
            <a:r>
              <a:rPr lang="en-US" sz="3600" b="1" cap="small" dirty="0">
                <a:latin typeface="Verdana" pitchFamily="34" charset="0"/>
              </a:rPr>
              <a:t>RFQs and RFPs</a:t>
            </a:r>
          </a:p>
        </p:txBody>
      </p:sp>
      <p:sp>
        <p:nvSpPr>
          <p:cNvPr id="11266" name="Subtitle 2"/>
          <p:cNvSpPr>
            <a:spLocks noGrp="1"/>
          </p:cNvSpPr>
          <p:nvPr>
            <p:ph type="subTitle" idx="1"/>
          </p:nvPr>
        </p:nvSpPr>
        <p:spPr>
          <a:xfrm>
            <a:off x="1446213" y="6342063"/>
            <a:ext cx="2744787" cy="515937"/>
          </a:xfrm>
        </p:spPr>
        <p:txBody>
          <a:bodyPr>
            <a:normAutofit/>
          </a:bodyPr>
          <a:lstStyle/>
          <a:p>
            <a:r>
              <a:rPr lang="en-US" dirty="0">
                <a:latin typeface="Verdana" pitchFamily="34" charset="0"/>
              </a:rPr>
              <a:t>Michelle Basi	</a:t>
            </a:r>
          </a:p>
        </p:txBody>
      </p:sp>
      <p:sp>
        <p:nvSpPr>
          <p:cNvPr id="11267" name="Text Placeholder 3"/>
          <p:cNvSpPr>
            <a:spLocks noGrp="1"/>
          </p:cNvSpPr>
          <p:nvPr>
            <p:ph type="body" sz="quarter" idx="14"/>
          </p:nvPr>
        </p:nvSpPr>
        <p:spPr>
          <a:xfrm>
            <a:off x="4448175" y="6342063"/>
            <a:ext cx="1758950" cy="382587"/>
          </a:xfrm>
        </p:spPr>
        <p:txBody>
          <a:bodyPr/>
          <a:lstStyle/>
          <a:p>
            <a:r>
              <a:rPr lang="en-US" dirty="0">
                <a:latin typeface="Verdana" pitchFamily="34" charset="0"/>
              </a:rPr>
              <a:t>October 21,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20585" y="127418"/>
            <a:ext cx="8503920" cy="918440"/>
          </a:xfrm>
        </p:spPr>
        <p:txBody>
          <a:bodyPr>
            <a:normAutofit/>
          </a:bodyPr>
          <a:lstStyle/>
          <a:p>
            <a:pPr marL="112712" indent="0" algn="ctr">
              <a:lnSpc>
                <a:spcPct val="120000"/>
              </a:lnSpc>
              <a:spcBef>
                <a:spcPts val="0"/>
              </a:spcBef>
              <a:buNone/>
            </a:pPr>
            <a:r>
              <a:rPr lang="en-US" sz="3200" dirty="0">
                <a:solidFill>
                  <a:srgbClr val="F4A323"/>
                </a:solidFill>
              </a:rPr>
              <a:t>The Process Continued</a:t>
            </a:r>
            <a:endParaRPr lang="en-US" sz="3200" b="1" dirty="0">
              <a:solidFill>
                <a:srgbClr val="F4A323"/>
              </a:solidFill>
            </a:endParaRPr>
          </a:p>
        </p:txBody>
      </p:sp>
      <p:sp>
        <p:nvSpPr>
          <p:cNvPr id="5" name="Content Placeholder 2">
            <a:extLst>
              <a:ext uri="{FF2B5EF4-FFF2-40B4-BE49-F238E27FC236}">
                <a16:creationId xmlns:a16="http://schemas.microsoft.com/office/drawing/2014/main" xmlns="" id="{35DE0B32-8239-412E-BFB3-6D5C068FD67E}"/>
              </a:ext>
            </a:extLst>
          </p:cNvPr>
          <p:cNvSpPr txBox="1">
            <a:spLocks/>
          </p:cNvSpPr>
          <p:nvPr/>
        </p:nvSpPr>
        <p:spPr bwMode="auto">
          <a:xfrm>
            <a:off x="445878" y="1473791"/>
            <a:ext cx="8698122" cy="45655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230188" algn="l" rtl="0" fontAlgn="base">
              <a:lnSpc>
                <a:spcPts val="2800"/>
              </a:lnSpc>
              <a:spcBef>
                <a:spcPts val="1000"/>
              </a:spcBef>
              <a:spcAft>
                <a:spcPct val="0"/>
              </a:spcAft>
              <a:buClr>
                <a:schemeClr val="tx2"/>
              </a:buClr>
              <a:buSzPct val="125000"/>
              <a:buFont typeface="Arial"/>
              <a:buChar char="•"/>
              <a:defRPr sz="1900" kern="1200">
                <a:solidFill>
                  <a:srgbClr val="7F7F7F"/>
                </a:solidFill>
                <a:latin typeface="Verdana"/>
                <a:ea typeface="MS PGothic" pitchFamily="34" charset="-128"/>
                <a:cs typeface="Verdana"/>
              </a:defRPr>
            </a:lvl1pPr>
            <a:lvl2pPr marL="571500" indent="-230188" algn="l" rtl="0" fontAlgn="base">
              <a:spcBef>
                <a:spcPts val="1000"/>
              </a:spcBef>
              <a:spcAft>
                <a:spcPct val="0"/>
              </a:spcAft>
              <a:buClr>
                <a:schemeClr val="tx2"/>
              </a:buClr>
              <a:buSzPct val="125000"/>
              <a:buFont typeface="Lucida Grande"/>
              <a:buChar char="–"/>
              <a:defRPr sz="1600" kern="1200">
                <a:solidFill>
                  <a:srgbClr val="7F7F7F"/>
                </a:solidFill>
                <a:latin typeface="Verdana"/>
                <a:ea typeface="MS PGothic" pitchFamily="34" charset="-128"/>
                <a:cs typeface="Verdana"/>
              </a:defRPr>
            </a:lvl2pPr>
            <a:lvl3pPr marL="796925" indent="-228600" algn="l" defTabSz="858838" rtl="0" fontAlgn="base">
              <a:spcBef>
                <a:spcPts val="600"/>
              </a:spcBef>
              <a:spcAft>
                <a:spcPct val="0"/>
              </a:spcAft>
              <a:buClr>
                <a:schemeClr val="tx2"/>
              </a:buClr>
              <a:buSzPct val="110000"/>
              <a:buFont typeface="Courier New"/>
              <a:buChar char="o"/>
              <a:defRPr sz="1600" kern="1200">
                <a:solidFill>
                  <a:srgbClr val="7F7F7F"/>
                </a:solidFill>
                <a:latin typeface="Verdana"/>
                <a:ea typeface="MS PGothic" pitchFamily="34" charset="-128"/>
                <a:cs typeface="Verdana"/>
              </a:defRPr>
            </a:lvl3pPr>
            <a:lvl4pPr marL="1033463" indent="-228600" algn="l" rtl="0" fontAlgn="base">
              <a:spcBef>
                <a:spcPts val="600"/>
              </a:spcBef>
              <a:spcAft>
                <a:spcPct val="0"/>
              </a:spcAft>
              <a:buClr>
                <a:schemeClr val="tx2"/>
              </a:buClr>
              <a:buSzPct val="125000"/>
              <a:buFont typeface="Arial"/>
              <a:buChar char="•"/>
              <a:defRPr sz="1600" kern="1200">
                <a:solidFill>
                  <a:srgbClr val="7F7F7F"/>
                </a:solidFill>
                <a:latin typeface="Verdana"/>
                <a:ea typeface="MS PGothic" pitchFamily="34" charset="-128"/>
                <a:cs typeface="Verdana"/>
              </a:defRPr>
            </a:lvl4pPr>
            <a:lvl5pPr marL="1309688" indent="-228600" algn="l" rtl="0" fontAlgn="base">
              <a:spcBef>
                <a:spcPts val="600"/>
              </a:spcBef>
              <a:spcAft>
                <a:spcPct val="0"/>
              </a:spcAft>
              <a:buClr>
                <a:schemeClr val="tx2"/>
              </a:buClr>
              <a:buSzPct val="125000"/>
              <a:buFont typeface="Arial"/>
              <a:buChar char="•"/>
              <a:defRPr sz="1600" kern="1200">
                <a:solidFill>
                  <a:srgbClr val="7F7F7F"/>
                </a:solidFill>
                <a:latin typeface="Verdana"/>
                <a:ea typeface="MS PGothic" pitchFamily="34" charset="-128"/>
                <a:cs typeface="Verdan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a:lnSpc>
                <a:spcPct val="100000"/>
              </a:lnSpc>
              <a:spcBef>
                <a:spcPts val="0"/>
              </a:spcBef>
              <a:spcAft>
                <a:spcPts val="0"/>
              </a:spcAft>
            </a:pPr>
            <a:r>
              <a:rPr lang="en-US" sz="2800" b="1" dirty="0">
                <a:solidFill>
                  <a:srgbClr val="2D3E5F"/>
                </a:solidFill>
                <a:effectLst/>
                <a:latin typeface="Verdana" panose="020B0604030504040204" pitchFamily="34" charset="0"/>
                <a:ea typeface="Verdana" panose="020B0604030504040204" pitchFamily="34" charset="0"/>
              </a:rPr>
              <a:t>Nature of contract:</a:t>
            </a:r>
          </a:p>
          <a:p>
            <a:pPr marL="228600" lvl="1">
              <a:spcBef>
                <a:spcPts val="0"/>
              </a:spcBef>
              <a:spcAft>
                <a:spcPts val="0"/>
              </a:spcAft>
            </a:pPr>
            <a:r>
              <a:rPr lang="en-US" sz="2500" dirty="0">
                <a:solidFill>
                  <a:srgbClr val="2D3E5F"/>
                </a:solidFill>
                <a:effectLst/>
                <a:latin typeface="Verdana" panose="020B0604030504040204" pitchFamily="34" charset="0"/>
                <a:ea typeface="Verdana" panose="020B0604030504040204" pitchFamily="34" charset="0"/>
              </a:rPr>
              <a:t>Design Bid Build; Construction Manager Agent; Construction Manager At Risk, Guaranteed Energy Savings Contract</a:t>
            </a:r>
          </a:p>
          <a:p>
            <a:pPr marL="228600" lvl="1">
              <a:spcBef>
                <a:spcPts val="0"/>
              </a:spcBef>
              <a:spcAft>
                <a:spcPts val="0"/>
              </a:spcAft>
            </a:pPr>
            <a:r>
              <a:rPr lang="en-US" sz="2500" dirty="0">
                <a:solidFill>
                  <a:srgbClr val="2D3E5F"/>
                </a:solidFill>
                <a:latin typeface="Verdana" panose="020B0604030504040204" pitchFamily="34" charset="0"/>
                <a:ea typeface="Verdana" panose="020B0604030504040204" pitchFamily="34" charset="0"/>
              </a:rPr>
              <a:t>Services Agreement</a:t>
            </a:r>
          </a:p>
          <a:p>
            <a:pPr marL="228600" lvl="1">
              <a:spcBef>
                <a:spcPts val="0"/>
              </a:spcBef>
              <a:spcAft>
                <a:spcPts val="0"/>
              </a:spcAft>
            </a:pPr>
            <a:r>
              <a:rPr lang="en-US" sz="2500" dirty="0">
                <a:solidFill>
                  <a:srgbClr val="2D3E5F"/>
                </a:solidFill>
                <a:effectLst/>
                <a:latin typeface="Verdana" panose="020B0604030504040204" pitchFamily="34" charset="0"/>
                <a:ea typeface="Verdana" panose="020B0604030504040204" pitchFamily="34" charset="0"/>
              </a:rPr>
              <a:t>Purchase Order</a:t>
            </a:r>
          </a:p>
          <a:p>
            <a:pPr marL="0" marR="0">
              <a:lnSpc>
                <a:spcPct val="100000"/>
              </a:lnSpc>
              <a:spcBef>
                <a:spcPts val="0"/>
              </a:spcBef>
              <a:spcAft>
                <a:spcPts val="0"/>
              </a:spcAft>
            </a:pPr>
            <a:r>
              <a:rPr lang="en-US" sz="2800" b="1" dirty="0">
                <a:solidFill>
                  <a:srgbClr val="2D3E5F"/>
                </a:solidFill>
                <a:effectLst/>
                <a:latin typeface="Verdana" panose="020B0604030504040204" pitchFamily="34" charset="0"/>
                <a:ea typeface="Verdana" panose="020B0604030504040204" pitchFamily="34" charset="0"/>
              </a:rPr>
              <a:t>Authority </a:t>
            </a:r>
            <a:r>
              <a:rPr lang="en-US" sz="2800" b="1" dirty="0">
                <a:solidFill>
                  <a:srgbClr val="2D3E5F"/>
                </a:solidFill>
                <a:latin typeface="Verdana" panose="020B0604030504040204" pitchFamily="34" charset="0"/>
                <a:ea typeface="Verdana" panose="020B0604030504040204" pitchFamily="34" charset="0"/>
              </a:rPr>
              <a:t>who can sign:</a:t>
            </a:r>
          </a:p>
          <a:p>
            <a:pPr marL="228600" lvl="1">
              <a:spcBef>
                <a:spcPts val="0"/>
              </a:spcBef>
              <a:spcAft>
                <a:spcPts val="0"/>
              </a:spcAft>
            </a:pPr>
            <a:r>
              <a:rPr lang="en-US" sz="2500" dirty="0">
                <a:solidFill>
                  <a:srgbClr val="2D3E5F"/>
                </a:solidFill>
                <a:effectLst/>
                <a:latin typeface="Verdana" panose="020B0604030504040204" pitchFamily="34" charset="0"/>
                <a:ea typeface="Verdana" panose="020B0604030504040204" pitchFamily="34" charset="0"/>
              </a:rPr>
              <a:t>Contract and change orders? </a:t>
            </a:r>
          </a:p>
          <a:p>
            <a:pPr marL="228600" lvl="1">
              <a:spcBef>
                <a:spcPts val="0"/>
              </a:spcBef>
              <a:spcAft>
                <a:spcPts val="0"/>
              </a:spcAft>
            </a:pPr>
            <a:r>
              <a:rPr lang="en-US" sz="2500" dirty="0">
                <a:solidFill>
                  <a:srgbClr val="2D3E5F"/>
                </a:solidFill>
                <a:latin typeface="Verdana" panose="020B0604030504040204" pitchFamily="34" charset="0"/>
                <a:ea typeface="Verdana" panose="020B0604030504040204" pitchFamily="34" charset="0"/>
              </a:rPr>
              <a:t>C</a:t>
            </a:r>
            <a:r>
              <a:rPr lang="en-US" sz="2500" dirty="0">
                <a:solidFill>
                  <a:srgbClr val="2D3E5F"/>
                </a:solidFill>
                <a:effectLst/>
                <a:latin typeface="Verdana" panose="020B0604030504040204" pitchFamily="34" charset="0"/>
                <a:ea typeface="Verdana" panose="020B0604030504040204" pitchFamily="34" charset="0"/>
              </a:rPr>
              <a:t>ompliance with policies and law</a:t>
            </a:r>
          </a:p>
          <a:p>
            <a:pPr marL="228600" lvl="1">
              <a:spcBef>
                <a:spcPts val="0"/>
              </a:spcBef>
              <a:spcAft>
                <a:spcPts val="0"/>
              </a:spcAft>
            </a:pPr>
            <a:r>
              <a:rPr lang="en-US" sz="2500" dirty="0">
                <a:solidFill>
                  <a:srgbClr val="2D3E5F"/>
                </a:solidFill>
                <a:latin typeface="Verdana" panose="020B0604030504040204" pitchFamily="34" charset="0"/>
                <a:ea typeface="Verdana" panose="020B0604030504040204" pitchFamily="34" charset="0"/>
              </a:rPr>
              <a:t>DON’T FORGET § 432.070 </a:t>
            </a:r>
            <a:r>
              <a:rPr lang="en-US" sz="2500" dirty="0" err="1">
                <a:solidFill>
                  <a:srgbClr val="2D3E5F"/>
                </a:solidFill>
                <a:latin typeface="Verdana" panose="020B0604030504040204" pitchFamily="34" charset="0"/>
                <a:ea typeface="Verdana" panose="020B0604030504040204" pitchFamily="34" charset="0"/>
              </a:rPr>
              <a:t>RSMo</a:t>
            </a:r>
            <a:r>
              <a:rPr lang="en-US" sz="2500" dirty="0">
                <a:solidFill>
                  <a:srgbClr val="2D3E5F"/>
                </a:solidFill>
                <a:latin typeface="Verdana" panose="020B0604030504040204" pitchFamily="34" charset="0"/>
                <a:ea typeface="Verdana" panose="020B0604030504040204" pitchFamily="34" charset="0"/>
              </a:rPr>
              <a:t>.!</a:t>
            </a:r>
            <a:endParaRPr lang="en-US" sz="2500" dirty="0">
              <a:solidFill>
                <a:srgbClr val="2D3E5F"/>
              </a:solidFill>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xmlns="" val="1298678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E4E244E-F887-48F0-9C76-549B2FB678CE}"/>
              </a:ext>
            </a:extLst>
          </p:cNvPr>
          <p:cNvSpPr>
            <a:spLocks noGrp="1"/>
          </p:cNvSpPr>
          <p:nvPr>
            <p:ph type="title"/>
          </p:nvPr>
        </p:nvSpPr>
        <p:spPr/>
        <p:txBody>
          <a:bodyPr/>
          <a:lstStyle/>
          <a:p>
            <a:r>
              <a:rPr lang="en-US" dirty="0"/>
              <a:t>The Legal Requirements</a:t>
            </a:r>
          </a:p>
        </p:txBody>
      </p:sp>
      <p:sp>
        <p:nvSpPr>
          <p:cNvPr id="4" name="Slide Number Placeholder 3">
            <a:extLst>
              <a:ext uri="{FF2B5EF4-FFF2-40B4-BE49-F238E27FC236}">
                <a16:creationId xmlns:a16="http://schemas.microsoft.com/office/drawing/2014/main" xmlns="" id="{66FE2AA3-0F87-4747-869D-7DC39683F3E3}"/>
              </a:ext>
            </a:extLst>
          </p:cNvPr>
          <p:cNvSpPr>
            <a:spLocks noGrp="1"/>
          </p:cNvSpPr>
          <p:nvPr>
            <p:ph type="sldNum" sz="quarter" idx="12"/>
          </p:nvPr>
        </p:nvSpPr>
        <p:spPr/>
        <p:txBody>
          <a:bodyPr/>
          <a:lstStyle/>
          <a:p>
            <a:fld id="{32B537E5-664C-4E5C-8193-97C47F4F6BC8}" type="slidenum">
              <a:rPr lang="en-US" smtClean="0"/>
              <a:pPr/>
              <a:t>11</a:t>
            </a:fld>
            <a:endParaRPr lang="en-US" dirty="0"/>
          </a:p>
        </p:txBody>
      </p:sp>
      <p:sp>
        <p:nvSpPr>
          <p:cNvPr id="5" name="Content Placeholder 2">
            <a:extLst>
              <a:ext uri="{FF2B5EF4-FFF2-40B4-BE49-F238E27FC236}">
                <a16:creationId xmlns:a16="http://schemas.microsoft.com/office/drawing/2014/main" xmlns="" id="{A5CE4F19-802B-4F3A-97A8-1F41B7F0F05C}"/>
              </a:ext>
            </a:extLst>
          </p:cNvPr>
          <p:cNvSpPr txBox="1">
            <a:spLocks noGrp="1"/>
          </p:cNvSpPr>
          <p:nvPr>
            <p:ph idx="1"/>
          </p:nvPr>
        </p:nvSpPr>
        <p:spPr bwMode="auto">
          <a:xfrm>
            <a:off x="771896" y="1346199"/>
            <a:ext cx="8005392" cy="46080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230188" algn="l" rtl="0" fontAlgn="base">
              <a:lnSpc>
                <a:spcPts val="2800"/>
              </a:lnSpc>
              <a:spcBef>
                <a:spcPts val="1000"/>
              </a:spcBef>
              <a:spcAft>
                <a:spcPct val="0"/>
              </a:spcAft>
              <a:buClr>
                <a:schemeClr val="tx2"/>
              </a:buClr>
              <a:buSzPct val="125000"/>
              <a:buFont typeface="Arial"/>
              <a:buChar char="•"/>
              <a:defRPr sz="1900" kern="1200">
                <a:solidFill>
                  <a:srgbClr val="7F7F7F"/>
                </a:solidFill>
                <a:latin typeface="Verdana"/>
                <a:ea typeface="MS PGothic" pitchFamily="34" charset="-128"/>
                <a:cs typeface="Verdana"/>
              </a:defRPr>
            </a:lvl1pPr>
            <a:lvl2pPr marL="571500" indent="-230188" algn="l" rtl="0" fontAlgn="base">
              <a:spcBef>
                <a:spcPts val="1000"/>
              </a:spcBef>
              <a:spcAft>
                <a:spcPct val="0"/>
              </a:spcAft>
              <a:buClr>
                <a:schemeClr val="tx2"/>
              </a:buClr>
              <a:buSzPct val="125000"/>
              <a:buFont typeface="Lucida Grande"/>
              <a:buChar char="–"/>
              <a:defRPr sz="1600" kern="1200">
                <a:solidFill>
                  <a:srgbClr val="7F7F7F"/>
                </a:solidFill>
                <a:latin typeface="Verdana"/>
                <a:ea typeface="MS PGothic" pitchFamily="34" charset="-128"/>
                <a:cs typeface="Verdana"/>
              </a:defRPr>
            </a:lvl2pPr>
            <a:lvl3pPr marL="796925" indent="-228600" algn="l" defTabSz="858838" rtl="0" fontAlgn="base">
              <a:spcBef>
                <a:spcPts val="600"/>
              </a:spcBef>
              <a:spcAft>
                <a:spcPct val="0"/>
              </a:spcAft>
              <a:buClr>
                <a:schemeClr val="tx2"/>
              </a:buClr>
              <a:buSzPct val="110000"/>
              <a:buFont typeface="Courier New"/>
              <a:buChar char="o"/>
              <a:defRPr sz="1600" kern="1200">
                <a:solidFill>
                  <a:srgbClr val="7F7F7F"/>
                </a:solidFill>
                <a:latin typeface="Verdana"/>
                <a:ea typeface="MS PGothic" pitchFamily="34" charset="-128"/>
                <a:cs typeface="Verdana"/>
              </a:defRPr>
            </a:lvl3pPr>
            <a:lvl4pPr marL="1033463" indent="-228600" algn="l" rtl="0" fontAlgn="base">
              <a:spcBef>
                <a:spcPts val="600"/>
              </a:spcBef>
              <a:spcAft>
                <a:spcPct val="0"/>
              </a:spcAft>
              <a:buClr>
                <a:schemeClr val="tx2"/>
              </a:buClr>
              <a:buSzPct val="125000"/>
              <a:buFont typeface="Arial"/>
              <a:buChar char="•"/>
              <a:defRPr sz="1600" kern="1200">
                <a:solidFill>
                  <a:srgbClr val="7F7F7F"/>
                </a:solidFill>
                <a:latin typeface="Verdana"/>
                <a:ea typeface="MS PGothic" pitchFamily="34" charset="-128"/>
                <a:cs typeface="Verdana"/>
              </a:defRPr>
            </a:lvl4pPr>
            <a:lvl5pPr marL="1309688" indent="-228600" algn="l" rtl="0" fontAlgn="base">
              <a:spcBef>
                <a:spcPts val="600"/>
              </a:spcBef>
              <a:spcAft>
                <a:spcPct val="0"/>
              </a:spcAft>
              <a:buClr>
                <a:schemeClr val="tx2"/>
              </a:buClr>
              <a:buSzPct val="125000"/>
              <a:buFont typeface="Arial"/>
              <a:buChar char="•"/>
              <a:defRPr sz="1600" kern="1200">
                <a:solidFill>
                  <a:srgbClr val="7F7F7F"/>
                </a:solidFill>
                <a:latin typeface="Verdana"/>
                <a:ea typeface="MS PGothic" pitchFamily="34" charset="-128"/>
                <a:cs typeface="Verdan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pPr>
            <a:r>
              <a:rPr lang="en-US" sz="2800" u="sng" dirty="0">
                <a:solidFill>
                  <a:srgbClr val="2D3E5F"/>
                </a:solidFill>
                <a:effectLst/>
                <a:latin typeface="Verdana" panose="020B0604030504040204" pitchFamily="34" charset="0"/>
                <a:ea typeface="Verdana" panose="020B0604030504040204" pitchFamily="34" charset="0"/>
              </a:rPr>
              <a:t>Requests for Proposals </a:t>
            </a:r>
            <a:r>
              <a:rPr lang="en-US" sz="2800" dirty="0">
                <a:solidFill>
                  <a:srgbClr val="2D3E5F"/>
                </a:solidFill>
                <a:effectLst/>
                <a:latin typeface="Verdana" panose="020B0604030504040204" pitchFamily="34" charset="0"/>
                <a:ea typeface="Verdana" panose="020B0604030504040204" pitchFamily="34" charset="0"/>
              </a:rPr>
              <a:t>- Bidding / procurement requirements –are there statutory or policy requirements that apply? </a:t>
            </a:r>
          </a:p>
          <a:p>
            <a:pPr>
              <a:lnSpc>
                <a:spcPct val="100000"/>
              </a:lnSpc>
              <a:spcBef>
                <a:spcPts val="0"/>
              </a:spcBef>
            </a:pPr>
            <a:r>
              <a:rPr lang="en-US" sz="2800" u="sng" dirty="0">
                <a:solidFill>
                  <a:srgbClr val="2D3E5F"/>
                </a:solidFill>
                <a:effectLst/>
                <a:latin typeface="Verdana" panose="020B0604030504040204" pitchFamily="34" charset="0"/>
                <a:ea typeface="Verdana" panose="020B0604030504040204" pitchFamily="34" charset="0"/>
              </a:rPr>
              <a:t>Requests for Qualifications- </a:t>
            </a:r>
            <a:r>
              <a:rPr lang="en-US" sz="2800" dirty="0">
                <a:solidFill>
                  <a:srgbClr val="2D3E5F"/>
                </a:solidFill>
                <a:effectLst/>
                <a:latin typeface="Verdana" panose="020B0604030504040204" pitchFamily="34" charset="0"/>
                <a:ea typeface="Verdana" panose="020B0604030504040204" pitchFamily="34" charset="0"/>
              </a:rPr>
              <a:t>Qualifications based selection process required for design professionals</a:t>
            </a:r>
          </a:p>
          <a:p>
            <a:pPr>
              <a:lnSpc>
                <a:spcPct val="250000"/>
              </a:lnSpc>
              <a:spcBef>
                <a:spcPts val="0"/>
              </a:spcBef>
            </a:pPr>
            <a:endParaRPr lang="en-US" sz="2000" dirty="0">
              <a:solidFill>
                <a:srgbClr val="2D3E5F"/>
              </a:solidFill>
              <a:effectLst/>
              <a:latin typeface="Verdana" panose="020B0604030504040204" pitchFamily="34" charset="0"/>
              <a:ea typeface="Verdana" panose="020B0604030504040204" pitchFamily="34" charset="0"/>
            </a:endParaRPr>
          </a:p>
          <a:p>
            <a:pPr marL="112712" indent="0">
              <a:lnSpc>
                <a:spcPct val="250000"/>
              </a:lnSpc>
              <a:spcBef>
                <a:spcPts val="0"/>
              </a:spcBef>
              <a:buNone/>
            </a:pPr>
            <a:endParaRPr lang="en-US" sz="5000" dirty="0">
              <a:solidFill>
                <a:srgbClr val="2D3E5F"/>
              </a:solidFill>
              <a:effectLst/>
              <a:latin typeface="Verdana" panose="020B0604030504040204" pitchFamily="34" charset="0"/>
              <a:ea typeface="Verdana" panose="020B0604030504040204" pitchFamily="34" charset="0"/>
            </a:endParaRPr>
          </a:p>
          <a:p>
            <a:pPr>
              <a:lnSpc>
                <a:spcPct val="250000"/>
              </a:lnSpc>
              <a:spcBef>
                <a:spcPts val="0"/>
              </a:spcBef>
            </a:pPr>
            <a:endParaRPr lang="en-US" sz="1500" dirty="0">
              <a:solidFill>
                <a:srgbClr val="2D3E5F"/>
              </a:solidFill>
              <a:effectLst/>
              <a:latin typeface="Verdana" panose="020B0604030504040204" pitchFamily="34" charset="0"/>
              <a:ea typeface="Verdana" panose="020B0604030504040204" pitchFamily="34" charset="0"/>
            </a:endParaRPr>
          </a:p>
          <a:p>
            <a:pPr>
              <a:lnSpc>
                <a:spcPct val="250000"/>
              </a:lnSpc>
              <a:spcBef>
                <a:spcPts val="0"/>
              </a:spcBef>
            </a:pPr>
            <a:endParaRPr lang="en-US" sz="2200" dirty="0">
              <a:solidFill>
                <a:srgbClr val="2D3E5F"/>
              </a:solidFill>
            </a:endParaRPr>
          </a:p>
        </p:txBody>
      </p:sp>
    </p:spTree>
    <p:extLst>
      <p:ext uri="{BB962C8B-B14F-4D97-AF65-F5344CB8AC3E}">
        <p14:creationId xmlns:p14="http://schemas.microsoft.com/office/powerpoint/2010/main" xmlns="" val="956193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E4E244E-F887-48F0-9C76-549B2FB678CE}"/>
              </a:ext>
            </a:extLst>
          </p:cNvPr>
          <p:cNvSpPr>
            <a:spLocks noGrp="1"/>
          </p:cNvSpPr>
          <p:nvPr>
            <p:ph type="title"/>
          </p:nvPr>
        </p:nvSpPr>
        <p:spPr/>
        <p:txBody>
          <a:bodyPr/>
          <a:lstStyle/>
          <a:p>
            <a:r>
              <a:rPr lang="en-US" dirty="0"/>
              <a:t>The Legal Requirements Continued</a:t>
            </a:r>
          </a:p>
        </p:txBody>
      </p:sp>
      <p:sp>
        <p:nvSpPr>
          <p:cNvPr id="4" name="Slide Number Placeholder 3">
            <a:extLst>
              <a:ext uri="{FF2B5EF4-FFF2-40B4-BE49-F238E27FC236}">
                <a16:creationId xmlns:a16="http://schemas.microsoft.com/office/drawing/2014/main" xmlns="" id="{66FE2AA3-0F87-4747-869D-7DC39683F3E3}"/>
              </a:ext>
            </a:extLst>
          </p:cNvPr>
          <p:cNvSpPr>
            <a:spLocks noGrp="1"/>
          </p:cNvSpPr>
          <p:nvPr>
            <p:ph type="sldNum" sz="quarter" idx="12"/>
          </p:nvPr>
        </p:nvSpPr>
        <p:spPr/>
        <p:txBody>
          <a:bodyPr/>
          <a:lstStyle/>
          <a:p>
            <a:fld id="{32B537E5-664C-4E5C-8193-97C47F4F6BC8}" type="slidenum">
              <a:rPr lang="en-US" smtClean="0"/>
              <a:pPr/>
              <a:t>12</a:t>
            </a:fld>
            <a:endParaRPr lang="en-US" dirty="0"/>
          </a:p>
        </p:txBody>
      </p:sp>
      <p:sp>
        <p:nvSpPr>
          <p:cNvPr id="5" name="Content Placeholder 2">
            <a:extLst>
              <a:ext uri="{FF2B5EF4-FFF2-40B4-BE49-F238E27FC236}">
                <a16:creationId xmlns:a16="http://schemas.microsoft.com/office/drawing/2014/main" xmlns="" id="{A5CE4F19-802B-4F3A-97A8-1F41B7F0F05C}"/>
              </a:ext>
            </a:extLst>
          </p:cNvPr>
          <p:cNvSpPr txBox="1">
            <a:spLocks noGrp="1"/>
          </p:cNvSpPr>
          <p:nvPr>
            <p:ph idx="1"/>
          </p:nvPr>
        </p:nvSpPr>
        <p:spPr bwMode="auto">
          <a:xfrm>
            <a:off x="547688" y="1424764"/>
            <a:ext cx="8229600" cy="5003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230188" algn="l" rtl="0" fontAlgn="base">
              <a:lnSpc>
                <a:spcPts val="2800"/>
              </a:lnSpc>
              <a:spcBef>
                <a:spcPts val="1000"/>
              </a:spcBef>
              <a:spcAft>
                <a:spcPct val="0"/>
              </a:spcAft>
              <a:buClr>
                <a:schemeClr val="tx2"/>
              </a:buClr>
              <a:buSzPct val="125000"/>
              <a:buFont typeface="Arial"/>
              <a:buChar char="•"/>
              <a:defRPr sz="1900" kern="1200">
                <a:solidFill>
                  <a:srgbClr val="7F7F7F"/>
                </a:solidFill>
                <a:latin typeface="Verdana"/>
                <a:ea typeface="MS PGothic" pitchFamily="34" charset="-128"/>
                <a:cs typeface="Verdana"/>
              </a:defRPr>
            </a:lvl1pPr>
            <a:lvl2pPr marL="571500" indent="-230188" algn="l" rtl="0" fontAlgn="base">
              <a:spcBef>
                <a:spcPts val="1000"/>
              </a:spcBef>
              <a:spcAft>
                <a:spcPct val="0"/>
              </a:spcAft>
              <a:buClr>
                <a:schemeClr val="tx2"/>
              </a:buClr>
              <a:buSzPct val="125000"/>
              <a:buFont typeface="Lucida Grande"/>
              <a:buChar char="–"/>
              <a:defRPr sz="1600" kern="1200">
                <a:solidFill>
                  <a:srgbClr val="7F7F7F"/>
                </a:solidFill>
                <a:latin typeface="Verdana"/>
                <a:ea typeface="MS PGothic" pitchFamily="34" charset="-128"/>
                <a:cs typeface="Verdana"/>
              </a:defRPr>
            </a:lvl2pPr>
            <a:lvl3pPr marL="796925" indent="-228600" algn="l" defTabSz="858838" rtl="0" fontAlgn="base">
              <a:spcBef>
                <a:spcPts val="600"/>
              </a:spcBef>
              <a:spcAft>
                <a:spcPct val="0"/>
              </a:spcAft>
              <a:buClr>
                <a:schemeClr val="tx2"/>
              </a:buClr>
              <a:buSzPct val="110000"/>
              <a:buFont typeface="Courier New"/>
              <a:buChar char="o"/>
              <a:defRPr sz="1600" kern="1200">
                <a:solidFill>
                  <a:srgbClr val="7F7F7F"/>
                </a:solidFill>
                <a:latin typeface="Verdana"/>
                <a:ea typeface="MS PGothic" pitchFamily="34" charset="-128"/>
                <a:cs typeface="Verdana"/>
              </a:defRPr>
            </a:lvl3pPr>
            <a:lvl4pPr marL="1033463" indent="-228600" algn="l" rtl="0" fontAlgn="base">
              <a:spcBef>
                <a:spcPts val="600"/>
              </a:spcBef>
              <a:spcAft>
                <a:spcPct val="0"/>
              </a:spcAft>
              <a:buClr>
                <a:schemeClr val="tx2"/>
              </a:buClr>
              <a:buSzPct val="125000"/>
              <a:buFont typeface="Arial"/>
              <a:buChar char="•"/>
              <a:defRPr sz="1600" kern="1200">
                <a:solidFill>
                  <a:srgbClr val="7F7F7F"/>
                </a:solidFill>
                <a:latin typeface="Verdana"/>
                <a:ea typeface="MS PGothic" pitchFamily="34" charset="-128"/>
                <a:cs typeface="Verdana"/>
              </a:defRPr>
            </a:lvl4pPr>
            <a:lvl5pPr marL="1309688" indent="-228600" algn="l" rtl="0" fontAlgn="base">
              <a:spcBef>
                <a:spcPts val="600"/>
              </a:spcBef>
              <a:spcAft>
                <a:spcPct val="0"/>
              </a:spcAft>
              <a:buClr>
                <a:schemeClr val="tx2"/>
              </a:buClr>
              <a:buSzPct val="125000"/>
              <a:buFont typeface="Arial"/>
              <a:buChar char="•"/>
              <a:defRPr sz="1600" kern="1200">
                <a:solidFill>
                  <a:srgbClr val="7F7F7F"/>
                </a:solidFill>
                <a:latin typeface="Verdana"/>
                <a:ea typeface="MS PGothic" pitchFamily="34" charset="-128"/>
                <a:cs typeface="Verdan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2712" indent="0" algn="l">
              <a:lnSpc>
                <a:spcPct val="110000"/>
              </a:lnSpc>
              <a:spcBef>
                <a:spcPts val="0"/>
              </a:spcBef>
              <a:buNone/>
            </a:pPr>
            <a:r>
              <a:rPr lang="en-US" sz="2900" b="1" dirty="0">
                <a:solidFill>
                  <a:schemeClr val="tx2"/>
                </a:solidFill>
                <a:effectLst/>
                <a:latin typeface="Verdana" panose="020B0604030504040204" pitchFamily="34" charset="0"/>
                <a:ea typeface="Verdana" panose="020B0604030504040204" pitchFamily="34" charset="0"/>
              </a:rPr>
              <a:t>Traditional Construction Bidding</a:t>
            </a:r>
            <a:r>
              <a:rPr lang="en-US" sz="1800" b="1" dirty="0">
                <a:solidFill>
                  <a:schemeClr val="tx2"/>
                </a:solidFill>
                <a:effectLst/>
                <a:latin typeface="Verdana" panose="020B0604030504040204" pitchFamily="34" charset="0"/>
                <a:ea typeface="Verdana" panose="020B0604030504040204" pitchFamily="34" charset="0"/>
              </a:rPr>
              <a:t>:</a:t>
            </a:r>
          </a:p>
          <a:p>
            <a:pPr marL="112712" indent="0" algn="l">
              <a:lnSpc>
                <a:spcPct val="110000"/>
              </a:lnSpc>
              <a:spcBef>
                <a:spcPts val="0"/>
              </a:spcBef>
              <a:buNone/>
            </a:pPr>
            <a:r>
              <a:rPr lang="en-US" sz="1800" b="1" dirty="0">
                <a:solidFill>
                  <a:schemeClr val="tx2"/>
                </a:solidFill>
                <a:effectLst/>
                <a:latin typeface="Verdana" panose="020B0604030504040204" pitchFamily="34" charset="0"/>
                <a:ea typeface="Verdana" panose="020B0604030504040204" pitchFamily="34" charset="0"/>
              </a:rPr>
              <a:t> 177.086.</a:t>
            </a:r>
            <a:r>
              <a:rPr lang="en-US" sz="1800" b="0" dirty="0">
                <a:solidFill>
                  <a:schemeClr val="tx2"/>
                </a:solidFill>
                <a:effectLst/>
                <a:latin typeface="Verdana" panose="020B0604030504040204" pitchFamily="34" charset="0"/>
                <a:ea typeface="Verdana" panose="020B0604030504040204" pitchFamily="34" charset="0"/>
              </a:rPr>
              <a:t>  </a:t>
            </a:r>
            <a:r>
              <a:rPr lang="en-US" sz="1800" b="1" dirty="0">
                <a:solidFill>
                  <a:schemeClr val="tx2"/>
                </a:solidFill>
                <a:effectLst/>
                <a:latin typeface="Verdana" panose="020B0604030504040204" pitchFamily="34" charset="0"/>
                <a:ea typeface="Verdana" panose="020B0604030504040204" pitchFamily="34" charset="0"/>
              </a:rPr>
              <a:t>Construction of facilities, sealed bids and public advertisement required, when. — </a:t>
            </a:r>
            <a:r>
              <a:rPr lang="en-US" sz="2000" b="0" dirty="0">
                <a:solidFill>
                  <a:schemeClr val="tx2"/>
                </a:solidFill>
                <a:effectLst/>
                <a:latin typeface="Verdana" panose="020B0604030504040204" pitchFamily="34" charset="0"/>
                <a:ea typeface="Verdana" panose="020B0604030504040204" pitchFamily="34" charset="0"/>
              </a:rPr>
              <a:t>1.  Any school district authorizing the construction of facilities which may exceed an expenditure of fifty thousand dollars shall publicly advertise, once a week for two consecutive weeks, in a newspaper of general circulation, qualified pursuant to </a:t>
            </a:r>
            <a:r>
              <a:rPr lang="en-US" sz="2000" b="0" i="0" u="none" strike="noStrike" dirty="0">
                <a:solidFill>
                  <a:schemeClr val="tx2"/>
                </a:solidFill>
                <a:effectLst/>
                <a:latin typeface="Verdana" panose="020B0604030504040204" pitchFamily="34" charset="0"/>
                <a:ea typeface="Verdana" panose="020B0604030504040204" pitchFamily="34" charset="0"/>
                <a:hlinkClick r:id="rId3"/>
              </a:rPr>
              <a:t>chapter 493</a:t>
            </a:r>
            <a:r>
              <a:rPr lang="en-US" sz="2000" b="0" dirty="0">
                <a:solidFill>
                  <a:schemeClr val="tx2"/>
                </a:solidFill>
                <a:effectLst/>
                <a:latin typeface="Verdana" panose="020B0604030504040204" pitchFamily="34" charset="0"/>
                <a:ea typeface="Verdana" panose="020B0604030504040204" pitchFamily="34" charset="0"/>
              </a:rPr>
              <a:t>, located within the city in which the school district is located, or if there be no such newspaper, in a qualified newspaper of general circulation in the county, or if there be no such newspaper, in a qualified newspaper of general circulation in an adjoining county, and may advertise in business, trade, or minority newspapers, for bids on said construction.</a:t>
            </a:r>
          </a:p>
          <a:p>
            <a:pPr marL="112712" indent="0">
              <a:lnSpc>
                <a:spcPct val="250000"/>
              </a:lnSpc>
              <a:spcBef>
                <a:spcPts val="0"/>
              </a:spcBef>
              <a:buNone/>
            </a:pPr>
            <a:endParaRPr lang="en-US" sz="1500" dirty="0">
              <a:solidFill>
                <a:srgbClr val="2D3E5F"/>
              </a:solidFill>
              <a:effectLst/>
              <a:latin typeface="Verdana" panose="020B0604030504040204" pitchFamily="34" charset="0"/>
              <a:ea typeface="Verdana" panose="020B0604030504040204" pitchFamily="34" charset="0"/>
            </a:endParaRPr>
          </a:p>
          <a:p>
            <a:pPr>
              <a:lnSpc>
                <a:spcPct val="250000"/>
              </a:lnSpc>
              <a:spcBef>
                <a:spcPts val="0"/>
              </a:spcBef>
            </a:pPr>
            <a:endParaRPr lang="en-US" sz="2200" dirty="0">
              <a:solidFill>
                <a:srgbClr val="2D3E5F"/>
              </a:solidFill>
            </a:endParaRPr>
          </a:p>
        </p:txBody>
      </p:sp>
    </p:spTree>
    <p:extLst>
      <p:ext uri="{BB962C8B-B14F-4D97-AF65-F5344CB8AC3E}">
        <p14:creationId xmlns:p14="http://schemas.microsoft.com/office/powerpoint/2010/main" xmlns="" val="2252280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E4E244E-F887-48F0-9C76-549B2FB678CE}"/>
              </a:ext>
            </a:extLst>
          </p:cNvPr>
          <p:cNvSpPr>
            <a:spLocks noGrp="1"/>
          </p:cNvSpPr>
          <p:nvPr>
            <p:ph type="title"/>
          </p:nvPr>
        </p:nvSpPr>
        <p:spPr/>
        <p:txBody>
          <a:bodyPr/>
          <a:lstStyle/>
          <a:p>
            <a:r>
              <a:rPr lang="en-US" dirty="0"/>
              <a:t>The Legal Requirements Continued</a:t>
            </a:r>
          </a:p>
        </p:txBody>
      </p:sp>
      <p:sp>
        <p:nvSpPr>
          <p:cNvPr id="4" name="Slide Number Placeholder 3">
            <a:extLst>
              <a:ext uri="{FF2B5EF4-FFF2-40B4-BE49-F238E27FC236}">
                <a16:creationId xmlns:a16="http://schemas.microsoft.com/office/drawing/2014/main" xmlns="" id="{66FE2AA3-0F87-4747-869D-7DC39683F3E3}"/>
              </a:ext>
            </a:extLst>
          </p:cNvPr>
          <p:cNvSpPr>
            <a:spLocks noGrp="1"/>
          </p:cNvSpPr>
          <p:nvPr>
            <p:ph type="sldNum" sz="quarter" idx="12"/>
          </p:nvPr>
        </p:nvSpPr>
        <p:spPr/>
        <p:txBody>
          <a:bodyPr/>
          <a:lstStyle/>
          <a:p>
            <a:fld id="{32B537E5-664C-4E5C-8193-97C47F4F6BC8}" type="slidenum">
              <a:rPr lang="en-US" smtClean="0"/>
              <a:pPr/>
              <a:t>13</a:t>
            </a:fld>
            <a:endParaRPr lang="en-US" dirty="0"/>
          </a:p>
        </p:txBody>
      </p:sp>
      <p:sp>
        <p:nvSpPr>
          <p:cNvPr id="5" name="Content Placeholder 2">
            <a:extLst>
              <a:ext uri="{FF2B5EF4-FFF2-40B4-BE49-F238E27FC236}">
                <a16:creationId xmlns:a16="http://schemas.microsoft.com/office/drawing/2014/main" xmlns="" id="{A5CE4F19-802B-4F3A-97A8-1F41B7F0F05C}"/>
              </a:ext>
            </a:extLst>
          </p:cNvPr>
          <p:cNvSpPr txBox="1">
            <a:spLocks noGrp="1"/>
          </p:cNvSpPr>
          <p:nvPr>
            <p:ph idx="1"/>
          </p:nvPr>
        </p:nvSpPr>
        <p:spPr bwMode="auto">
          <a:xfrm>
            <a:off x="547688" y="1206500"/>
            <a:ext cx="8229600" cy="44830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230188" algn="l" rtl="0" fontAlgn="base">
              <a:lnSpc>
                <a:spcPts val="2800"/>
              </a:lnSpc>
              <a:spcBef>
                <a:spcPts val="1000"/>
              </a:spcBef>
              <a:spcAft>
                <a:spcPct val="0"/>
              </a:spcAft>
              <a:buClr>
                <a:schemeClr val="tx2"/>
              </a:buClr>
              <a:buSzPct val="125000"/>
              <a:buFont typeface="Arial"/>
              <a:buChar char="•"/>
              <a:defRPr sz="1900" kern="1200">
                <a:solidFill>
                  <a:srgbClr val="7F7F7F"/>
                </a:solidFill>
                <a:latin typeface="Verdana"/>
                <a:ea typeface="MS PGothic" pitchFamily="34" charset="-128"/>
                <a:cs typeface="Verdana"/>
              </a:defRPr>
            </a:lvl1pPr>
            <a:lvl2pPr marL="571500" indent="-230188" algn="l" rtl="0" fontAlgn="base">
              <a:spcBef>
                <a:spcPts val="1000"/>
              </a:spcBef>
              <a:spcAft>
                <a:spcPct val="0"/>
              </a:spcAft>
              <a:buClr>
                <a:schemeClr val="tx2"/>
              </a:buClr>
              <a:buSzPct val="125000"/>
              <a:buFont typeface="Lucida Grande"/>
              <a:buChar char="–"/>
              <a:defRPr sz="1600" kern="1200">
                <a:solidFill>
                  <a:srgbClr val="7F7F7F"/>
                </a:solidFill>
                <a:latin typeface="Verdana"/>
                <a:ea typeface="MS PGothic" pitchFamily="34" charset="-128"/>
                <a:cs typeface="Verdana"/>
              </a:defRPr>
            </a:lvl2pPr>
            <a:lvl3pPr marL="796925" indent="-228600" algn="l" defTabSz="858838" rtl="0" fontAlgn="base">
              <a:spcBef>
                <a:spcPts val="600"/>
              </a:spcBef>
              <a:spcAft>
                <a:spcPct val="0"/>
              </a:spcAft>
              <a:buClr>
                <a:schemeClr val="tx2"/>
              </a:buClr>
              <a:buSzPct val="110000"/>
              <a:buFont typeface="Courier New"/>
              <a:buChar char="o"/>
              <a:defRPr sz="1600" kern="1200">
                <a:solidFill>
                  <a:srgbClr val="7F7F7F"/>
                </a:solidFill>
                <a:latin typeface="Verdana"/>
                <a:ea typeface="MS PGothic" pitchFamily="34" charset="-128"/>
                <a:cs typeface="Verdana"/>
              </a:defRPr>
            </a:lvl3pPr>
            <a:lvl4pPr marL="1033463" indent="-228600" algn="l" rtl="0" fontAlgn="base">
              <a:spcBef>
                <a:spcPts val="600"/>
              </a:spcBef>
              <a:spcAft>
                <a:spcPct val="0"/>
              </a:spcAft>
              <a:buClr>
                <a:schemeClr val="tx2"/>
              </a:buClr>
              <a:buSzPct val="125000"/>
              <a:buFont typeface="Arial"/>
              <a:buChar char="•"/>
              <a:defRPr sz="1600" kern="1200">
                <a:solidFill>
                  <a:srgbClr val="7F7F7F"/>
                </a:solidFill>
                <a:latin typeface="Verdana"/>
                <a:ea typeface="MS PGothic" pitchFamily="34" charset="-128"/>
                <a:cs typeface="Verdana"/>
              </a:defRPr>
            </a:lvl4pPr>
            <a:lvl5pPr marL="1309688" indent="-228600" algn="l" rtl="0" fontAlgn="base">
              <a:spcBef>
                <a:spcPts val="600"/>
              </a:spcBef>
              <a:spcAft>
                <a:spcPct val="0"/>
              </a:spcAft>
              <a:buClr>
                <a:schemeClr val="tx2"/>
              </a:buClr>
              <a:buSzPct val="125000"/>
              <a:buFont typeface="Arial"/>
              <a:buChar char="•"/>
              <a:defRPr sz="1600" kern="1200">
                <a:solidFill>
                  <a:srgbClr val="7F7F7F"/>
                </a:solidFill>
                <a:latin typeface="Verdana"/>
                <a:ea typeface="MS PGothic" pitchFamily="34" charset="-128"/>
                <a:cs typeface="Verdan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2712" indent="0" algn="l">
              <a:lnSpc>
                <a:spcPct val="100000"/>
              </a:lnSpc>
              <a:spcBef>
                <a:spcPts val="0"/>
              </a:spcBef>
              <a:buNone/>
            </a:pPr>
            <a:r>
              <a:rPr lang="en-US" sz="2000" dirty="0">
                <a:solidFill>
                  <a:schemeClr val="tx2"/>
                </a:solidFill>
                <a:latin typeface="Verdana" panose="020B0604030504040204" pitchFamily="34" charset="0"/>
                <a:ea typeface="Verdana" panose="020B0604030504040204" pitchFamily="34" charset="0"/>
              </a:rPr>
              <a:t>177.086 continued:</a:t>
            </a:r>
          </a:p>
          <a:p>
            <a:pPr marL="112712" indent="0" algn="l">
              <a:lnSpc>
                <a:spcPct val="100000"/>
              </a:lnSpc>
              <a:spcBef>
                <a:spcPts val="0"/>
              </a:spcBef>
              <a:buNone/>
            </a:pPr>
            <a:endParaRPr lang="en-US" sz="2000" b="0" dirty="0">
              <a:solidFill>
                <a:schemeClr val="tx2"/>
              </a:solidFill>
              <a:effectLst/>
              <a:latin typeface="Verdana" panose="020B0604030504040204" pitchFamily="34" charset="0"/>
              <a:ea typeface="Verdana" panose="020B0604030504040204" pitchFamily="34" charset="0"/>
            </a:endParaRPr>
          </a:p>
          <a:p>
            <a:pPr marL="112712" indent="0" algn="l">
              <a:lnSpc>
                <a:spcPct val="100000"/>
              </a:lnSpc>
              <a:spcBef>
                <a:spcPts val="0"/>
              </a:spcBef>
              <a:buNone/>
            </a:pPr>
            <a:r>
              <a:rPr lang="en-US" sz="2000" b="0" dirty="0">
                <a:solidFill>
                  <a:schemeClr val="tx2"/>
                </a:solidFill>
                <a:effectLst/>
                <a:latin typeface="Verdana" panose="020B0604030504040204" pitchFamily="34" charset="0"/>
                <a:ea typeface="Verdana" panose="020B0604030504040204" pitchFamily="34" charset="0"/>
              </a:rPr>
              <a:t> 2.  No bids shall be entertained by the school district which are not made in accordance with the specifications furnished by the district and all contracts shall be let to the lowest responsible bidder complying with the terms of the letting, provided that the district shall have the right to reject any and all bids.</a:t>
            </a:r>
          </a:p>
          <a:p>
            <a:pPr marL="112712" indent="0" algn="l">
              <a:lnSpc>
                <a:spcPct val="100000"/>
              </a:lnSpc>
              <a:spcBef>
                <a:spcPts val="0"/>
              </a:spcBef>
              <a:buNone/>
            </a:pPr>
            <a:endParaRPr lang="en-US" sz="2000" b="0" dirty="0">
              <a:solidFill>
                <a:schemeClr val="tx2"/>
              </a:solidFill>
              <a:effectLst/>
              <a:latin typeface="Verdana" panose="020B0604030504040204" pitchFamily="34" charset="0"/>
              <a:ea typeface="Verdana" panose="020B0604030504040204" pitchFamily="34" charset="0"/>
            </a:endParaRPr>
          </a:p>
          <a:p>
            <a:pPr marL="112712" indent="0" algn="l">
              <a:lnSpc>
                <a:spcPct val="100000"/>
              </a:lnSpc>
              <a:spcBef>
                <a:spcPts val="0"/>
              </a:spcBef>
              <a:buNone/>
            </a:pPr>
            <a:r>
              <a:rPr lang="en-US" sz="2000" b="0" dirty="0">
                <a:solidFill>
                  <a:schemeClr val="tx2"/>
                </a:solidFill>
                <a:effectLst/>
                <a:latin typeface="Verdana" panose="020B0604030504040204" pitchFamily="34" charset="0"/>
                <a:ea typeface="Verdana" panose="020B0604030504040204" pitchFamily="34" charset="0"/>
              </a:rPr>
              <a:t>3.  All bids must be submitted sealed and in writing, to be opened publicly at time and place of the district's choosing.</a:t>
            </a:r>
          </a:p>
          <a:p>
            <a:pPr marL="112712" indent="0">
              <a:lnSpc>
                <a:spcPct val="250000"/>
              </a:lnSpc>
              <a:spcBef>
                <a:spcPts val="0"/>
              </a:spcBef>
              <a:buNone/>
            </a:pPr>
            <a:endParaRPr lang="en-US" sz="5000" dirty="0">
              <a:solidFill>
                <a:srgbClr val="2D3E5F"/>
              </a:solidFill>
              <a:effectLst/>
              <a:latin typeface="Verdana" panose="020B0604030504040204" pitchFamily="34" charset="0"/>
              <a:ea typeface="Verdana" panose="020B0604030504040204" pitchFamily="34" charset="0"/>
            </a:endParaRPr>
          </a:p>
          <a:p>
            <a:pPr>
              <a:lnSpc>
                <a:spcPct val="250000"/>
              </a:lnSpc>
              <a:spcBef>
                <a:spcPts val="0"/>
              </a:spcBef>
            </a:pPr>
            <a:endParaRPr lang="en-US" sz="1500" dirty="0">
              <a:solidFill>
                <a:srgbClr val="2D3E5F"/>
              </a:solidFill>
              <a:effectLst/>
              <a:latin typeface="Verdana" panose="020B0604030504040204" pitchFamily="34" charset="0"/>
              <a:ea typeface="Verdana" panose="020B0604030504040204" pitchFamily="34" charset="0"/>
            </a:endParaRPr>
          </a:p>
          <a:p>
            <a:pPr>
              <a:lnSpc>
                <a:spcPct val="250000"/>
              </a:lnSpc>
              <a:spcBef>
                <a:spcPts val="0"/>
              </a:spcBef>
            </a:pPr>
            <a:endParaRPr lang="en-US" sz="2200" dirty="0">
              <a:solidFill>
                <a:srgbClr val="2D3E5F"/>
              </a:solidFill>
            </a:endParaRPr>
          </a:p>
        </p:txBody>
      </p:sp>
    </p:spTree>
    <p:extLst>
      <p:ext uri="{BB962C8B-B14F-4D97-AF65-F5344CB8AC3E}">
        <p14:creationId xmlns:p14="http://schemas.microsoft.com/office/powerpoint/2010/main" xmlns="" val="520142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E4E244E-F887-48F0-9C76-549B2FB678CE}"/>
              </a:ext>
            </a:extLst>
          </p:cNvPr>
          <p:cNvSpPr>
            <a:spLocks noGrp="1"/>
          </p:cNvSpPr>
          <p:nvPr>
            <p:ph type="title"/>
          </p:nvPr>
        </p:nvSpPr>
        <p:spPr/>
        <p:txBody>
          <a:bodyPr/>
          <a:lstStyle/>
          <a:p>
            <a:r>
              <a:rPr lang="en-US" dirty="0"/>
              <a:t>The Legal Requirements Continued</a:t>
            </a:r>
          </a:p>
        </p:txBody>
      </p:sp>
      <p:sp>
        <p:nvSpPr>
          <p:cNvPr id="4" name="Slide Number Placeholder 3">
            <a:extLst>
              <a:ext uri="{FF2B5EF4-FFF2-40B4-BE49-F238E27FC236}">
                <a16:creationId xmlns:a16="http://schemas.microsoft.com/office/drawing/2014/main" xmlns="" id="{66FE2AA3-0F87-4747-869D-7DC39683F3E3}"/>
              </a:ext>
            </a:extLst>
          </p:cNvPr>
          <p:cNvSpPr>
            <a:spLocks noGrp="1"/>
          </p:cNvSpPr>
          <p:nvPr>
            <p:ph type="sldNum" sz="quarter" idx="12"/>
          </p:nvPr>
        </p:nvSpPr>
        <p:spPr/>
        <p:txBody>
          <a:bodyPr/>
          <a:lstStyle/>
          <a:p>
            <a:fld id="{32B537E5-664C-4E5C-8193-97C47F4F6BC8}" type="slidenum">
              <a:rPr lang="en-US" smtClean="0"/>
              <a:pPr/>
              <a:t>14</a:t>
            </a:fld>
            <a:endParaRPr lang="en-US" dirty="0"/>
          </a:p>
        </p:txBody>
      </p:sp>
      <p:sp>
        <p:nvSpPr>
          <p:cNvPr id="5" name="Content Placeholder 2">
            <a:extLst>
              <a:ext uri="{FF2B5EF4-FFF2-40B4-BE49-F238E27FC236}">
                <a16:creationId xmlns:a16="http://schemas.microsoft.com/office/drawing/2014/main" xmlns="" id="{A5CE4F19-802B-4F3A-97A8-1F41B7F0F05C}"/>
              </a:ext>
            </a:extLst>
          </p:cNvPr>
          <p:cNvSpPr txBox="1">
            <a:spLocks noGrp="1"/>
          </p:cNvSpPr>
          <p:nvPr>
            <p:ph idx="1"/>
          </p:nvPr>
        </p:nvSpPr>
        <p:spPr bwMode="auto">
          <a:xfrm>
            <a:off x="547688" y="13462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230188" algn="l" rtl="0" fontAlgn="base">
              <a:lnSpc>
                <a:spcPts val="2800"/>
              </a:lnSpc>
              <a:spcBef>
                <a:spcPts val="1000"/>
              </a:spcBef>
              <a:spcAft>
                <a:spcPct val="0"/>
              </a:spcAft>
              <a:buClr>
                <a:schemeClr val="tx2"/>
              </a:buClr>
              <a:buSzPct val="125000"/>
              <a:buFont typeface="Arial"/>
              <a:buChar char="•"/>
              <a:defRPr sz="1900" kern="1200">
                <a:solidFill>
                  <a:srgbClr val="7F7F7F"/>
                </a:solidFill>
                <a:latin typeface="Verdana"/>
                <a:ea typeface="MS PGothic" pitchFamily="34" charset="-128"/>
                <a:cs typeface="Verdana"/>
              </a:defRPr>
            </a:lvl1pPr>
            <a:lvl2pPr marL="571500" indent="-230188" algn="l" rtl="0" fontAlgn="base">
              <a:spcBef>
                <a:spcPts val="1000"/>
              </a:spcBef>
              <a:spcAft>
                <a:spcPct val="0"/>
              </a:spcAft>
              <a:buClr>
                <a:schemeClr val="tx2"/>
              </a:buClr>
              <a:buSzPct val="125000"/>
              <a:buFont typeface="Lucida Grande"/>
              <a:buChar char="–"/>
              <a:defRPr sz="1600" kern="1200">
                <a:solidFill>
                  <a:srgbClr val="7F7F7F"/>
                </a:solidFill>
                <a:latin typeface="Verdana"/>
                <a:ea typeface="MS PGothic" pitchFamily="34" charset="-128"/>
                <a:cs typeface="Verdana"/>
              </a:defRPr>
            </a:lvl2pPr>
            <a:lvl3pPr marL="796925" indent="-228600" algn="l" defTabSz="858838" rtl="0" fontAlgn="base">
              <a:spcBef>
                <a:spcPts val="600"/>
              </a:spcBef>
              <a:spcAft>
                <a:spcPct val="0"/>
              </a:spcAft>
              <a:buClr>
                <a:schemeClr val="tx2"/>
              </a:buClr>
              <a:buSzPct val="110000"/>
              <a:buFont typeface="Courier New"/>
              <a:buChar char="o"/>
              <a:defRPr sz="1600" kern="1200">
                <a:solidFill>
                  <a:srgbClr val="7F7F7F"/>
                </a:solidFill>
                <a:latin typeface="Verdana"/>
                <a:ea typeface="MS PGothic" pitchFamily="34" charset="-128"/>
                <a:cs typeface="Verdana"/>
              </a:defRPr>
            </a:lvl3pPr>
            <a:lvl4pPr marL="1033463" indent="-228600" algn="l" rtl="0" fontAlgn="base">
              <a:spcBef>
                <a:spcPts val="600"/>
              </a:spcBef>
              <a:spcAft>
                <a:spcPct val="0"/>
              </a:spcAft>
              <a:buClr>
                <a:schemeClr val="tx2"/>
              </a:buClr>
              <a:buSzPct val="125000"/>
              <a:buFont typeface="Arial"/>
              <a:buChar char="•"/>
              <a:defRPr sz="1600" kern="1200">
                <a:solidFill>
                  <a:srgbClr val="7F7F7F"/>
                </a:solidFill>
                <a:latin typeface="Verdana"/>
                <a:ea typeface="MS PGothic" pitchFamily="34" charset="-128"/>
                <a:cs typeface="Verdana"/>
              </a:defRPr>
            </a:lvl4pPr>
            <a:lvl5pPr marL="1309688" indent="-228600" algn="l" rtl="0" fontAlgn="base">
              <a:spcBef>
                <a:spcPts val="600"/>
              </a:spcBef>
              <a:spcAft>
                <a:spcPct val="0"/>
              </a:spcAft>
              <a:buClr>
                <a:schemeClr val="tx2"/>
              </a:buClr>
              <a:buSzPct val="125000"/>
              <a:buFont typeface="Arial"/>
              <a:buChar char="•"/>
              <a:defRPr sz="1600" kern="1200">
                <a:solidFill>
                  <a:srgbClr val="7F7F7F"/>
                </a:solidFill>
                <a:latin typeface="Verdana"/>
                <a:ea typeface="MS PGothic" pitchFamily="34" charset="-128"/>
                <a:cs typeface="Verdan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pPr>
            <a:r>
              <a:rPr lang="en-US" sz="2800" b="1" dirty="0">
                <a:solidFill>
                  <a:srgbClr val="2D3E5F"/>
                </a:solidFill>
                <a:effectLst/>
                <a:latin typeface="Verdana" panose="020B0604030504040204" pitchFamily="34" charset="0"/>
                <a:ea typeface="Verdana" panose="020B0604030504040204" pitchFamily="34" charset="0"/>
              </a:rPr>
              <a:t>Bid process for different types of construction projects:</a:t>
            </a:r>
          </a:p>
          <a:p>
            <a:pPr lvl="1">
              <a:spcBef>
                <a:spcPts val="0"/>
              </a:spcBef>
            </a:pPr>
            <a:r>
              <a:rPr lang="en-US" sz="2800" dirty="0">
                <a:solidFill>
                  <a:srgbClr val="2D3E5F"/>
                </a:solidFill>
                <a:effectLst/>
                <a:latin typeface="Verdana" panose="020B0604030504040204" pitchFamily="34" charset="0"/>
                <a:ea typeface="Verdana" panose="020B0604030504040204" pitchFamily="34" charset="0"/>
              </a:rPr>
              <a:t>Construction Manager Agent</a:t>
            </a:r>
          </a:p>
          <a:p>
            <a:pPr lvl="1">
              <a:spcBef>
                <a:spcPts val="0"/>
              </a:spcBef>
            </a:pPr>
            <a:r>
              <a:rPr lang="en-US" sz="2800" dirty="0">
                <a:solidFill>
                  <a:srgbClr val="2D3E5F"/>
                </a:solidFill>
                <a:latin typeface="Verdana" panose="020B0604030504040204" pitchFamily="34" charset="0"/>
                <a:ea typeface="Verdana" panose="020B0604030504040204" pitchFamily="34" charset="0"/>
              </a:rPr>
              <a:t>Construction Manager at Risk</a:t>
            </a:r>
          </a:p>
          <a:p>
            <a:pPr lvl="1">
              <a:spcBef>
                <a:spcPts val="0"/>
              </a:spcBef>
            </a:pPr>
            <a:r>
              <a:rPr lang="en-US" sz="2800" dirty="0">
                <a:solidFill>
                  <a:srgbClr val="2D3E5F"/>
                </a:solidFill>
                <a:latin typeface="Verdana" panose="020B0604030504040204" pitchFamily="34" charset="0"/>
                <a:ea typeface="Verdana" panose="020B0604030504040204" pitchFamily="34" charset="0"/>
              </a:rPr>
              <a:t>Guaranteed Energy Savings Contract</a:t>
            </a:r>
          </a:p>
          <a:p>
            <a:pPr lvl="1">
              <a:spcBef>
                <a:spcPts val="0"/>
              </a:spcBef>
            </a:pPr>
            <a:r>
              <a:rPr lang="en-US" sz="2800" dirty="0">
                <a:solidFill>
                  <a:srgbClr val="2D3E5F"/>
                </a:solidFill>
                <a:effectLst/>
                <a:latin typeface="Verdana" panose="020B0604030504040204" pitchFamily="34" charset="0"/>
                <a:ea typeface="Verdana" panose="020B0604030504040204" pitchFamily="34" charset="0"/>
              </a:rPr>
              <a:t>Design Build</a:t>
            </a:r>
          </a:p>
          <a:p>
            <a:pPr marL="341312" lvl="1" indent="0">
              <a:lnSpc>
                <a:spcPct val="250000"/>
              </a:lnSpc>
              <a:spcBef>
                <a:spcPts val="0"/>
              </a:spcBef>
              <a:buNone/>
            </a:pPr>
            <a:endParaRPr lang="en-US" sz="1700" dirty="0">
              <a:solidFill>
                <a:srgbClr val="2D3E5F"/>
              </a:solidFill>
              <a:effectLst/>
              <a:latin typeface="Verdana" panose="020B0604030504040204" pitchFamily="34" charset="0"/>
              <a:ea typeface="Verdana" panose="020B0604030504040204" pitchFamily="34" charset="0"/>
            </a:endParaRPr>
          </a:p>
          <a:p>
            <a:pPr marL="112712" indent="0">
              <a:lnSpc>
                <a:spcPct val="250000"/>
              </a:lnSpc>
              <a:spcBef>
                <a:spcPts val="0"/>
              </a:spcBef>
              <a:buNone/>
            </a:pPr>
            <a:endParaRPr lang="en-US" sz="5000" dirty="0">
              <a:solidFill>
                <a:srgbClr val="2D3E5F"/>
              </a:solidFill>
              <a:effectLst/>
              <a:latin typeface="Verdana" panose="020B0604030504040204" pitchFamily="34" charset="0"/>
              <a:ea typeface="Verdana" panose="020B0604030504040204" pitchFamily="34" charset="0"/>
            </a:endParaRPr>
          </a:p>
          <a:p>
            <a:pPr>
              <a:lnSpc>
                <a:spcPct val="250000"/>
              </a:lnSpc>
              <a:spcBef>
                <a:spcPts val="0"/>
              </a:spcBef>
            </a:pPr>
            <a:endParaRPr lang="en-US" sz="1500" dirty="0">
              <a:solidFill>
                <a:srgbClr val="2D3E5F"/>
              </a:solidFill>
              <a:effectLst/>
              <a:latin typeface="Verdana" panose="020B0604030504040204" pitchFamily="34" charset="0"/>
              <a:ea typeface="Verdana" panose="020B0604030504040204" pitchFamily="34" charset="0"/>
            </a:endParaRPr>
          </a:p>
          <a:p>
            <a:pPr>
              <a:lnSpc>
                <a:spcPct val="250000"/>
              </a:lnSpc>
              <a:spcBef>
                <a:spcPts val="0"/>
              </a:spcBef>
            </a:pPr>
            <a:endParaRPr lang="en-US" sz="2200" dirty="0">
              <a:solidFill>
                <a:srgbClr val="2D3E5F"/>
              </a:solidFill>
            </a:endParaRPr>
          </a:p>
        </p:txBody>
      </p:sp>
    </p:spTree>
    <p:extLst>
      <p:ext uri="{BB962C8B-B14F-4D97-AF65-F5344CB8AC3E}">
        <p14:creationId xmlns:p14="http://schemas.microsoft.com/office/powerpoint/2010/main" xmlns="" val="3435405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E4E244E-F887-48F0-9C76-549B2FB678CE}"/>
              </a:ext>
            </a:extLst>
          </p:cNvPr>
          <p:cNvSpPr>
            <a:spLocks noGrp="1"/>
          </p:cNvSpPr>
          <p:nvPr>
            <p:ph type="title"/>
          </p:nvPr>
        </p:nvSpPr>
        <p:spPr/>
        <p:txBody>
          <a:bodyPr/>
          <a:lstStyle/>
          <a:p>
            <a:r>
              <a:rPr lang="en-US" dirty="0"/>
              <a:t>The Legal Requirements Continued</a:t>
            </a:r>
          </a:p>
        </p:txBody>
      </p:sp>
      <p:sp>
        <p:nvSpPr>
          <p:cNvPr id="4" name="Slide Number Placeholder 3">
            <a:extLst>
              <a:ext uri="{FF2B5EF4-FFF2-40B4-BE49-F238E27FC236}">
                <a16:creationId xmlns:a16="http://schemas.microsoft.com/office/drawing/2014/main" xmlns="" id="{66FE2AA3-0F87-4747-869D-7DC39683F3E3}"/>
              </a:ext>
            </a:extLst>
          </p:cNvPr>
          <p:cNvSpPr>
            <a:spLocks noGrp="1"/>
          </p:cNvSpPr>
          <p:nvPr>
            <p:ph type="sldNum" sz="quarter" idx="12"/>
          </p:nvPr>
        </p:nvSpPr>
        <p:spPr/>
        <p:txBody>
          <a:bodyPr/>
          <a:lstStyle/>
          <a:p>
            <a:fld id="{32B537E5-664C-4E5C-8193-97C47F4F6BC8}" type="slidenum">
              <a:rPr lang="en-US" smtClean="0"/>
              <a:pPr/>
              <a:t>15</a:t>
            </a:fld>
            <a:endParaRPr lang="en-US" dirty="0"/>
          </a:p>
        </p:txBody>
      </p:sp>
      <p:sp>
        <p:nvSpPr>
          <p:cNvPr id="5" name="Content Placeholder 2">
            <a:extLst>
              <a:ext uri="{FF2B5EF4-FFF2-40B4-BE49-F238E27FC236}">
                <a16:creationId xmlns:a16="http://schemas.microsoft.com/office/drawing/2014/main" xmlns="" id="{A5CE4F19-802B-4F3A-97A8-1F41B7F0F05C}"/>
              </a:ext>
            </a:extLst>
          </p:cNvPr>
          <p:cNvSpPr txBox="1">
            <a:spLocks noGrp="1"/>
          </p:cNvSpPr>
          <p:nvPr>
            <p:ph idx="1"/>
          </p:nvPr>
        </p:nvSpPr>
        <p:spPr bwMode="auto">
          <a:xfrm>
            <a:off x="0" y="1206499"/>
            <a:ext cx="9144000" cy="49391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25000" lnSpcReduction="20000"/>
          </a:bodyPr>
          <a:lstStyle>
            <a:lvl1pPr marL="342900" indent="-230188" algn="l" rtl="0" fontAlgn="base">
              <a:lnSpc>
                <a:spcPts val="2800"/>
              </a:lnSpc>
              <a:spcBef>
                <a:spcPts val="1000"/>
              </a:spcBef>
              <a:spcAft>
                <a:spcPct val="0"/>
              </a:spcAft>
              <a:buClr>
                <a:schemeClr val="tx2"/>
              </a:buClr>
              <a:buSzPct val="125000"/>
              <a:buFont typeface="Arial"/>
              <a:buChar char="•"/>
              <a:defRPr sz="1900" kern="1200">
                <a:solidFill>
                  <a:srgbClr val="7F7F7F"/>
                </a:solidFill>
                <a:latin typeface="Verdana"/>
                <a:ea typeface="MS PGothic" pitchFamily="34" charset="-128"/>
                <a:cs typeface="Verdana"/>
              </a:defRPr>
            </a:lvl1pPr>
            <a:lvl2pPr marL="571500" indent="-230188" algn="l" rtl="0" fontAlgn="base">
              <a:spcBef>
                <a:spcPts val="1000"/>
              </a:spcBef>
              <a:spcAft>
                <a:spcPct val="0"/>
              </a:spcAft>
              <a:buClr>
                <a:schemeClr val="tx2"/>
              </a:buClr>
              <a:buSzPct val="125000"/>
              <a:buFont typeface="Lucida Grande"/>
              <a:buChar char="–"/>
              <a:defRPr sz="1600" kern="1200">
                <a:solidFill>
                  <a:srgbClr val="7F7F7F"/>
                </a:solidFill>
                <a:latin typeface="Verdana"/>
                <a:ea typeface="MS PGothic" pitchFamily="34" charset="-128"/>
                <a:cs typeface="Verdana"/>
              </a:defRPr>
            </a:lvl2pPr>
            <a:lvl3pPr marL="796925" indent="-228600" algn="l" defTabSz="858838" rtl="0" fontAlgn="base">
              <a:spcBef>
                <a:spcPts val="600"/>
              </a:spcBef>
              <a:spcAft>
                <a:spcPct val="0"/>
              </a:spcAft>
              <a:buClr>
                <a:schemeClr val="tx2"/>
              </a:buClr>
              <a:buSzPct val="110000"/>
              <a:buFont typeface="Courier New"/>
              <a:buChar char="o"/>
              <a:defRPr sz="1600" kern="1200">
                <a:solidFill>
                  <a:srgbClr val="7F7F7F"/>
                </a:solidFill>
                <a:latin typeface="Verdana"/>
                <a:ea typeface="MS PGothic" pitchFamily="34" charset="-128"/>
                <a:cs typeface="Verdana"/>
              </a:defRPr>
            </a:lvl3pPr>
            <a:lvl4pPr marL="1033463" indent="-228600" algn="l" rtl="0" fontAlgn="base">
              <a:spcBef>
                <a:spcPts val="600"/>
              </a:spcBef>
              <a:spcAft>
                <a:spcPct val="0"/>
              </a:spcAft>
              <a:buClr>
                <a:schemeClr val="tx2"/>
              </a:buClr>
              <a:buSzPct val="125000"/>
              <a:buFont typeface="Arial"/>
              <a:buChar char="•"/>
              <a:defRPr sz="1600" kern="1200">
                <a:solidFill>
                  <a:srgbClr val="7F7F7F"/>
                </a:solidFill>
                <a:latin typeface="Verdana"/>
                <a:ea typeface="MS PGothic" pitchFamily="34" charset="-128"/>
                <a:cs typeface="Verdana"/>
              </a:defRPr>
            </a:lvl4pPr>
            <a:lvl5pPr marL="1309688" indent="-228600" algn="l" rtl="0" fontAlgn="base">
              <a:spcBef>
                <a:spcPts val="600"/>
              </a:spcBef>
              <a:spcAft>
                <a:spcPct val="0"/>
              </a:spcAft>
              <a:buClr>
                <a:schemeClr val="tx2"/>
              </a:buClr>
              <a:buSzPct val="125000"/>
              <a:buFont typeface="Arial"/>
              <a:buChar char="•"/>
              <a:defRPr sz="1600" kern="1200">
                <a:solidFill>
                  <a:srgbClr val="7F7F7F"/>
                </a:solidFill>
                <a:latin typeface="Verdana"/>
                <a:ea typeface="MS PGothic" pitchFamily="34" charset="-128"/>
                <a:cs typeface="Verdan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spcBef>
                <a:spcPts val="0"/>
              </a:spcBef>
            </a:pPr>
            <a:r>
              <a:rPr lang="en-US" sz="11200" dirty="0">
                <a:solidFill>
                  <a:srgbClr val="2D3E5F"/>
                </a:solidFill>
                <a:effectLst/>
                <a:latin typeface="Verdana" panose="020B0604030504040204" pitchFamily="34" charset="0"/>
                <a:ea typeface="Verdana" panose="020B0604030504040204" pitchFamily="34" charset="0"/>
              </a:rPr>
              <a:t>Public works contracts requirements- varies by state; but also consider whether federal requirements apply. Requirements can include the following:</a:t>
            </a:r>
          </a:p>
          <a:p>
            <a:pPr lvl="1">
              <a:lnSpc>
                <a:spcPct val="250000"/>
              </a:lnSpc>
              <a:spcBef>
                <a:spcPts val="0"/>
              </a:spcBef>
            </a:pPr>
            <a:r>
              <a:rPr lang="en-US" sz="6400" dirty="0">
                <a:solidFill>
                  <a:srgbClr val="2D3E5F"/>
                </a:solidFill>
                <a:effectLst/>
                <a:latin typeface="Verdana" panose="020B0604030504040204" pitchFamily="34" charset="0"/>
                <a:ea typeface="Verdana" panose="020B0604030504040204" pitchFamily="34" charset="0"/>
              </a:rPr>
              <a:t>Prevailing Wage				-OSHA Construction Training</a:t>
            </a:r>
          </a:p>
          <a:p>
            <a:pPr lvl="1">
              <a:lnSpc>
                <a:spcPct val="250000"/>
              </a:lnSpc>
              <a:spcBef>
                <a:spcPts val="0"/>
              </a:spcBef>
            </a:pPr>
            <a:r>
              <a:rPr lang="en-US" sz="6400" dirty="0">
                <a:solidFill>
                  <a:srgbClr val="2D3E5F"/>
                </a:solidFill>
                <a:effectLst/>
                <a:latin typeface="Verdana" panose="020B0604030504040204" pitchFamily="34" charset="0"/>
                <a:ea typeface="Verdana" panose="020B0604030504040204" pitchFamily="34" charset="0"/>
              </a:rPr>
              <a:t>E Verify					-Payment Performance Bond</a:t>
            </a:r>
          </a:p>
          <a:p>
            <a:pPr lvl="1">
              <a:lnSpc>
                <a:spcPct val="250000"/>
              </a:lnSpc>
              <a:spcBef>
                <a:spcPts val="0"/>
              </a:spcBef>
            </a:pPr>
            <a:r>
              <a:rPr lang="en-US" sz="6400" dirty="0">
                <a:solidFill>
                  <a:srgbClr val="2D3E5F"/>
                </a:solidFill>
                <a:effectLst/>
                <a:latin typeface="Verdana" panose="020B0604030504040204" pitchFamily="34" charset="0"/>
                <a:ea typeface="Verdana" panose="020B0604030504040204" pitchFamily="34" charset="0"/>
              </a:rPr>
              <a:t>Anti discrimination against Israel in Missouri	-Retainage limits</a:t>
            </a:r>
          </a:p>
          <a:p>
            <a:pPr lvl="1">
              <a:lnSpc>
                <a:spcPct val="250000"/>
              </a:lnSpc>
              <a:spcBef>
                <a:spcPts val="0"/>
              </a:spcBef>
            </a:pPr>
            <a:r>
              <a:rPr lang="en-US" sz="6400" dirty="0">
                <a:solidFill>
                  <a:srgbClr val="2D3E5F"/>
                </a:solidFill>
                <a:effectLst/>
                <a:latin typeface="Verdana" panose="020B0604030504040204" pitchFamily="34" charset="0"/>
                <a:ea typeface="Verdana" panose="020B0604030504040204" pitchFamily="34" charset="0"/>
              </a:rPr>
              <a:t>Federal funding requirements – Davis Bacon	-Prompt Payment Act</a:t>
            </a:r>
          </a:p>
          <a:p>
            <a:pPr lvl="1">
              <a:lnSpc>
                <a:spcPct val="250000"/>
              </a:lnSpc>
              <a:spcBef>
                <a:spcPts val="0"/>
              </a:spcBef>
            </a:pPr>
            <a:r>
              <a:rPr lang="en-US" sz="6400" dirty="0">
                <a:solidFill>
                  <a:srgbClr val="2D3E5F"/>
                </a:solidFill>
                <a:effectLst/>
                <a:latin typeface="Verdana" panose="020B0604030504040204" pitchFamily="34" charset="0"/>
                <a:ea typeface="Verdana" panose="020B0604030504040204" pitchFamily="34" charset="0"/>
              </a:rPr>
              <a:t>Domestic Products Act</a:t>
            </a:r>
          </a:p>
          <a:p>
            <a:pPr>
              <a:lnSpc>
                <a:spcPct val="250000"/>
              </a:lnSpc>
              <a:spcBef>
                <a:spcPts val="0"/>
              </a:spcBef>
            </a:pPr>
            <a:endParaRPr lang="en-US" sz="6000" dirty="0">
              <a:solidFill>
                <a:srgbClr val="2D3E5F"/>
              </a:solidFill>
              <a:effectLst/>
              <a:latin typeface="Verdana" panose="020B0604030504040204" pitchFamily="34" charset="0"/>
              <a:ea typeface="Verdana" panose="020B0604030504040204" pitchFamily="34" charset="0"/>
            </a:endParaRPr>
          </a:p>
          <a:p>
            <a:pPr lvl="1">
              <a:lnSpc>
                <a:spcPct val="250000"/>
              </a:lnSpc>
              <a:spcBef>
                <a:spcPts val="0"/>
              </a:spcBef>
            </a:pPr>
            <a:endParaRPr lang="en-US" sz="1700" dirty="0">
              <a:solidFill>
                <a:srgbClr val="2D3E5F"/>
              </a:solidFill>
              <a:effectLst/>
              <a:latin typeface="Verdana" panose="020B0604030504040204" pitchFamily="34" charset="0"/>
              <a:ea typeface="Verdana" panose="020B0604030504040204" pitchFamily="34" charset="0"/>
            </a:endParaRPr>
          </a:p>
          <a:p>
            <a:pPr marL="112712" indent="0">
              <a:lnSpc>
                <a:spcPct val="250000"/>
              </a:lnSpc>
              <a:spcBef>
                <a:spcPts val="0"/>
              </a:spcBef>
              <a:buNone/>
            </a:pPr>
            <a:endParaRPr lang="en-US" sz="5000" dirty="0">
              <a:solidFill>
                <a:srgbClr val="2D3E5F"/>
              </a:solidFill>
              <a:effectLst/>
              <a:latin typeface="Verdana" panose="020B0604030504040204" pitchFamily="34" charset="0"/>
              <a:ea typeface="Verdana" panose="020B0604030504040204" pitchFamily="34" charset="0"/>
            </a:endParaRPr>
          </a:p>
          <a:p>
            <a:pPr>
              <a:lnSpc>
                <a:spcPct val="250000"/>
              </a:lnSpc>
              <a:spcBef>
                <a:spcPts val="0"/>
              </a:spcBef>
            </a:pPr>
            <a:endParaRPr lang="en-US" sz="1500" dirty="0">
              <a:solidFill>
                <a:srgbClr val="2D3E5F"/>
              </a:solidFill>
              <a:effectLst/>
              <a:latin typeface="Verdana" panose="020B0604030504040204" pitchFamily="34" charset="0"/>
              <a:ea typeface="Verdana" panose="020B0604030504040204" pitchFamily="34" charset="0"/>
            </a:endParaRPr>
          </a:p>
          <a:p>
            <a:pPr>
              <a:lnSpc>
                <a:spcPct val="250000"/>
              </a:lnSpc>
              <a:spcBef>
                <a:spcPts val="0"/>
              </a:spcBef>
            </a:pPr>
            <a:endParaRPr lang="en-US" sz="2200" dirty="0">
              <a:solidFill>
                <a:srgbClr val="2D3E5F"/>
              </a:solidFill>
            </a:endParaRPr>
          </a:p>
        </p:txBody>
      </p:sp>
    </p:spTree>
    <p:extLst>
      <p:ext uri="{BB962C8B-B14F-4D97-AF65-F5344CB8AC3E}">
        <p14:creationId xmlns:p14="http://schemas.microsoft.com/office/powerpoint/2010/main" xmlns="" val="1200151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6009FE27-982D-4253-9382-B9FBC4A8D212}"/>
              </a:ext>
            </a:extLst>
          </p:cNvPr>
          <p:cNvSpPr>
            <a:spLocks noGrp="1"/>
          </p:cNvSpPr>
          <p:nvPr>
            <p:ph type="title"/>
          </p:nvPr>
        </p:nvSpPr>
        <p:spPr/>
        <p:txBody>
          <a:bodyPr/>
          <a:lstStyle/>
          <a:p>
            <a:r>
              <a:rPr lang="en-US" dirty="0"/>
              <a:t>The Contract Language</a:t>
            </a:r>
          </a:p>
        </p:txBody>
      </p:sp>
      <p:sp>
        <p:nvSpPr>
          <p:cNvPr id="4" name="Slide Number Placeholder 3">
            <a:extLst>
              <a:ext uri="{FF2B5EF4-FFF2-40B4-BE49-F238E27FC236}">
                <a16:creationId xmlns:a16="http://schemas.microsoft.com/office/drawing/2014/main" xmlns="" id="{630A1BDF-78A7-4E3E-A025-56693A1E64E0}"/>
              </a:ext>
            </a:extLst>
          </p:cNvPr>
          <p:cNvSpPr>
            <a:spLocks noGrp="1"/>
          </p:cNvSpPr>
          <p:nvPr>
            <p:ph type="sldNum" sz="quarter" idx="12"/>
          </p:nvPr>
        </p:nvSpPr>
        <p:spPr/>
        <p:txBody>
          <a:bodyPr/>
          <a:lstStyle/>
          <a:p>
            <a:fld id="{32B537E5-664C-4E5C-8193-97C47F4F6BC8}" type="slidenum">
              <a:rPr lang="en-US" smtClean="0"/>
              <a:pPr/>
              <a:t>16</a:t>
            </a:fld>
            <a:endParaRPr lang="en-US" dirty="0"/>
          </a:p>
        </p:txBody>
      </p:sp>
      <p:sp>
        <p:nvSpPr>
          <p:cNvPr id="5" name="Content Placeholder 2">
            <a:extLst>
              <a:ext uri="{FF2B5EF4-FFF2-40B4-BE49-F238E27FC236}">
                <a16:creationId xmlns:a16="http://schemas.microsoft.com/office/drawing/2014/main" xmlns="" id="{10B310F5-1BD0-453D-ACE1-1415085E79DD}"/>
              </a:ext>
            </a:extLst>
          </p:cNvPr>
          <p:cNvSpPr>
            <a:spLocks noGrp="1"/>
          </p:cNvSpPr>
          <p:nvPr>
            <p:ph idx="1"/>
          </p:nvPr>
        </p:nvSpPr>
        <p:spPr>
          <a:xfrm>
            <a:off x="0" y="1257300"/>
            <a:ext cx="9143999" cy="4692238"/>
          </a:xfrm>
        </p:spPr>
        <p:txBody>
          <a:bodyPr>
            <a:normAutofit lnSpcReduction="10000"/>
          </a:bodyPr>
          <a:lstStyle/>
          <a:p>
            <a:pPr marL="0">
              <a:lnSpc>
                <a:spcPct val="120000"/>
              </a:lnSpc>
              <a:spcBef>
                <a:spcPts val="0"/>
              </a:spcBef>
              <a:spcAft>
                <a:spcPts val="0"/>
              </a:spcAft>
            </a:pPr>
            <a:r>
              <a:rPr lang="en-US" sz="2600" dirty="0">
                <a:solidFill>
                  <a:srgbClr val="2D3E5F"/>
                </a:solidFill>
                <a:effectLst/>
                <a:latin typeface="Verdana" panose="020B0604030504040204" pitchFamily="34" charset="0"/>
                <a:ea typeface="Verdana" panose="020B0604030504040204" pitchFamily="34" charset="0"/>
              </a:rPr>
              <a:t>What document to use </a:t>
            </a:r>
            <a:r>
              <a:rPr lang="en-US" sz="1500" dirty="0">
                <a:solidFill>
                  <a:srgbClr val="2D3E5F"/>
                </a:solidFill>
                <a:effectLst/>
                <a:latin typeface="Verdana" panose="020B0604030504040204" pitchFamily="34" charset="0"/>
                <a:ea typeface="Verdana" panose="020B0604030504040204" pitchFamily="34" charset="0"/>
              </a:rPr>
              <a:t>– </a:t>
            </a:r>
            <a:r>
              <a:rPr lang="en-US" sz="2400" dirty="0">
                <a:solidFill>
                  <a:srgbClr val="2D3E5F"/>
                </a:solidFill>
                <a:effectLst/>
                <a:latin typeface="Verdana" panose="020B0604030504040204" pitchFamily="34" charset="0"/>
                <a:ea typeface="Verdana" panose="020B0604030504040204" pitchFamily="34" charset="0"/>
              </a:rPr>
              <a:t>different entities have their own forms and preferences</a:t>
            </a:r>
          </a:p>
          <a:p>
            <a:pPr lvl="1">
              <a:lnSpc>
                <a:spcPct val="120000"/>
              </a:lnSpc>
              <a:spcBef>
                <a:spcPts val="0"/>
              </a:spcBef>
              <a:spcAft>
                <a:spcPts val="0"/>
              </a:spcAft>
            </a:pPr>
            <a:r>
              <a:rPr lang="en-US" sz="2400" dirty="0">
                <a:solidFill>
                  <a:srgbClr val="2D3E5F"/>
                </a:solidFill>
                <a:effectLst/>
                <a:latin typeface="Verdana" panose="020B0604030504040204" pitchFamily="34" charset="0"/>
                <a:ea typeface="Verdana" panose="020B0604030504040204" pitchFamily="34" charset="0"/>
              </a:rPr>
              <a:t>AIA- Architect’s form; frequently used for Missouri public schools</a:t>
            </a:r>
          </a:p>
          <a:p>
            <a:pPr lvl="1">
              <a:lnSpc>
                <a:spcPct val="120000"/>
              </a:lnSpc>
              <a:spcBef>
                <a:spcPts val="0"/>
              </a:spcBef>
              <a:spcAft>
                <a:spcPts val="0"/>
              </a:spcAft>
            </a:pPr>
            <a:r>
              <a:rPr lang="en-US" sz="2400" dirty="0">
                <a:solidFill>
                  <a:srgbClr val="2D3E5F"/>
                </a:solidFill>
                <a:effectLst/>
                <a:latin typeface="Verdana" panose="020B0604030504040204" pitchFamily="34" charset="0"/>
                <a:ea typeface="Verdana" panose="020B0604030504040204" pitchFamily="34" charset="0"/>
              </a:rPr>
              <a:t>AGC – Associated General Contractors</a:t>
            </a:r>
          </a:p>
          <a:p>
            <a:pPr lvl="1">
              <a:lnSpc>
                <a:spcPct val="120000"/>
              </a:lnSpc>
              <a:spcBef>
                <a:spcPts val="0"/>
              </a:spcBef>
              <a:spcAft>
                <a:spcPts val="0"/>
              </a:spcAft>
            </a:pPr>
            <a:r>
              <a:rPr lang="en-US" sz="2400" dirty="0">
                <a:solidFill>
                  <a:srgbClr val="2D3E5F"/>
                </a:solidFill>
                <a:effectLst/>
                <a:latin typeface="Verdana" panose="020B0604030504040204" pitchFamily="34" charset="0"/>
                <a:ea typeface="Verdana" panose="020B0604030504040204" pitchFamily="34" charset="0"/>
              </a:rPr>
              <a:t>EJCDC- Engineer Joint Contract Documents Committee</a:t>
            </a:r>
          </a:p>
          <a:p>
            <a:pPr lvl="1">
              <a:lnSpc>
                <a:spcPct val="120000"/>
              </a:lnSpc>
              <a:spcBef>
                <a:spcPts val="0"/>
              </a:spcBef>
              <a:spcAft>
                <a:spcPts val="0"/>
              </a:spcAft>
            </a:pPr>
            <a:r>
              <a:rPr lang="en-US" sz="2400" dirty="0">
                <a:solidFill>
                  <a:srgbClr val="2D3E5F"/>
                </a:solidFill>
                <a:effectLst/>
                <a:latin typeface="Verdana" panose="020B0604030504040204" pitchFamily="34" charset="0"/>
                <a:ea typeface="Verdana" panose="020B0604030504040204" pitchFamily="34" charset="0"/>
              </a:rPr>
              <a:t>Your own form</a:t>
            </a:r>
          </a:p>
          <a:p>
            <a:pPr>
              <a:lnSpc>
                <a:spcPct val="120000"/>
              </a:lnSpc>
              <a:spcBef>
                <a:spcPts val="0"/>
              </a:spcBef>
              <a:spcAft>
                <a:spcPts val="0"/>
              </a:spcAft>
              <a:buFont typeface="Arial" panose="020B0604020202020204" pitchFamily="34" charset="0"/>
              <a:buChar char="•"/>
            </a:pPr>
            <a:r>
              <a:rPr lang="en-US" sz="2600" dirty="0">
                <a:solidFill>
                  <a:srgbClr val="2D3E5F"/>
                </a:solidFill>
                <a:effectLst/>
                <a:latin typeface="Verdana" panose="020B0604030504040204" pitchFamily="34" charset="0"/>
                <a:ea typeface="Verdana" panose="020B0604030504040204" pitchFamily="34" charset="0"/>
              </a:rPr>
              <a:t>Best practice to include desired form in bid documents to keep negotiations/back and forth to a minimum and maximize favorable terms</a:t>
            </a:r>
          </a:p>
          <a:p>
            <a:pPr lvl="1">
              <a:lnSpc>
                <a:spcPct val="250000"/>
              </a:lnSpc>
              <a:spcBef>
                <a:spcPts val="0"/>
              </a:spcBef>
            </a:pPr>
            <a:endParaRPr lang="en-US" dirty="0">
              <a:solidFill>
                <a:srgbClr val="2D3E5F"/>
              </a:solidFill>
              <a:effectLst/>
              <a:latin typeface="Calibri" panose="020F0502020204030204" pitchFamily="34" charset="0"/>
              <a:ea typeface="Calibri" panose="020F0502020204030204" pitchFamily="34" charset="0"/>
            </a:endParaRPr>
          </a:p>
          <a:p>
            <a:pPr lvl="1">
              <a:lnSpc>
                <a:spcPct val="250000"/>
              </a:lnSpc>
              <a:spcBef>
                <a:spcPts val="0"/>
              </a:spcBef>
            </a:pPr>
            <a:endParaRPr lang="en-US" sz="2400" dirty="0">
              <a:solidFill>
                <a:srgbClr val="2D3E5F"/>
              </a:solidFill>
              <a:latin typeface="Verdana" panose="020B0604030504040204" pitchFamily="34" charset="0"/>
              <a:ea typeface="Verdana" panose="020B0604030504040204" pitchFamily="34" charset="0"/>
            </a:endParaRPr>
          </a:p>
          <a:p>
            <a:pPr marL="0" lvl="1" indent="0">
              <a:spcBef>
                <a:spcPts val="0"/>
              </a:spcBef>
              <a:spcAft>
                <a:spcPts val="0"/>
              </a:spcAft>
              <a:buNone/>
            </a:pPr>
            <a:endParaRPr lang="en-US" sz="2200" dirty="0">
              <a:solidFill>
                <a:schemeClr val="tx2"/>
              </a:solidFill>
            </a:endParaRPr>
          </a:p>
        </p:txBody>
      </p:sp>
    </p:spTree>
    <p:extLst>
      <p:ext uri="{BB962C8B-B14F-4D97-AF65-F5344CB8AC3E}">
        <p14:creationId xmlns:p14="http://schemas.microsoft.com/office/powerpoint/2010/main" xmlns="" val="1471982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6009FE27-982D-4253-9382-B9FBC4A8D212}"/>
              </a:ext>
            </a:extLst>
          </p:cNvPr>
          <p:cNvSpPr>
            <a:spLocks noGrp="1"/>
          </p:cNvSpPr>
          <p:nvPr>
            <p:ph type="title"/>
          </p:nvPr>
        </p:nvSpPr>
        <p:spPr/>
        <p:txBody>
          <a:bodyPr/>
          <a:lstStyle/>
          <a:p>
            <a:r>
              <a:rPr lang="en-US" dirty="0"/>
              <a:t>The Contract Language Continued</a:t>
            </a:r>
          </a:p>
        </p:txBody>
      </p:sp>
      <p:sp>
        <p:nvSpPr>
          <p:cNvPr id="4" name="Slide Number Placeholder 3">
            <a:extLst>
              <a:ext uri="{FF2B5EF4-FFF2-40B4-BE49-F238E27FC236}">
                <a16:creationId xmlns:a16="http://schemas.microsoft.com/office/drawing/2014/main" xmlns="" id="{630A1BDF-78A7-4E3E-A025-56693A1E64E0}"/>
              </a:ext>
            </a:extLst>
          </p:cNvPr>
          <p:cNvSpPr>
            <a:spLocks noGrp="1"/>
          </p:cNvSpPr>
          <p:nvPr>
            <p:ph type="sldNum" sz="quarter" idx="12"/>
          </p:nvPr>
        </p:nvSpPr>
        <p:spPr/>
        <p:txBody>
          <a:bodyPr/>
          <a:lstStyle/>
          <a:p>
            <a:fld id="{32B537E5-664C-4E5C-8193-97C47F4F6BC8}" type="slidenum">
              <a:rPr lang="en-US" smtClean="0"/>
              <a:pPr/>
              <a:t>17</a:t>
            </a:fld>
            <a:endParaRPr lang="en-US" dirty="0"/>
          </a:p>
        </p:txBody>
      </p:sp>
      <p:sp>
        <p:nvSpPr>
          <p:cNvPr id="5" name="Content Placeholder 2">
            <a:extLst>
              <a:ext uri="{FF2B5EF4-FFF2-40B4-BE49-F238E27FC236}">
                <a16:creationId xmlns:a16="http://schemas.microsoft.com/office/drawing/2014/main" xmlns="" id="{10B310F5-1BD0-453D-ACE1-1415085E79DD}"/>
              </a:ext>
            </a:extLst>
          </p:cNvPr>
          <p:cNvSpPr>
            <a:spLocks noGrp="1"/>
          </p:cNvSpPr>
          <p:nvPr>
            <p:ph idx="1"/>
          </p:nvPr>
        </p:nvSpPr>
        <p:spPr>
          <a:xfrm>
            <a:off x="96425" y="1257300"/>
            <a:ext cx="8964447" cy="4909584"/>
          </a:xfrm>
        </p:spPr>
        <p:txBody>
          <a:bodyPr>
            <a:normAutofit/>
          </a:bodyPr>
          <a:lstStyle/>
          <a:p>
            <a:pPr marL="0" marR="0">
              <a:spcBef>
                <a:spcPts val="0"/>
              </a:spcBef>
              <a:spcAft>
                <a:spcPts val="0"/>
              </a:spcAft>
            </a:pPr>
            <a:r>
              <a:rPr lang="en-US" sz="3600" dirty="0">
                <a:solidFill>
                  <a:srgbClr val="2D3E5F"/>
                </a:solidFill>
                <a:effectLst/>
                <a:latin typeface="Verdana" panose="020B0604030504040204" pitchFamily="34" charset="0"/>
                <a:ea typeface="Verdana" panose="020B0604030504040204" pitchFamily="34" charset="0"/>
              </a:rPr>
              <a:t>Selected Provisions– </a:t>
            </a:r>
          </a:p>
          <a:p>
            <a:pPr lvl="1">
              <a:lnSpc>
                <a:spcPct val="120000"/>
              </a:lnSpc>
              <a:spcBef>
                <a:spcPts val="0"/>
              </a:spcBef>
            </a:pPr>
            <a:r>
              <a:rPr lang="en-US" sz="2700" dirty="0">
                <a:solidFill>
                  <a:srgbClr val="2D3E5F"/>
                </a:solidFill>
                <a:effectLst/>
                <a:latin typeface="Verdana" panose="020B0604030504040204" pitchFamily="34" charset="0"/>
                <a:ea typeface="Verdana" panose="020B0604030504040204" pitchFamily="34" charset="0"/>
              </a:rPr>
              <a:t>Conflicting documents</a:t>
            </a:r>
          </a:p>
          <a:p>
            <a:pPr lvl="1">
              <a:lnSpc>
                <a:spcPct val="120000"/>
              </a:lnSpc>
              <a:spcBef>
                <a:spcPts val="0"/>
              </a:spcBef>
            </a:pPr>
            <a:r>
              <a:rPr lang="en-US" sz="2700" dirty="0" err="1">
                <a:solidFill>
                  <a:srgbClr val="2D3E5F"/>
                </a:solidFill>
                <a:effectLst/>
                <a:latin typeface="Verdana" panose="020B0604030504040204" pitchFamily="34" charset="0"/>
                <a:ea typeface="Verdana" panose="020B0604030504040204" pitchFamily="34" charset="0"/>
              </a:rPr>
              <a:t>Spearin</a:t>
            </a:r>
            <a:r>
              <a:rPr lang="en-US" sz="2700" dirty="0">
                <a:solidFill>
                  <a:srgbClr val="2D3E5F"/>
                </a:solidFill>
                <a:effectLst/>
                <a:latin typeface="Verdana" panose="020B0604030504040204" pitchFamily="34" charset="0"/>
                <a:ea typeface="Verdana" panose="020B0604030504040204" pitchFamily="34" charset="0"/>
              </a:rPr>
              <a:t> doctrine implications</a:t>
            </a:r>
          </a:p>
          <a:p>
            <a:pPr lvl="1">
              <a:lnSpc>
                <a:spcPct val="120000"/>
              </a:lnSpc>
              <a:spcBef>
                <a:spcPts val="0"/>
              </a:spcBef>
            </a:pPr>
            <a:r>
              <a:rPr lang="en-US" sz="2700" dirty="0">
                <a:solidFill>
                  <a:srgbClr val="2D3E5F"/>
                </a:solidFill>
                <a:effectLst/>
                <a:latin typeface="Verdana" panose="020B0604030504040204" pitchFamily="34" charset="0"/>
                <a:ea typeface="Verdana" panose="020B0604030504040204" pitchFamily="34" charset="0"/>
              </a:rPr>
              <a:t>Change Orders</a:t>
            </a:r>
          </a:p>
          <a:p>
            <a:pPr lvl="1">
              <a:lnSpc>
                <a:spcPct val="120000"/>
              </a:lnSpc>
              <a:spcBef>
                <a:spcPts val="0"/>
              </a:spcBef>
            </a:pPr>
            <a:r>
              <a:rPr lang="en-US" sz="2700" dirty="0">
                <a:solidFill>
                  <a:srgbClr val="2D3E5F"/>
                </a:solidFill>
                <a:effectLst/>
                <a:latin typeface="Verdana" panose="020B0604030504040204" pitchFamily="34" charset="0"/>
                <a:ea typeface="Verdana" panose="020B0604030504040204" pitchFamily="34" charset="0"/>
              </a:rPr>
              <a:t>Warranties</a:t>
            </a:r>
          </a:p>
          <a:p>
            <a:pPr lvl="1">
              <a:lnSpc>
                <a:spcPct val="120000"/>
              </a:lnSpc>
              <a:spcBef>
                <a:spcPts val="0"/>
              </a:spcBef>
            </a:pPr>
            <a:r>
              <a:rPr lang="en-US" sz="2700" dirty="0">
                <a:solidFill>
                  <a:srgbClr val="2D3E5F"/>
                </a:solidFill>
                <a:effectLst/>
                <a:latin typeface="Verdana" panose="020B0604030504040204" pitchFamily="34" charset="0"/>
                <a:ea typeface="Verdana" panose="020B0604030504040204" pitchFamily="34" charset="0"/>
              </a:rPr>
              <a:t>Indemnification</a:t>
            </a:r>
          </a:p>
          <a:p>
            <a:pPr lvl="1">
              <a:lnSpc>
                <a:spcPct val="120000"/>
              </a:lnSpc>
              <a:spcBef>
                <a:spcPts val="0"/>
              </a:spcBef>
            </a:pPr>
            <a:r>
              <a:rPr lang="en-US" sz="2700" dirty="0">
                <a:solidFill>
                  <a:srgbClr val="2D3E5F"/>
                </a:solidFill>
                <a:effectLst/>
                <a:latin typeface="Verdana" panose="020B0604030504040204" pitchFamily="34" charset="0"/>
                <a:ea typeface="Verdana" panose="020B0604030504040204" pitchFamily="34" charset="0"/>
              </a:rPr>
              <a:t>Insurance</a:t>
            </a:r>
          </a:p>
          <a:p>
            <a:pPr lvl="1">
              <a:lnSpc>
                <a:spcPct val="120000"/>
              </a:lnSpc>
              <a:spcBef>
                <a:spcPts val="0"/>
              </a:spcBef>
            </a:pPr>
            <a:r>
              <a:rPr lang="en-US" sz="2700" dirty="0">
                <a:solidFill>
                  <a:srgbClr val="2D3E5F"/>
                </a:solidFill>
                <a:effectLst/>
                <a:latin typeface="Verdana" panose="020B0604030504040204" pitchFamily="34" charset="0"/>
                <a:ea typeface="Verdana" panose="020B0604030504040204" pitchFamily="34" charset="0"/>
              </a:rPr>
              <a:t>Dispute Resolution – Venue</a:t>
            </a:r>
          </a:p>
          <a:p>
            <a:pPr lvl="1">
              <a:lnSpc>
                <a:spcPct val="120000"/>
              </a:lnSpc>
              <a:spcBef>
                <a:spcPts val="0"/>
              </a:spcBef>
            </a:pPr>
            <a:r>
              <a:rPr lang="en-US" sz="2700" dirty="0">
                <a:solidFill>
                  <a:srgbClr val="2D3E5F"/>
                </a:solidFill>
                <a:effectLst/>
                <a:latin typeface="Verdana" panose="020B0604030504040204" pitchFamily="34" charset="0"/>
                <a:ea typeface="Verdana" panose="020B0604030504040204" pitchFamily="34" charset="0"/>
              </a:rPr>
              <a:t>Prevailing Party Attorneys Fees</a:t>
            </a:r>
          </a:p>
          <a:p>
            <a:pPr lvl="1">
              <a:lnSpc>
                <a:spcPct val="120000"/>
              </a:lnSpc>
              <a:spcBef>
                <a:spcPts val="0"/>
              </a:spcBef>
            </a:pPr>
            <a:r>
              <a:rPr lang="en-US" sz="2700" dirty="0">
                <a:solidFill>
                  <a:srgbClr val="2D3E5F"/>
                </a:solidFill>
                <a:effectLst/>
                <a:latin typeface="Verdana" panose="020B0604030504040204" pitchFamily="34" charset="0"/>
                <a:ea typeface="Verdana" panose="020B0604030504040204" pitchFamily="34" charset="0"/>
              </a:rPr>
              <a:t>Force Majeure</a:t>
            </a:r>
          </a:p>
          <a:p>
            <a:pPr lvl="1">
              <a:lnSpc>
                <a:spcPct val="250000"/>
              </a:lnSpc>
              <a:spcBef>
                <a:spcPts val="0"/>
              </a:spcBef>
            </a:pPr>
            <a:endParaRPr lang="en-US" dirty="0">
              <a:solidFill>
                <a:srgbClr val="2D3E5F"/>
              </a:solidFill>
              <a:effectLst/>
              <a:latin typeface="Calibri" panose="020F0502020204030204" pitchFamily="34" charset="0"/>
              <a:ea typeface="Calibri" panose="020F0502020204030204" pitchFamily="34" charset="0"/>
            </a:endParaRPr>
          </a:p>
          <a:p>
            <a:pPr lvl="1">
              <a:lnSpc>
                <a:spcPct val="250000"/>
              </a:lnSpc>
              <a:spcBef>
                <a:spcPts val="0"/>
              </a:spcBef>
            </a:pPr>
            <a:endParaRPr lang="en-US" sz="2400" dirty="0">
              <a:solidFill>
                <a:srgbClr val="2D3E5F"/>
              </a:solidFill>
              <a:latin typeface="Verdana" panose="020B0604030504040204" pitchFamily="34" charset="0"/>
              <a:ea typeface="Verdana" panose="020B0604030504040204" pitchFamily="34" charset="0"/>
            </a:endParaRPr>
          </a:p>
          <a:p>
            <a:pPr marL="0" lvl="1" indent="0">
              <a:spcBef>
                <a:spcPts val="0"/>
              </a:spcBef>
              <a:spcAft>
                <a:spcPts val="0"/>
              </a:spcAft>
              <a:buNone/>
            </a:pPr>
            <a:endParaRPr lang="en-US" sz="2200" dirty="0">
              <a:solidFill>
                <a:schemeClr val="tx2"/>
              </a:solidFill>
            </a:endParaRPr>
          </a:p>
        </p:txBody>
      </p:sp>
    </p:spTree>
    <p:extLst>
      <p:ext uri="{BB962C8B-B14F-4D97-AF65-F5344CB8AC3E}">
        <p14:creationId xmlns:p14="http://schemas.microsoft.com/office/powerpoint/2010/main" xmlns="" val="3892924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6009FE27-982D-4253-9382-B9FBC4A8D212}"/>
              </a:ext>
            </a:extLst>
          </p:cNvPr>
          <p:cNvSpPr>
            <a:spLocks noGrp="1"/>
          </p:cNvSpPr>
          <p:nvPr>
            <p:ph type="title"/>
          </p:nvPr>
        </p:nvSpPr>
        <p:spPr/>
        <p:txBody>
          <a:bodyPr/>
          <a:lstStyle/>
          <a:p>
            <a:r>
              <a:rPr lang="en-US" dirty="0"/>
              <a:t>The Contract Language Continued</a:t>
            </a:r>
          </a:p>
        </p:txBody>
      </p:sp>
      <p:sp>
        <p:nvSpPr>
          <p:cNvPr id="4" name="Slide Number Placeholder 3">
            <a:extLst>
              <a:ext uri="{FF2B5EF4-FFF2-40B4-BE49-F238E27FC236}">
                <a16:creationId xmlns:a16="http://schemas.microsoft.com/office/drawing/2014/main" xmlns="" id="{630A1BDF-78A7-4E3E-A025-56693A1E64E0}"/>
              </a:ext>
            </a:extLst>
          </p:cNvPr>
          <p:cNvSpPr>
            <a:spLocks noGrp="1"/>
          </p:cNvSpPr>
          <p:nvPr>
            <p:ph type="sldNum" sz="quarter" idx="12"/>
          </p:nvPr>
        </p:nvSpPr>
        <p:spPr/>
        <p:txBody>
          <a:bodyPr/>
          <a:lstStyle/>
          <a:p>
            <a:fld id="{32B537E5-664C-4E5C-8193-97C47F4F6BC8}" type="slidenum">
              <a:rPr lang="en-US" smtClean="0"/>
              <a:pPr/>
              <a:t>18</a:t>
            </a:fld>
            <a:endParaRPr lang="en-US" dirty="0"/>
          </a:p>
        </p:txBody>
      </p:sp>
      <p:sp>
        <p:nvSpPr>
          <p:cNvPr id="5" name="Content Placeholder 2">
            <a:extLst>
              <a:ext uri="{FF2B5EF4-FFF2-40B4-BE49-F238E27FC236}">
                <a16:creationId xmlns:a16="http://schemas.microsoft.com/office/drawing/2014/main" xmlns="" id="{10B310F5-1BD0-453D-ACE1-1415085E79DD}"/>
              </a:ext>
            </a:extLst>
          </p:cNvPr>
          <p:cNvSpPr>
            <a:spLocks noGrp="1"/>
          </p:cNvSpPr>
          <p:nvPr>
            <p:ph idx="1"/>
          </p:nvPr>
        </p:nvSpPr>
        <p:spPr>
          <a:xfrm>
            <a:off x="96425" y="1403498"/>
            <a:ext cx="8964447" cy="4763385"/>
          </a:xfrm>
        </p:spPr>
        <p:txBody>
          <a:bodyPr>
            <a:normAutofit/>
          </a:bodyPr>
          <a:lstStyle/>
          <a:p>
            <a:pPr marL="0" marR="0">
              <a:spcBef>
                <a:spcPts val="0"/>
              </a:spcBef>
              <a:spcAft>
                <a:spcPts val="0"/>
              </a:spcAft>
            </a:pPr>
            <a:r>
              <a:rPr lang="en-US" sz="3600" dirty="0">
                <a:solidFill>
                  <a:srgbClr val="2D3E5F"/>
                </a:solidFill>
                <a:effectLst/>
                <a:latin typeface="Verdana" panose="020B0604030504040204" pitchFamily="34" charset="0"/>
                <a:ea typeface="Verdana" panose="020B0604030504040204" pitchFamily="34" charset="0"/>
              </a:rPr>
              <a:t>Selected Provisions– </a:t>
            </a:r>
          </a:p>
          <a:p>
            <a:pPr marL="0" marR="0" indent="0">
              <a:spcBef>
                <a:spcPts val="0"/>
              </a:spcBef>
              <a:spcAft>
                <a:spcPts val="0"/>
              </a:spcAft>
              <a:buNone/>
            </a:pPr>
            <a:r>
              <a:rPr lang="en-US" sz="3200" dirty="0">
                <a:solidFill>
                  <a:srgbClr val="2D3E5F"/>
                </a:solidFill>
                <a:effectLst/>
                <a:latin typeface="Verdana" panose="020B0604030504040204" pitchFamily="34" charset="0"/>
                <a:ea typeface="Verdana" panose="020B0604030504040204" pitchFamily="34" charset="0"/>
              </a:rPr>
              <a:t>(service agreement version)</a:t>
            </a:r>
          </a:p>
          <a:p>
            <a:pPr lvl="1">
              <a:lnSpc>
                <a:spcPct val="120000"/>
              </a:lnSpc>
              <a:spcBef>
                <a:spcPts val="0"/>
              </a:spcBef>
            </a:pPr>
            <a:r>
              <a:rPr lang="en-US" sz="2700" dirty="0">
                <a:solidFill>
                  <a:srgbClr val="2D3E5F"/>
                </a:solidFill>
                <a:effectLst/>
                <a:latin typeface="Verdana" panose="020B0604030504040204" pitchFamily="34" charset="0"/>
                <a:ea typeface="Verdana" panose="020B0604030504040204" pitchFamily="34" charset="0"/>
              </a:rPr>
              <a:t>Automatic Renewals</a:t>
            </a:r>
          </a:p>
          <a:p>
            <a:pPr lvl="1">
              <a:lnSpc>
                <a:spcPct val="120000"/>
              </a:lnSpc>
              <a:spcBef>
                <a:spcPts val="0"/>
              </a:spcBef>
            </a:pPr>
            <a:r>
              <a:rPr lang="en-US" sz="2700" dirty="0">
                <a:solidFill>
                  <a:srgbClr val="2D3E5F"/>
                </a:solidFill>
                <a:effectLst/>
                <a:latin typeface="Verdana" panose="020B0604030504040204" pitchFamily="34" charset="0"/>
                <a:ea typeface="Verdana" panose="020B0604030504040204" pitchFamily="34" charset="0"/>
              </a:rPr>
              <a:t>Choice of Law</a:t>
            </a:r>
          </a:p>
          <a:p>
            <a:pPr lvl="1">
              <a:lnSpc>
                <a:spcPct val="120000"/>
              </a:lnSpc>
              <a:spcBef>
                <a:spcPts val="0"/>
              </a:spcBef>
            </a:pPr>
            <a:r>
              <a:rPr lang="en-US" sz="2700" dirty="0">
                <a:solidFill>
                  <a:srgbClr val="2D3E5F"/>
                </a:solidFill>
                <a:latin typeface="Verdana" panose="020B0604030504040204" pitchFamily="34" charset="0"/>
                <a:ea typeface="Verdana" panose="020B0604030504040204" pitchFamily="34" charset="0"/>
              </a:rPr>
              <a:t>Payment period – should be more than 30 days</a:t>
            </a:r>
          </a:p>
          <a:p>
            <a:pPr lvl="1">
              <a:lnSpc>
                <a:spcPct val="120000"/>
              </a:lnSpc>
              <a:spcBef>
                <a:spcPts val="0"/>
              </a:spcBef>
            </a:pPr>
            <a:r>
              <a:rPr lang="en-US" sz="2700" dirty="0">
                <a:solidFill>
                  <a:srgbClr val="2D3E5F"/>
                </a:solidFill>
                <a:effectLst/>
                <a:latin typeface="Verdana" panose="020B0604030504040204" pitchFamily="34" charset="0"/>
                <a:ea typeface="Verdana" panose="020B0604030504040204" pitchFamily="34" charset="0"/>
              </a:rPr>
              <a:t>Arbi</a:t>
            </a:r>
            <a:r>
              <a:rPr lang="en-US" sz="2700" dirty="0">
                <a:solidFill>
                  <a:srgbClr val="2D3E5F"/>
                </a:solidFill>
                <a:latin typeface="Verdana" panose="020B0604030504040204" pitchFamily="34" charset="0"/>
                <a:ea typeface="Verdana" panose="020B0604030504040204" pitchFamily="34" charset="0"/>
              </a:rPr>
              <a:t>tration</a:t>
            </a:r>
            <a:endParaRPr lang="en-US" sz="2700" dirty="0">
              <a:solidFill>
                <a:srgbClr val="2D3E5F"/>
              </a:solidFill>
              <a:effectLst/>
              <a:latin typeface="Verdana" panose="020B0604030504040204" pitchFamily="34" charset="0"/>
              <a:ea typeface="Verdana" panose="020B0604030504040204" pitchFamily="34" charset="0"/>
            </a:endParaRPr>
          </a:p>
          <a:p>
            <a:pPr lvl="1">
              <a:lnSpc>
                <a:spcPct val="120000"/>
              </a:lnSpc>
              <a:spcBef>
                <a:spcPts val="0"/>
              </a:spcBef>
            </a:pPr>
            <a:endParaRPr lang="en-US" sz="2700" dirty="0">
              <a:solidFill>
                <a:srgbClr val="2D3E5F"/>
              </a:solidFill>
              <a:effectLst/>
              <a:latin typeface="Verdana" panose="020B0604030504040204" pitchFamily="34" charset="0"/>
              <a:ea typeface="Verdana" panose="020B0604030504040204" pitchFamily="34" charset="0"/>
            </a:endParaRPr>
          </a:p>
          <a:p>
            <a:pPr lvl="1">
              <a:lnSpc>
                <a:spcPct val="250000"/>
              </a:lnSpc>
              <a:spcBef>
                <a:spcPts val="0"/>
              </a:spcBef>
            </a:pPr>
            <a:endParaRPr lang="en-US" dirty="0">
              <a:solidFill>
                <a:srgbClr val="2D3E5F"/>
              </a:solidFill>
              <a:effectLst/>
              <a:latin typeface="Calibri" panose="020F0502020204030204" pitchFamily="34" charset="0"/>
              <a:ea typeface="Calibri" panose="020F0502020204030204" pitchFamily="34" charset="0"/>
            </a:endParaRPr>
          </a:p>
          <a:p>
            <a:pPr lvl="1">
              <a:lnSpc>
                <a:spcPct val="250000"/>
              </a:lnSpc>
              <a:spcBef>
                <a:spcPts val="0"/>
              </a:spcBef>
            </a:pPr>
            <a:endParaRPr lang="en-US" sz="2400" dirty="0">
              <a:solidFill>
                <a:srgbClr val="2D3E5F"/>
              </a:solidFill>
              <a:latin typeface="Verdana" panose="020B0604030504040204" pitchFamily="34" charset="0"/>
              <a:ea typeface="Verdana" panose="020B0604030504040204" pitchFamily="34" charset="0"/>
            </a:endParaRPr>
          </a:p>
          <a:p>
            <a:pPr marL="0" lvl="1" indent="0">
              <a:spcBef>
                <a:spcPts val="0"/>
              </a:spcBef>
              <a:spcAft>
                <a:spcPts val="0"/>
              </a:spcAft>
              <a:buNone/>
            </a:pPr>
            <a:endParaRPr lang="en-US" sz="2200" dirty="0">
              <a:solidFill>
                <a:schemeClr val="tx2"/>
              </a:solidFill>
            </a:endParaRPr>
          </a:p>
        </p:txBody>
      </p:sp>
    </p:spTree>
    <p:extLst>
      <p:ext uri="{BB962C8B-B14F-4D97-AF65-F5344CB8AC3E}">
        <p14:creationId xmlns:p14="http://schemas.microsoft.com/office/powerpoint/2010/main" xmlns="" val="654655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6009FE27-982D-4253-9382-B9FBC4A8D212}"/>
              </a:ext>
            </a:extLst>
          </p:cNvPr>
          <p:cNvSpPr>
            <a:spLocks noGrp="1"/>
          </p:cNvSpPr>
          <p:nvPr>
            <p:ph type="title"/>
          </p:nvPr>
        </p:nvSpPr>
        <p:spPr/>
        <p:txBody>
          <a:bodyPr/>
          <a:lstStyle/>
          <a:p>
            <a:pPr algn="ctr"/>
            <a:r>
              <a:rPr lang="en-US" b="1" dirty="0">
                <a:solidFill>
                  <a:srgbClr val="E24C50"/>
                </a:solidFill>
              </a:rPr>
              <a:t>Summary</a:t>
            </a:r>
          </a:p>
        </p:txBody>
      </p:sp>
      <p:sp>
        <p:nvSpPr>
          <p:cNvPr id="4" name="Slide Number Placeholder 3">
            <a:extLst>
              <a:ext uri="{FF2B5EF4-FFF2-40B4-BE49-F238E27FC236}">
                <a16:creationId xmlns:a16="http://schemas.microsoft.com/office/drawing/2014/main" xmlns="" id="{630A1BDF-78A7-4E3E-A025-56693A1E64E0}"/>
              </a:ext>
            </a:extLst>
          </p:cNvPr>
          <p:cNvSpPr>
            <a:spLocks noGrp="1"/>
          </p:cNvSpPr>
          <p:nvPr>
            <p:ph type="sldNum" sz="quarter" idx="12"/>
          </p:nvPr>
        </p:nvSpPr>
        <p:spPr/>
        <p:txBody>
          <a:bodyPr/>
          <a:lstStyle/>
          <a:p>
            <a:fld id="{32B537E5-664C-4E5C-8193-97C47F4F6BC8}" type="slidenum">
              <a:rPr lang="en-US" smtClean="0"/>
              <a:pPr/>
              <a:t>19</a:t>
            </a:fld>
            <a:endParaRPr lang="en-US" dirty="0"/>
          </a:p>
        </p:txBody>
      </p:sp>
      <p:sp>
        <p:nvSpPr>
          <p:cNvPr id="5" name="Content Placeholder 2">
            <a:extLst>
              <a:ext uri="{FF2B5EF4-FFF2-40B4-BE49-F238E27FC236}">
                <a16:creationId xmlns:a16="http://schemas.microsoft.com/office/drawing/2014/main" xmlns="" id="{10B310F5-1BD0-453D-ACE1-1415085E79DD}"/>
              </a:ext>
            </a:extLst>
          </p:cNvPr>
          <p:cNvSpPr>
            <a:spLocks noGrp="1"/>
          </p:cNvSpPr>
          <p:nvPr>
            <p:ph idx="1"/>
          </p:nvPr>
        </p:nvSpPr>
        <p:spPr>
          <a:xfrm>
            <a:off x="96425" y="1467294"/>
            <a:ext cx="8964447" cy="4699590"/>
          </a:xfrm>
        </p:spPr>
        <p:txBody>
          <a:bodyPr>
            <a:normAutofit/>
          </a:bodyPr>
          <a:lstStyle/>
          <a:p>
            <a:pPr marL="0" marR="0">
              <a:spcBef>
                <a:spcPts val="0"/>
              </a:spcBef>
              <a:spcAft>
                <a:spcPts val="0"/>
              </a:spcAft>
            </a:pPr>
            <a:r>
              <a:rPr lang="en-US" sz="3600" dirty="0">
                <a:solidFill>
                  <a:srgbClr val="2D3E5F"/>
                </a:solidFill>
                <a:effectLst/>
                <a:latin typeface="Verdana" panose="020B0604030504040204" pitchFamily="34" charset="0"/>
                <a:ea typeface="Verdana" panose="020B0604030504040204" pitchFamily="34" charset="0"/>
              </a:rPr>
              <a:t>Review your policies!!</a:t>
            </a:r>
          </a:p>
          <a:p>
            <a:pPr marL="0" marR="0" indent="0">
              <a:spcBef>
                <a:spcPts val="0"/>
              </a:spcBef>
              <a:spcAft>
                <a:spcPts val="0"/>
              </a:spcAft>
              <a:buNone/>
            </a:pPr>
            <a:endParaRPr lang="en-US" sz="3600" dirty="0">
              <a:solidFill>
                <a:srgbClr val="2D3E5F"/>
              </a:solidFill>
              <a:effectLst/>
              <a:latin typeface="Verdana" panose="020B0604030504040204" pitchFamily="34" charset="0"/>
              <a:ea typeface="Verdana" panose="020B0604030504040204" pitchFamily="34" charset="0"/>
            </a:endParaRPr>
          </a:p>
          <a:p>
            <a:pPr marL="0" marR="0">
              <a:spcBef>
                <a:spcPts val="0"/>
              </a:spcBef>
              <a:spcAft>
                <a:spcPts val="0"/>
              </a:spcAft>
            </a:pPr>
            <a:r>
              <a:rPr lang="en-US" sz="3600" dirty="0">
                <a:solidFill>
                  <a:srgbClr val="2D3E5F"/>
                </a:solidFill>
                <a:latin typeface="Verdana" panose="020B0604030504040204" pitchFamily="34" charset="0"/>
                <a:ea typeface="Verdana" panose="020B0604030504040204" pitchFamily="34" charset="0"/>
              </a:rPr>
              <a:t>Don’t cut corners….Effort to comply up front will save $$$ and time later!</a:t>
            </a:r>
          </a:p>
          <a:p>
            <a:pPr marL="0" marR="0" indent="0">
              <a:spcBef>
                <a:spcPts val="0"/>
              </a:spcBef>
              <a:spcAft>
                <a:spcPts val="0"/>
              </a:spcAft>
              <a:buNone/>
            </a:pPr>
            <a:endParaRPr lang="en-US" sz="3600" dirty="0">
              <a:solidFill>
                <a:srgbClr val="2D3E5F"/>
              </a:solidFill>
              <a:latin typeface="Verdana" panose="020B0604030504040204" pitchFamily="34" charset="0"/>
              <a:ea typeface="Verdana" panose="020B0604030504040204" pitchFamily="34" charset="0"/>
            </a:endParaRPr>
          </a:p>
          <a:p>
            <a:pPr marL="0" marR="0">
              <a:spcBef>
                <a:spcPts val="0"/>
              </a:spcBef>
              <a:spcAft>
                <a:spcPts val="0"/>
              </a:spcAft>
            </a:pPr>
            <a:r>
              <a:rPr lang="en-US" sz="3600" dirty="0">
                <a:solidFill>
                  <a:srgbClr val="2D3E5F"/>
                </a:solidFill>
                <a:effectLst/>
                <a:latin typeface="Verdana" panose="020B0604030504040204" pitchFamily="34" charset="0"/>
                <a:ea typeface="Verdana" panose="020B0604030504040204" pitchFamily="34" charset="0"/>
              </a:rPr>
              <a:t>Use your legal counsel!</a:t>
            </a:r>
          </a:p>
          <a:p>
            <a:pPr marL="454025" lvl="2">
              <a:spcBef>
                <a:spcPts val="0"/>
              </a:spcBef>
              <a:spcAft>
                <a:spcPts val="0"/>
              </a:spcAft>
            </a:pPr>
            <a:r>
              <a:rPr lang="en-US" sz="3600" dirty="0">
                <a:solidFill>
                  <a:srgbClr val="2D3E5F"/>
                </a:solidFill>
                <a:latin typeface="Verdana" panose="020B0604030504040204" pitchFamily="34" charset="0"/>
                <a:ea typeface="Verdana" panose="020B0604030504040204" pitchFamily="34" charset="0"/>
              </a:rPr>
              <a:t>RFP/RFQ side</a:t>
            </a:r>
          </a:p>
          <a:p>
            <a:pPr marL="454025" lvl="2">
              <a:spcBef>
                <a:spcPts val="0"/>
              </a:spcBef>
              <a:spcAft>
                <a:spcPts val="0"/>
              </a:spcAft>
            </a:pPr>
            <a:r>
              <a:rPr lang="en-US" sz="3600" dirty="0">
                <a:solidFill>
                  <a:srgbClr val="2D3E5F"/>
                </a:solidFill>
                <a:effectLst/>
                <a:latin typeface="Verdana" panose="020B0604030504040204" pitchFamily="34" charset="0"/>
                <a:ea typeface="Verdana" panose="020B0604030504040204" pitchFamily="34" charset="0"/>
              </a:rPr>
              <a:t>Contract/Agreement side</a:t>
            </a:r>
          </a:p>
          <a:p>
            <a:pPr marL="0" marR="0" indent="0">
              <a:spcBef>
                <a:spcPts val="0"/>
              </a:spcBef>
              <a:spcAft>
                <a:spcPts val="0"/>
              </a:spcAft>
              <a:buNone/>
            </a:pPr>
            <a:endParaRPr lang="en-US" sz="3600" dirty="0">
              <a:solidFill>
                <a:srgbClr val="2D3E5F"/>
              </a:solidFill>
              <a:effectLst/>
              <a:latin typeface="Verdana" panose="020B0604030504040204" pitchFamily="34" charset="0"/>
              <a:ea typeface="Verdana" panose="020B0604030504040204" pitchFamily="34" charset="0"/>
            </a:endParaRPr>
          </a:p>
          <a:p>
            <a:pPr marL="0" marR="0">
              <a:spcBef>
                <a:spcPts val="0"/>
              </a:spcBef>
              <a:spcAft>
                <a:spcPts val="0"/>
              </a:spcAft>
            </a:pPr>
            <a:r>
              <a:rPr lang="en-US" sz="3600" dirty="0">
                <a:solidFill>
                  <a:srgbClr val="2D3E5F"/>
                </a:solidFill>
                <a:latin typeface="Verdana" panose="020B0604030504040204" pitchFamily="34" charset="0"/>
                <a:ea typeface="Verdana" panose="020B0604030504040204" pitchFamily="34" charset="0"/>
              </a:rPr>
              <a:t>DOCUMENT!</a:t>
            </a:r>
            <a:endParaRPr lang="en-US" sz="3600" dirty="0">
              <a:solidFill>
                <a:srgbClr val="2D3E5F"/>
              </a:solidFill>
              <a:effectLst/>
              <a:latin typeface="Verdana" panose="020B0604030504040204" pitchFamily="34" charset="0"/>
              <a:ea typeface="Verdana" panose="020B0604030504040204" pitchFamily="34" charset="0"/>
            </a:endParaRPr>
          </a:p>
          <a:p>
            <a:pPr marL="0" marR="0">
              <a:spcBef>
                <a:spcPts val="0"/>
              </a:spcBef>
              <a:spcAft>
                <a:spcPts val="0"/>
              </a:spcAft>
            </a:pPr>
            <a:endParaRPr lang="en-US" sz="2700" dirty="0">
              <a:solidFill>
                <a:srgbClr val="2D3E5F"/>
              </a:solidFill>
              <a:effectLst/>
              <a:latin typeface="Verdana" panose="020B0604030504040204" pitchFamily="34" charset="0"/>
              <a:ea typeface="Verdana" panose="020B0604030504040204" pitchFamily="34" charset="0"/>
            </a:endParaRPr>
          </a:p>
          <a:p>
            <a:pPr lvl="1">
              <a:lnSpc>
                <a:spcPct val="120000"/>
              </a:lnSpc>
              <a:spcBef>
                <a:spcPts val="0"/>
              </a:spcBef>
            </a:pPr>
            <a:endParaRPr lang="en-US" sz="2700" dirty="0">
              <a:solidFill>
                <a:srgbClr val="2D3E5F"/>
              </a:solidFill>
              <a:effectLst/>
              <a:latin typeface="Verdana" panose="020B0604030504040204" pitchFamily="34" charset="0"/>
              <a:ea typeface="Verdana" panose="020B0604030504040204" pitchFamily="34" charset="0"/>
            </a:endParaRPr>
          </a:p>
          <a:p>
            <a:pPr lvl="1">
              <a:lnSpc>
                <a:spcPct val="250000"/>
              </a:lnSpc>
              <a:spcBef>
                <a:spcPts val="0"/>
              </a:spcBef>
            </a:pPr>
            <a:endParaRPr lang="en-US" dirty="0">
              <a:solidFill>
                <a:srgbClr val="2D3E5F"/>
              </a:solidFill>
              <a:effectLst/>
              <a:latin typeface="Calibri" panose="020F0502020204030204" pitchFamily="34" charset="0"/>
              <a:ea typeface="Calibri" panose="020F0502020204030204" pitchFamily="34" charset="0"/>
            </a:endParaRPr>
          </a:p>
          <a:p>
            <a:pPr lvl="1">
              <a:lnSpc>
                <a:spcPct val="250000"/>
              </a:lnSpc>
              <a:spcBef>
                <a:spcPts val="0"/>
              </a:spcBef>
            </a:pPr>
            <a:endParaRPr lang="en-US" sz="2400" dirty="0">
              <a:solidFill>
                <a:srgbClr val="2D3E5F"/>
              </a:solidFill>
              <a:latin typeface="Verdana" panose="020B0604030504040204" pitchFamily="34" charset="0"/>
              <a:ea typeface="Verdana" panose="020B0604030504040204" pitchFamily="34" charset="0"/>
            </a:endParaRPr>
          </a:p>
          <a:p>
            <a:pPr marL="0" lvl="1" indent="0">
              <a:spcBef>
                <a:spcPts val="0"/>
              </a:spcBef>
              <a:spcAft>
                <a:spcPts val="0"/>
              </a:spcAft>
              <a:buNone/>
            </a:pPr>
            <a:endParaRPr lang="en-US" sz="2200" dirty="0">
              <a:solidFill>
                <a:schemeClr val="tx2"/>
              </a:solidFill>
            </a:endParaRPr>
          </a:p>
        </p:txBody>
      </p:sp>
    </p:spTree>
    <p:extLst>
      <p:ext uri="{BB962C8B-B14F-4D97-AF65-F5344CB8AC3E}">
        <p14:creationId xmlns:p14="http://schemas.microsoft.com/office/powerpoint/2010/main" xmlns="" val="3877574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875" y="1346200"/>
            <a:ext cx="6847368" cy="4565502"/>
          </a:xfrm>
        </p:spPr>
        <p:txBody>
          <a:bodyPr>
            <a:normAutofit/>
          </a:bodyPr>
          <a:lstStyle/>
          <a:p>
            <a:pPr>
              <a:lnSpc>
                <a:spcPct val="250000"/>
              </a:lnSpc>
              <a:spcBef>
                <a:spcPts val="0"/>
              </a:spcBef>
            </a:pPr>
            <a:r>
              <a:rPr lang="en-US" sz="2200" dirty="0">
                <a:solidFill>
                  <a:schemeClr val="tx2"/>
                </a:solidFill>
              </a:rPr>
              <a:t>When Required</a:t>
            </a:r>
          </a:p>
          <a:p>
            <a:pPr>
              <a:lnSpc>
                <a:spcPct val="250000"/>
              </a:lnSpc>
              <a:spcBef>
                <a:spcPts val="0"/>
              </a:spcBef>
            </a:pPr>
            <a:r>
              <a:rPr lang="en-US" sz="2200" dirty="0">
                <a:solidFill>
                  <a:schemeClr val="tx2"/>
                </a:solidFill>
              </a:rPr>
              <a:t>The Process</a:t>
            </a:r>
          </a:p>
          <a:p>
            <a:pPr>
              <a:lnSpc>
                <a:spcPct val="250000"/>
              </a:lnSpc>
              <a:spcBef>
                <a:spcPts val="0"/>
              </a:spcBef>
            </a:pPr>
            <a:r>
              <a:rPr lang="en-US" sz="2200" dirty="0">
                <a:solidFill>
                  <a:schemeClr val="tx2"/>
                </a:solidFill>
              </a:rPr>
              <a:t>The Legal Requirements </a:t>
            </a:r>
          </a:p>
          <a:p>
            <a:pPr>
              <a:lnSpc>
                <a:spcPct val="250000"/>
              </a:lnSpc>
              <a:spcBef>
                <a:spcPts val="0"/>
              </a:spcBef>
            </a:pPr>
            <a:r>
              <a:rPr lang="en-US" sz="2200" dirty="0">
                <a:solidFill>
                  <a:schemeClr val="tx2"/>
                </a:solidFill>
              </a:rPr>
              <a:t>The Contract Language</a:t>
            </a:r>
          </a:p>
        </p:txBody>
      </p:sp>
      <p:sp>
        <p:nvSpPr>
          <p:cNvPr id="6" name="Title 5">
            <a:extLst>
              <a:ext uri="{FF2B5EF4-FFF2-40B4-BE49-F238E27FC236}">
                <a16:creationId xmlns:a16="http://schemas.microsoft.com/office/drawing/2014/main" xmlns="" id="{341F8173-C055-4B97-ADA3-6A3050DDFE4C}"/>
              </a:ext>
            </a:extLst>
          </p:cNvPr>
          <p:cNvSpPr>
            <a:spLocks noGrp="1"/>
          </p:cNvSpPr>
          <p:nvPr>
            <p:ph type="title"/>
          </p:nvPr>
        </p:nvSpPr>
        <p:spPr/>
        <p:txBody>
          <a:bodyPr/>
          <a:lstStyle/>
          <a:p>
            <a:pPr algn="ctr"/>
            <a:r>
              <a:rPr lang="en-US" b="1" dirty="0"/>
              <a:t>RFPs and RFQs</a:t>
            </a:r>
          </a:p>
        </p:txBody>
      </p:sp>
      <p:pic>
        <p:nvPicPr>
          <p:cNvPr id="10" name="Picture 9">
            <a:extLst>
              <a:ext uri="{FF2B5EF4-FFF2-40B4-BE49-F238E27FC236}">
                <a16:creationId xmlns:a16="http://schemas.microsoft.com/office/drawing/2014/main" xmlns="" id="{776678D0-B6A1-4C58-AFA9-05AF6CBA330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98243" y="2227501"/>
            <a:ext cx="1777579" cy="197710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flag&#10;&#10;Description automatically generated">
            <a:extLst>
              <a:ext uri="{FF2B5EF4-FFF2-40B4-BE49-F238E27FC236}">
                <a16:creationId xmlns:a16="http://schemas.microsoft.com/office/drawing/2014/main" xmlns="" id="{A0BD8E74-7030-4E82-9956-887850D8BFF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74350" y="2057919"/>
            <a:ext cx="4983658" cy="3433187"/>
          </a:xfrm>
          <a:prstGeom prst="rect">
            <a:avLst/>
          </a:prstGeom>
        </p:spPr>
      </p:pic>
      <p:sp>
        <p:nvSpPr>
          <p:cNvPr id="2" name="Slide Number Placeholder 1">
            <a:extLst>
              <a:ext uri="{FF2B5EF4-FFF2-40B4-BE49-F238E27FC236}">
                <a16:creationId xmlns:a16="http://schemas.microsoft.com/office/drawing/2014/main" xmlns="" id="{C11E22FC-E3BF-4D9E-BF29-C1F35699B833}"/>
              </a:ext>
            </a:extLst>
          </p:cNvPr>
          <p:cNvSpPr>
            <a:spLocks noGrp="1"/>
          </p:cNvSpPr>
          <p:nvPr>
            <p:ph type="sldNum" sz="quarter" idx="12"/>
          </p:nvPr>
        </p:nvSpPr>
        <p:spPr/>
        <p:txBody>
          <a:bodyPr/>
          <a:lstStyle/>
          <a:p>
            <a:fld id="{E65ADCAC-52A5-4207-BB56-F45BEF862869}" type="slidenum">
              <a:rPr lang="en-US" smtClean="0"/>
              <a:pPr/>
              <a:t>20</a:t>
            </a:fld>
            <a:endParaRPr lang="en-US" dirty="0"/>
          </a:p>
        </p:txBody>
      </p:sp>
      <p:sp>
        <p:nvSpPr>
          <p:cNvPr id="3" name="TextBox 2">
            <a:extLst>
              <a:ext uri="{FF2B5EF4-FFF2-40B4-BE49-F238E27FC236}">
                <a16:creationId xmlns:a16="http://schemas.microsoft.com/office/drawing/2014/main" xmlns="" id="{B32BF91D-BAC5-4FE6-8478-5C55FC8D3DA6}"/>
              </a:ext>
            </a:extLst>
          </p:cNvPr>
          <p:cNvSpPr txBox="1"/>
          <p:nvPr/>
        </p:nvSpPr>
        <p:spPr>
          <a:xfrm>
            <a:off x="1840315" y="2420610"/>
            <a:ext cx="5885645" cy="923330"/>
          </a:xfrm>
          <a:prstGeom prst="rect">
            <a:avLst/>
          </a:prstGeom>
          <a:noFill/>
        </p:spPr>
        <p:txBody>
          <a:bodyPr wrap="square" rtlCol="0">
            <a:spAutoFit/>
          </a:bodyPr>
          <a:lstStyle/>
          <a:p>
            <a:pPr algn="ctr"/>
            <a:r>
              <a:rPr lang="en-US" sz="5400" b="1" dirty="0">
                <a:solidFill>
                  <a:schemeClr val="tx2"/>
                </a:solidFill>
                <a:latin typeface="Verdana" panose="020B0604030504040204" pitchFamily="34" charset="0"/>
                <a:ea typeface="Verdana" panose="020B0604030504040204" pitchFamily="34" charset="0"/>
              </a:rPr>
              <a:t>QUESTIONS??</a:t>
            </a:r>
          </a:p>
        </p:txBody>
      </p:sp>
    </p:spTree>
    <p:extLst>
      <p:ext uri="{BB962C8B-B14F-4D97-AF65-F5344CB8AC3E}">
        <p14:creationId xmlns:p14="http://schemas.microsoft.com/office/powerpoint/2010/main" xmlns="" val="1803944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p:cNvSpPr>
          <p:nvPr/>
        </p:nvSpPr>
        <p:spPr>
          <a:xfrm>
            <a:off x="636233" y="550986"/>
            <a:ext cx="7848600" cy="5345722"/>
          </a:xfrm>
          <a:prstGeom prst="rect">
            <a:avLst/>
          </a:prstGeom>
          <a:noFill/>
        </p:spPr>
        <p:txBody>
          <a:bodyPr wrap="square" rtlCol="0" anchor="ctr" anchorCtr="0">
            <a:noAutofit/>
          </a:bodyPr>
          <a:lstStyle/>
          <a:p>
            <a:pPr algn="ctr"/>
            <a:r>
              <a:rPr lang="en-US" sz="3200" b="1" dirty="0">
                <a:solidFill>
                  <a:srgbClr val="2D3E5F"/>
                </a:solidFill>
                <a:latin typeface="Verdana" panose="020B0604030504040204" pitchFamily="34" charset="0"/>
                <a:ea typeface="Verdana" panose="020B0604030504040204" pitchFamily="34" charset="0"/>
                <a:cs typeface="Verdana" panose="020B0604030504040204" pitchFamily="34" charset="0"/>
              </a:rPr>
              <a:t>Michelle Basi</a:t>
            </a:r>
          </a:p>
          <a:p>
            <a:pPr algn="ctr"/>
            <a:r>
              <a:rPr lang="en-US" sz="2400" dirty="0">
                <a:solidFill>
                  <a:srgbClr val="2D3E5F"/>
                </a:solidFill>
                <a:latin typeface="Verdana" panose="020B0604030504040204" pitchFamily="34" charset="0"/>
                <a:ea typeface="Verdana" panose="020B0604030504040204" pitchFamily="34" charset="0"/>
                <a:cs typeface="Verdana" panose="020B0604030504040204" pitchFamily="34" charset="0"/>
                <a:hlinkClick r:id="rId3"/>
              </a:rPr>
              <a:t>mbasi@tuethkeeney.com</a:t>
            </a:r>
            <a:endParaRPr lang="en-US" sz="2400" dirty="0">
              <a:solidFill>
                <a:srgbClr val="2D3E5F"/>
              </a:solidFill>
              <a:latin typeface="Verdana" panose="020B0604030504040204" pitchFamily="34" charset="0"/>
              <a:ea typeface="Verdana" panose="020B0604030504040204" pitchFamily="34" charset="0"/>
              <a:cs typeface="Verdana" panose="020B0604030504040204" pitchFamily="34" charset="0"/>
            </a:endParaRPr>
          </a:p>
          <a:p>
            <a:pPr algn="ctr"/>
            <a:endParaRPr lang="en-US" sz="3200" dirty="0">
              <a:solidFill>
                <a:srgbClr val="2D3E5F"/>
              </a:solidFill>
              <a:latin typeface="Verdana" panose="020B0604030504040204" pitchFamily="34" charset="0"/>
              <a:ea typeface="Verdana" panose="020B0604030504040204" pitchFamily="34" charset="0"/>
              <a:cs typeface="Verdana" panose="020B0604030504040204" pitchFamily="34" charset="0"/>
            </a:endParaRPr>
          </a:p>
          <a:p>
            <a:pPr algn="ctr"/>
            <a:r>
              <a:rPr lang="en-US" sz="2400" cap="small" dirty="0">
                <a:solidFill>
                  <a:srgbClr val="2D3E5F"/>
                </a:solidFill>
                <a:latin typeface="Verdana" panose="020B0604030504040204" pitchFamily="34" charset="0"/>
                <a:ea typeface="Verdana" panose="020B0604030504040204" pitchFamily="34" charset="0"/>
                <a:cs typeface="Verdana" panose="020B0604030504040204" pitchFamily="34" charset="0"/>
              </a:rPr>
              <a:t>Tueth, Keeney, Cooper, Mohan &amp; Jackstadt, P.C.</a:t>
            </a:r>
          </a:p>
          <a:p>
            <a:pPr algn="ctr"/>
            <a:endParaRPr lang="en-US" sz="2400" cap="small" dirty="0">
              <a:solidFill>
                <a:srgbClr val="2D3E5F"/>
              </a:solidFill>
              <a:latin typeface="Verdana" panose="020B0604030504040204" pitchFamily="34" charset="0"/>
              <a:ea typeface="Verdana" panose="020B0604030504040204" pitchFamily="34" charset="0"/>
              <a:cs typeface="Verdana" panose="020B0604030504040204" pitchFamily="34" charset="0"/>
            </a:endParaRPr>
          </a:p>
          <a:p>
            <a:pPr algn="ctr"/>
            <a:r>
              <a:rPr lang="en-US" sz="2400" dirty="0">
                <a:solidFill>
                  <a:srgbClr val="2D3E5F"/>
                </a:solidFill>
                <a:latin typeface="Verdana" panose="020B0604030504040204" pitchFamily="34" charset="0"/>
                <a:ea typeface="Verdana" panose="020B0604030504040204" pitchFamily="34" charset="0"/>
                <a:cs typeface="Verdana" panose="020B0604030504040204" pitchFamily="34" charset="0"/>
              </a:rPr>
              <a:t>Telephone: 314-880-3615</a:t>
            </a:r>
          </a:p>
          <a:p>
            <a:pPr algn="ctr"/>
            <a:r>
              <a:rPr lang="en-US" sz="2400" dirty="0">
                <a:solidFill>
                  <a:srgbClr val="2D3E5F"/>
                </a:solidFill>
                <a:latin typeface="Verdana" panose="020B0604030504040204" pitchFamily="34" charset="0"/>
                <a:ea typeface="Verdana" panose="020B0604030504040204" pitchFamily="34" charset="0"/>
                <a:cs typeface="Verdana" panose="020B0604030504040204" pitchFamily="34" charset="0"/>
                <a:hlinkClick r:id="rId4"/>
              </a:rPr>
              <a:t>www.tuethkeeney.com</a:t>
            </a:r>
            <a:endParaRPr lang="en-US" sz="2400" dirty="0">
              <a:solidFill>
                <a:srgbClr val="2D3E5F"/>
              </a:solidFill>
              <a:latin typeface="Verdana" panose="020B0604030504040204" pitchFamily="34" charset="0"/>
              <a:ea typeface="Verdana" panose="020B0604030504040204" pitchFamily="34" charset="0"/>
              <a:cs typeface="Verdana" panose="020B0604030504040204" pitchFamily="34" charset="0"/>
            </a:endParaRPr>
          </a:p>
          <a:p>
            <a:pPr algn="ctr"/>
            <a:endParaRPr lang="en-US" sz="2400" dirty="0">
              <a:solidFill>
                <a:srgbClr val="2D3E5F"/>
              </a:solidFill>
              <a:latin typeface="Verdana" panose="020B0604030504040204" pitchFamily="34" charset="0"/>
              <a:ea typeface="Verdana" panose="020B0604030504040204" pitchFamily="34" charset="0"/>
              <a:cs typeface="Verdana" panose="020B0604030504040204" pitchFamily="34" charset="0"/>
            </a:endParaRPr>
          </a:p>
          <a:p>
            <a:pPr algn="ctr"/>
            <a:r>
              <a:rPr lang="en-US" sz="2400" dirty="0">
                <a:solidFill>
                  <a:srgbClr val="2D3E5F"/>
                </a:solidFill>
                <a:latin typeface="Verdana" panose="020B0604030504040204" pitchFamily="34" charset="0"/>
                <a:ea typeface="Verdana" panose="020B0604030504040204" pitchFamily="34" charset="0"/>
                <a:cs typeface="Verdana" panose="020B0604030504040204" pitchFamily="34" charset="0"/>
              </a:rPr>
              <a:t>Follow us on Twitter! @tuethkeeney</a:t>
            </a:r>
          </a:p>
        </p:txBody>
      </p:sp>
      <p:sp>
        <p:nvSpPr>
          <p:cNvPr id="2" name="Slide Number Placeholder 1">
            <a:extLst>
              <a:ext uri="{FF2B5EF4-FFF2-40B4-BE49-F238E27FC236}">
                <a16:creationId xmlns:a16="http://schemas.microsoft.com/office/drawing/2014/main" xmlns="" id="{AB85F66E-5941-4057-A16A-BF8D98B406B2}"/>
              </a:ext>
            </a:extLst>
          </p:cNvPr>
          <p:cNvSpPr>
            <a:spLocks noGrp="1"/>
          </p:cNvSpPr>
          <p:nvPr>
            <p:ph type="sldNum" sz="quarter" idx="12"/>
          </p:nvPr>
        </p:nvSpPr>
        <p:spPr/>
        <p:txBody>
          <a:bodyPr/>
          <a:lstStyle/>
          <a:p>
            <a:fld id="{E65ADCAC-52A5-4207-BB56-F45BEF862869}" type="slidenum">
              <a:rPr lang="en-US" smtClean="0"/>
              <a:pPr/>
              <a:t>21</a:t>
            </a:fld>
            <a:endParaRPr lang="en-US"/>
          </a:p>
        </p:txBody>
      </p:sp>
      <p:pic>
        <p:nvPicPr>
          <p:cNvPr id="4" name="Picture 4">
            <a:extLst>
              <a:ext uri="{FF2B5EF4-FFF2-40B4-BE49-F238E27FC236}">
                <a16:creationId xmlns:a16="http://schemas.microsoft.com/office/drawing/2014/main" xmlns="" id="{22D4BA38-3158-4AD3-8397-67B69B762111}"/>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99844" y="4695159"/>
            <a:ext cx="1004454" cy="10888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a:extLst>
              <a:ext uri="{FF2B5EF4-FFF2-40B4-BE49-F238E27FC236}">
                <a16:creationId xmlns:a16="http://schemas.microsoft.com/office/drawing/2014/main" xmlns="" id="{96719ECD-F826-45CD-B9D0-05DF19042714}"/>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339702" y="4695159"/>
            <a:ext cx="1004454" cy="10888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71982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20585" y="127418"/>
            <a:ext cx="8503920" cy="918440"/>
          </a:xfrm>
        </p:spPr>
        <p:txBody>
          <a:bodyPr>
            <a:normAutofit/>
          </a:bodyPr>
          <a:lstStyle/>
          <a:p>
            <a:pPr marL="112712" indent="0" algn="ctr">
              <a:lnSpc>
                <a:spcPct val="120000"/>
              </a:lnSpc>
              <a:spcBef>
                <a:spcPts val="0"/>
              </a:spcBef>
              <a:buNone/>
            </a:pPr>
            <a:r>
              <a:rPr lang="en-US" sz="3200" dirty="0">
                <a:solidFill>
                  <a:srgbClr val="82CAB7"/>
                </a:solidFill>
              </a:rPr>
              <a:t>When Required</a:t>
            </a:r>
            <a:endParaRPr lang="en-US" sz="3200" b="1" dirty="0">
              <a:solidFill>
                <a:srgbClr val="82CAB7"/>
              </a:solidFill>
            </a:endParaRPr>
          </a:p>
        </p:txBody>
      </p:sp>
      <p:sp>
        <p:nvSpPr>
          <p:cNvPr id="5" name="Content Placeholder 2">
            <a:extLst>
              <a:ext uri="{FF2B5EF4-FFF2-40B4-BE49-F238E27FC236}">
                <a16:creationId xmlns:a16="http://schemas.microsoft.com/office/drawing/2014/main" xmlns="" id="{35DE0B32-8239-412E-BFB3-6D5C068FD67E}"/>
              </a:ext>
            </a:extLst>
          </p:cNvPr>
          <p:cNvSpPr txBox="1">
            <a:spLocks/>
          </p:cNvSpPr>
          <p:nvPr/>
        </p:nvSpPr>
        <p:spPr bwMode="auto">
          <a:xfrm>
            <a:off x="316585" y="1311910"/>
            <a:ext cx="8698122" cy="45655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230188" algn="l" rtl="0" fontAlgn="base">
              <a:lnSpc>
                <a:spcPts val="2800"/>
              </a:lnSpc>
              <a:spcBef>
                <a:spcPts val="1000"/>
              </a:spcBef>
              <a:spcAft>
                <a:spcPct val="0"/>
              </a:spcAft>
              <a:buClr>
                <a:schemeClr val="tx2"/>
              </a:buClr>
              <a:buSzPct val="125000"/>
              <a:buFont typeface="Arial"/>
              <a:buChar char="•"/>
              <a:defRPr sz="1900" kern="1200">
                <a:solidFill>
                  <a:srgbClr val="7F7F7F"/>
                </a:solidFill>
                <a:latin typeface="Verdana"/>
                <a:ea typeface="MS PGothic" pitchFamily="34" charset="-128"/>
                <a:cs typeface="Verdana"/>
              </a:defRPr>
            </a:lvl1pPr>
            <a:lvl2pPr marL="571500" indent="-230188" algn="l" rtl="0" fontAlgn="base">
              <a:spcBef>
                <a:spcPts val="1000"/>
              </a:spcBef>
              <a:spcAft>
                <a:spcPct val="0"/>
              </a:spcAft>
              <a:buClr>
                <a:schemeClr val="tx2"/>
              </a:buClr>
              <a:buSzPct val="125000"/>
              <a:buFont typeface="Lucida Grande"/>
              <a:buChar char="–"/>
              <a:defRPr sz="1600" kern="1200">
                <a:solidFill>
                  <a:srgbClr val="7F7F7F"/>
                </a:solidFill>
                <a:latin typeface="Verdana"/>
                <a:ea typeface="MS PGothic" pitchFamily="34" charset="-128"/>
                <a:cs typeface="Verdana"/>
              </a:defRPr>
            </a:lvl2pPr>
            <a:lvl3pPr marL="796925" indent="-228600" algn="l" defTabSz="858838" rtl="0" fontAlgn="base">
              <a:spcBef>
                <a:spcPts val="600"/>
              </a:spcBef>
              <a:spcAft>
                <a:spcPct val="0"/>
              </a:spcAft>
              <a:buClr>
                <a:schemeClr val="tx2"/>
              </a:buClr>
              <a:buSzPct val="110000"/>
              <a:buFont typeface="Courier New"/>
              <a:buChar char="o"/>
              <a:defRPr sz="1600" kern="1200">
                <a:solidFill>
                  <a:srgbClr val="7F7F7F"/>
                </a:solidFill>
                <a:latin typeface="Verdana"/>
                <a:ea typeface="MS PGothic" pitchFamily="34" charset="-128"/>
                <a:cs typeface="Verdana"/>
              </a:defRPr>
            </a:lvl3pPr>
            <a:lvl4pPr marL="1033463" indent="-228600" algn="l" rtl="0" fontAlgn="base">
              <a:spcBef>
                <a:spcPts val="600"/>
              </a:spcBef>
              <a:spcAft>
                <a:spcPct val="0"/>
              </a:spcAft>
              <a:buClr>
                <a:schemeClr val="tx2"/>
              </a:buClr>
              <a:buSzPct val="125000"/>
              <a:buFont typeface="Arial"/>
              <a:buChar char="•"/>
              <a:defRPr sz="1600" kern="1200">
                <a:solidFill>
                  <a:srgbClr val="7F7F7F"/>
                </a:solidFill>
                <a:latin typeface="Verdana"/>
                <a:ea typeface="MS PGothic" pitchFamily="34" charset="-128"/>
                <a:cs typeface="Verdana"/>
              </a:defRPr>
            </a:lvl4pPr>
            <a:lvl5pPr marL="1309688" indent="-228600" algn="l" rtl="0" fontAlgn="base">
              <a:spcBef>
                <a:spcPts val="600"/>
              </a:spcBef>
              <a:spcAft>
                <a:spcPct val="0"/>
              </a:spcAft>
              <a:buClr>
                <a:schemeClr val="tx2"/>
              </a:buClr>
              <a:buSzPct val="125000"/>
              <a:buFont typeface="Arial"/>
              <a:buChar char="•"/>
              <a:defRPr sz="1600" kern="1200">
                <a:solidFill>
                  <a:srgbClr val="7F7F7F"/>
                </a:solidFill>
                <a:latin typeface="Verdana"/>
                <a:ea typeface="MS PGothic" pitchFamily="34" charset="-128"/>
                <a:cs typeface="Verdan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250000"/>
              </a:lnSpc>
              <a:spcBef>
                <a:spcPts val="0"/>
              </a:spcBef>
            </a:pPr>
            <a:r>
              <a:rPr lang="en-US" sz="2200" dirty="0">
                <a:solidFill>
                  <a:srgbClr val="2D3E5F"/>
                </a:solidFill>
                <a:latin typeface="Verdana" panose="020B0604030504040204" pitchFamily="34" charset="0"/>
                <a:ea typeface="Verdana" panose="020B0604030504040204" pitchFamily="34" charset="0"/>
              </a:rPr>
              <a:t>Board Policy</a:t>
            </a:r>
          </a:p>
          <a:p>
            <a:pPr>
              <a:lnSpc>
                <a:spcPct val="250000"/>
              </a:lnSpc>
              <a:spcBef>
                <a:spcPts val="0"/>
              </a:spcBef>
            </a:pPr>
            <a:r>
              <a:rPr lang="en-US" sz="2200" dirty="0">
                <a:solidFill>
                  <a:srgbClr val="2D3E5F"/>
                </a:solidFill>
                <a:latin typeface="Verdana" panose="020B0604030504040204" pitchFamily="34" charset="0"/>
                <a:ea typeface="Verdana" panose="020B0604030504040204" pitchFamily="34" charset="0"/>
              </a:rPr>
              <a:t>State Law</a:t>
            </a:r>
          </a:p>
          <a:p>
            <a:pPr>
              <a:lnSpc>
                <a:spcPct val="250000"/>
              </a:lnSpc>
              <a:spcBef>
                <a:spcPts val="0"/>
              </a:spcBef>
            </a:pPr>
            <a:r>
              <a:rPr lang="en-US" sz="2200" dirty="0">
                <a:solidFill>
                  <a:srgbClr val="2D3E5F"/>
                </a:solidFill>
                <a:latin typeface="Verdana" panose="020B0604030504040204" pitchFamily="34" charset="0"/>
                <a:ea typeface="Verdana" panose="020B0604030504040204" pitchFamily="34" charset="0"/>
              </a:rPr>
              <a:t>Grant Requirements</a:t>
            </a:r>
          </a:p>
          <a:p>
            <a:pPr>
              <a:lnSpc>
                <a:spcPct val="250000"/>
              </a:lnSpc>
              <a:spcBef>
                <a:spcPts val="0"/>
              </a:spcBef>
            </a:pPr>
            <a:r>
              <a:rPr lang="en-US" sz="2200" dirty="0">
                <a:solidFill>
                  <a:srgbClr val="2D3E5F"/>
                </a:solidFill>
                <a:latin typeface="Verdana" panose="020B0604030504040204" pitchFamily="34" charset="0"/>
                <a:ea typeface="Verdana" panose="020B0604030504040204" pitchFamily="34" charset="0"/>
              </a:rPr>
              <a:t>Auditor Recommendations </a:t>
            </a:r>
            <a:endParaRPr lang="en-US" sz="1600" dirty="0">
              <a:solidFill>
                <a:srgbClr val="2D3E5F"/>
              </a:solidFill>
              <a:effectLst/>
              <a:latin typeface="Verdana" panose="020B0604030504040204" pitchFamily="34" charset="0"/>
              <a:ea typeface="Verdana" panose="020B0604030504040204" pitchFamily="34" charset="0"/>
            </a:endParaRPr>
          </a:p>
          <a:p>
            <a:pPr marL="112712" indent="0">
              <a:lnSpc>
                <a:spcPct val="250000"/>
              </a:lnSpc>
              <a:spcBef>
                <a:spcPts val="0"/>
              </a:spcBef>
              <a:buNone/>
            </a:pPr>
            <a:endParaRPr lang="en-US" sz="2200" dirty="0">
              <a:solidFill>
                <a:srgbClr val="2D3E5F"/>
              </a:solidFill>
            </a:endParaRPr>
          </a:p>
        </p:txBody>
      </p:sp>
    </p:spTree>
    <p:extLst>
      <p:ext uri="{BB962C8B-B14F-4D97-AF65-F5344CB8AC3E}">
        <p14:creationId xmlns:p14="http://schemas.microsoft.com/office/powerpoint/2010/main" xmlns="" val="3526305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20585" y="127418"/>
            <a:ext cx="8503920" cy="918440"/>
          </a:xfrm>
        </p:spPr>
        <p:txBody>
          <a:bodyPr>
            <a:normAutofit/>
          </a:bodyPr>
          <a:lstStyle/>
          <a:p>
            <a:pPr marL="112712" indent="0" algn="ctr">
              <a:lnSpc>
                <a:spcPct val="120000"/>
              </a:lnSpc>
              <a:spcBef>
                <a:spcPts val="0"/>
              </a:spcBef>
              <a:buNone/>
            </a:pPr>
            <a:r>
              <a:rPr lang="en-US" sz="3200" dirty="0">
                <a:solidFill>
                  <a:srgbClr val="82CAB7"/>
                </a:solidFill>
              </a:rPr>
              <a:t>When Required</a:t>
            </a:r>
            <a:endParaRPr lang="en-US" sz="3200" b="1" dirty="0">
              <a:solidFill>
                <a:srgbClr val="82CAB7"/>
              </a:solidFill>
            </a:endParaRPr>
          </a:p>
        </p:txBody>
      </p:sp>
      <p:sp>
        <p:nvSpPr>
          <p:cNvPr id="5" name="Content Placeholder 2">
            <a:extLst>
              <a:ext uri="{FF2B5EF4-FFF2-40B4-BE49-F238E27FC236}">
                <a16:creationId xmlns:a16="http://schemas.microsoft.com/office/drawing/2014/main" xmlns="" id="{35DE0B32-8239-412E-BFB3-6D5C068FD67E}"/>
              </a:ext>
            </a:extLst>
          </p:cNvPr>
          <p:cNvSpPr txBox="1">
            <a:spLocks/>
          </p:cNvSpPr>
          <p:nvPr/>
        </p:nvSpPr>
        <p:spPr bwMode="auto">
          <a:xfrm>
            <a:off x="316585" y="1311910"/>
            <a:ext cx="8698122" cy="45655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230188" algn="l" rtl="0" fontAlgn="base">
              <a:lnSpc>
                <a:spcPts val="2800"/>
              </a:lnSpc>
              <a:spcBef>
                <a:spcPts val="1000"/>
              </a:spcBef>
              <a:spcAft>
                <a:spcPct val="0"/>
              </a:spcAft>
              <a:buClr>
                <a:schemeClr val="tx2"/>
              </a:buClr>
              <a:buSzPct val="125000"/>
              <a:buFont typeface="Arial"/>
              <a:buChar char="•"/>
              <a:defRPr sz="1900" kern="1200">
                <a:solidFill>
                  <a:srgbClr val="7F7F7F"/>
                </a:solidFill>
                <a:latin typeface="Verdana"/>
                <a:ea typeface="MS PGothic" pitchFamily="34" charset="-128"/>
                <a:cs typeface="Verdana"/>
              </a:defRPr>
            </a:lvl1pPr>
            <a:lvl2pPr marL="571500" indent="-230188" algn="l" rtl="0" fontAlgn="base">
              <a:spcBef>
                <a:spcPts val="1000"/>
              </a:spcBef>
              <a:spcAft>
                <a:spcPct val="0"/>
              </a:spcAft>
              <a:buClr>
                <a:schemeClr val="tx2"/>
              </a:buClr>
              <a:buSzPct val="125000"/>
              <a:buFont typeface="Lucida Grande"/>
              <a:buChar char="–"/>
              <a:defRPr sz="1600" kern="1200">
                <a:solidFill>
                  <a:srgbClr val="7F7F7F"/>
                </a:solidFill>
                <a:latin typeface="Verdana"/>
                <a:ea typeface="MS PGothic" pitchFamily="34" charset="-128"/>
                <a:cs typeface="Verdana"/>
              </a:defRPr>
            </a:lvl2pPr>
            <a:lvl3pPr marL="796925" indent="-228600" algn="l" defTabSz="858838" rtl="0" fontAlgn="base">
              <a:spcBef>
                <a:spcPts val="600"/>
              </a:spcBef>
              <a:spcAft>
                <a:spcPct val="0"/>
              </a:spcAft>
              <a:buClr>
                <a:schemeClr val="tx2"/>
              </a:buClr>
              <a:buSzPct val="110000"/>
              <a:buFont typeface="Courier New"/>
              <a:buChar char="o"/>
              <a:defRPr sz="1600" kern="1200">
                <a:solidFill>
                  <a:srgbClr val="7F7F7F"/>
                </a:solidFill>
                <a:latin typeface="Verdana"/>
                <a:ea typeface="MS PGothic" pitchFamily="34" charset="-128"/>
                <a:cs typeface="Verdana"/>
              </a:defRPr>
            </a:lvl3pPr>
            <a:lvl4pPr marL="1033463" indent="-228600" algn="l" rtl="0" fontAlgn="base">
              <a:spcBef>
                <a:spcPts val="600"/>
              </a:spcBef>
              <a:spcAft>
                <a:spcPct val="0"/>
              </a:spcAft>
              <a:buClr>
                <a:schemeClr val="tx2"/>
              </a:buClr>
              <a:buSzPct val="125000"/>
              <a:buFont typeface="Arial"/>
              <a:buChar char="•"/>
              <a:defRPr sz="1600" kern="1200">
                <a:solidFill>
                  <a:srgbClr val="7F7F7F"/>
                </a:solidFill>
                <a:latin typeface="Verdana"/>
                <a:ea typeface="MS PGothic" pitchFamily="34" charset="-128"/>
                <a:cs typeface="Verdana"/>
              </a:defRPr>
            </a:lvl4pPr>
            <a:lvl5pPr marL="1309688" indent="-228600" algn="l" rtl="0" fontAlgn="base">
              <a:spcBef>
                <a:spcPts val="600"/>
              </a:spcBef>
              <a:spcAft>
                <a:spcPct val="0"/>
              </a:spcAft>
              <a:buClr>
                <a:schemeClr val="tx2"/>
              </a:buClr>
              <a:buSzPct val="125000"/>
              <a:buFont typeface="Arial"/>
              <a:buChar char="•"/>
              <a:defRPr sz="1600" kern="1200">
                <a:solidFill>
                  <a:srgbClr val="7F7F7F"/>
                </a:solidFill>
                <a:latin typeface="Verdana"/>
                <a:ea typeface="MS PGothic" pitchFamily="34" charset="-128"/>
                <a:cs typeface="Verdan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pPr>
            <a:r>
              <a:rPr lang="en-US" sz="2800" dirty="0">
                <a:solidFill>
                  <a:srgbClr val="2D3E5F"/>
                </a:solidFill>
                <a:latin typeface="Verdana" panose="020B0604030504040204" pitchFamily="34" charset="0"/>
                <a:ea typeface="Verdana" panose="020B0604030504040204" pitchFamily="34" charset="0"/>
              </a:rPr>
              <a:t>Board Policy:</a:t>
            </a:r>
          </a:p>
          <a:p>
            <a:pPr lvl="1">
              <a:spcBef>
                <a:spcPts val="0"/>
              </a:spcBef>
            </a:pPr>
            <a:r>
              <a:rPr lang="en-US" sz="2400" dirty="0">
                <a:solidFill>
                  <a:srgbClr val="2D3E5F"/>
                </a:solidFill>
                <a:latin typeface="Verdana" panose="020B0604030504040204" pitchFamily="34" charset="0"/>
                <a:ea typeface="Verdana" panose="020B0604030504040204" pitchFamily="34" charset="0"/>
              </a:rPr>
              <a:t>Monetary thresholds</a:t>
            </a:r>
          </a:p>
          <a:p>
            <a:pPr lvl="1">
              <a:spcBef>
                <a:spcPts val="0"/>
              </a:spcBef>
            </a:pPr>
            <a:r>
              <a:rPr lang="en-US" sz="2400" dirty="0">
                <a:solidFill>
                  <a:srgbClr val="2D3E5F"/>
                </a:solidFill>
                <a:latin typeface="Verdana" panose="020B0604030504040204" pitchFamily="34" charset="0"/>
                <a:ea typeface="Verdana" panose="020B0604030504040204" pitchFamily="34" charset="0"/>
              </a:rPr>
              <a:t>Multiple quotes</a:t>
            </a:r>
          </a:p>
          <a:p>
            <a:pPr lvl="1">
              <a:spcBef>
                <a:spcPts val="0"/>
              </a:spcBef>
            </a:pPr>
            <a:r>
              <a:rPr lang="en-US" sz="2400" dirty="0">
                <a:solidFill>
                  <a:srgbClr val="2D3E5F"/>
                </a:solidFill>
                <a:latin typeface="Verdana" panose="020B0604030504040204" pitchFamily="34" charset="0"/>
                <a:ea typeface="Verdana" panose="020B0604030504040204" pitchFamily="34" charset="0"/>
              </a:rPr>
              <a:t>Competitive bidding</a:t>
            </a:r>
          </a:p>
          <a:p>
            <a:pPr lvl="1">
              <a:spcBef>
                <a:spcPts val="0"/>
              </a:spcBef>
            </a:pPr>
            <a:r>
              <a:rPr lang="en-US" sz="2400" dirty="0">
                <a:solidFill>
                  <a:srgbClr val="2D3E5F"/>
                </a:solidFill>
                <a:latin typeface="Verdana" panose="020B0604030504040204" pitchFamily="34" charset="0"/>
                <a:ea typeface="Verdana" panose="020B0604030504040204" pitchFamily="34" charset="0"/>
              </a:rPr>
              <a:t>Sealed bids</a:t>
            </a:r>
          </a:p>
          <a:p>
            <a:pPr lvl="1">
              <a:spcBef>
                <a:spcPts val="0"/>
              </a:spcBef>
            </a:pPr>
            <a:r>
              <a:rPr lang="en-US" sz="2400" dirty="0">
                <a:solidFill>
                  <a:srgbClr val="2D3E5F"/>
                </a:solidFill>
                <a:latin typeface="Verdana" panose="020B0604030504040204" pitchFamily="34" charset="0"/>
                <a:ea typeface="Verdana" panose="020B0604030504040204" pitchFamily="34" charset="0"/>
              </a:rPr>
              <a:t>Note flexibility for proposals or negotiations</a:t>
            </a:r>
          </a:p>
          <a:p>
            <a:pPr lvl="1">
              <a:spcBef>
                <a:spcPts val="0"/>
              </a:spcBef>
            </a:pPr>
            <a:r>
              <a:rPr lang="en-US" sz="2400" dirty="0">
                <a:solidFill>
                  <a:srgbClr val="2D3E5F"/>
                </a:solidFill>
                <a:latin typeface="Verdana" panose="020B0604030504040204" pitchFamily="34" charset="0"/>
                <a:ea typeface="Verdana" panose="020B0604030504040204" pitchFamily="34" charset="0"/>
              </a:rPr>
              <a:t>Emergency provisions</a:t>
            </a:r>
          </a:p>
          <a:p>
            <a:pPr lvl="1">
              <a:spcBef>
                <a:spcPts val="0"/>
              </a:spcBef>
            </a:pPr>
            <a:r>
              <a:rPr lang="en-US" sz="2400" dirty="0">
                <a:solidFill>
                  <a:srgbClr val="2D3E5F"/>
                </a:solidFill>
                <a:latin typeface="Verdana" panose="020B0604030504040204" pitchFamily="34" charset="0"/>
                <a:ea typeface="Verdana" panose="020B0604030504040204" pitchFamily="34" charset="0"/>
              </a:rPr>
              <a:t>CAUTION </a:t>
            </a:r>
            <a:r>
              <a:rPr lang="en-US" sz="2400" dirty="0">
                <a:solidFill>
                  <a:srgbClr val="2D3E5F"/>
                </a:solidFill>
                <a:latin typeface="Verdana" panose="020B0604030504040204" pitchFamily="34" charset="0"/>
                <a:ea typeface="Verdana" panose="020B0604030504040204" pitchFamily="34" charset="0"/>
                <a:sym typeface="Wingdings" panose="05000000000000000000" pitchFamily="2" charset="2"/>
              </a:rPr>
              <a:t> </a:t>
            </a:r>
          </a:p>
          <a:p>
            <a:pPr lvl="2">
              <a:spcBef>
                <a:spcPts val="0"/>
              </a:spcBef>
            </a:pPr>
            <a:r>
              <a:rPr lang="en-US" sz="2400" dirty="0">
                <a:solidFill>
                  <a:srgbClr val="2D3E5F"/>
                </a:solidFill>
                <a:latin typeface="Verdana" panose="020B0604030504040204" pitchFamily="34" charset="0"/>
                <a:ea typeface="Verdana" panose="020B0604030504040204" pitchFamily="34" charset="0"/>
                <a:sym typeface="Wingdings" panose="05000000000000000000" pitchFamily="2" charset="2"/>
              </a:rPr>
              <a:t>Don’t arbitrarily divide projects to avoid policy requirements</a:t>
            </a:r>
          </a:p>
          <a:p>
            <a:pPr lvl="2">
              <a:spcBef>
                <a:spcPts val="0"/>
              </a:spcBef>
            </a:pPr>
            <a:r>
              <a:rPr lang="en-US" sz="2400" dirty="0">
                <a:solidFill>
                  <a:srgbClr val="2D3E5F"/>
                </a:solidFill>
                <a:latin typeface="Verdana" panose="020B0604030504040204" pitchFamily="34" charset="0"/>
                <a:ea typeface="Verdana" panose="020B0604030504040204" pitchFamily="34" charset="0"/>
                <a:sym typeface="Wingdings" panose="05000000000000000000" pitchFamily="2" charset="2"/>
              </a:rPr>
              <a:t>Don’t design bids to favor specific vendors</a:t>
            </a:r>
          </a:p>
          <a:p>
            <a:pPr lvl="2">
              <a:spcBef>
                <a:spcPts val="0"/>
              </a:spcBef>
            </a:pPr>
            <a:endParaRPr lang="en-US" sz="2400" dirty="0">
              <a:solidFill>
                <a:srgbClr val="2D3E5F"/>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xmlns="" val="3158236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20585" y="127418"/>
            <a:ext cx="8503920" cy="918440"/>
          </a:xfrm>
        </p:spPr>
        <p:txBody>
          <a:bodyPr>
            <a:normAutofit/>
          </a:bodyPr>
          <a:lstStyle/>
          <a:p>
            <a:pPr marL="112712" indent="0" algn="ctr">
              <a:lnSpc>
                <a:spcPct val="120000"/>
              </a:lnSpc>
              <a:spcBef>
                <a:spcPts val="0"/>
              </a:spcBef>
              <a:buNone/>
            </a:pPr>
            <a:r>
              <a:rPr lang="en-US" sz="3200" dirty="0">
                <a:solidFill>
                  <a:srgbClr val="82CAB7"/>
                </a:solidFill>
              </a:rPr>
              <a:t>When Required</a:t>
            </a:r>
            <a:endParaRPr lang="en-US" sz="3200" b="1" dirty="0">
              <a:solidFill>
                <a:srgbClr val="82CAB7"/>
              </a:solidFill>
            </a:endParaRPr>
          </a:p>
        </p:txBody>
      </p:sp>
      <p:sp>
        <p:nvSpPr>
          <p:cNvPr id="5" name="Content Placeholder 2">
            <a:extLst>
              <a:ext uri="{FF2B5EF4-FFF2-40B4-BE49-F238E27FC236}">
                <a16:creationId xmlns:a16="http://schemas.microsoft.com/office/drawing/2014/main" xmlns="" id="{35DE0B32-8239-412E-BFB3-6D5C068FD67E}"/>
              </a:ext>
            </a:extLst>
          </p:cNvPr>
          <p:cNvSpPr txBox="1">
            <a:spLocks/>
          </p:cNvSpPr>
          <p:nvPr/>
        </p:nvSpPr>
        <p:spPr bwMode="auto">
          <a:xfrm>
            <a:off x="316585" y="1311910"/>
            <a:ext cx="8698122" cy="45655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342900" indent="-230188" algn="l" rtl="0" fontAlgn="base">
              <a:lnSpc>
                <a:spcPts val="2800"/>
              </a:lnSpc>
              <a:spcBef>
                <a:spcPts val="1000"/>
              </a:spcBef>
              <a:spcAft>
                <a:spcPct val="0"/>
              </a:spcAft>
              <a:buClr>
                <a:schemeClr val="tx2"/>
              </a:buClr>
              <a:buSzPct val="125000"/>
              <a:buFont typeface="Arial"/>
              <a:buChar char="•"/>
              <a:defRPr sz="1900" kern="1200">
                <a:solidFill>
                  <a:srgbClr val="7F7F7F"/>
                </a:solidFill>
                <a:latin typeface="Verdana"/>
                <a:ea typeface="MS PGothic" pitchFamily="34" charset="-128"/>
                <a:cs typeface="Verdana"/>
              </a:defRPr>
            </a:lvl1pPr>
            <a:lvl2pPr marL="571500" indent="-230188" algn="l" rtl="0" fontAlgn="base">
              <a:spcBef>
                <a:spcPts val="1000"/>
              </a:spcBef>
              <a:spcAft>
                <a:spcPct val="0"/>
              </a:spcAft>
              <a:buClr>
                <a:schemeClr val="tx2"/>
              </a:buClr>
              <a:buSzPct val="125000"/>
              <a:buFont typeface="Lucida Grande"/>
              <a:buChar char="–"/>
              <a:defRPr sz="1600" kern="1200">
                <a:solidFill>
                  <a:srgbClr val="7F7F7F"/>
                </a:solidFill>
                <a:latin typeface="Verdana"/>
                <a:ea typeface="MS PGothic" pitchFamily="34" charset="-128"/>
                <a:cs typeface="Verdana"/>
              </a:defRPr>
            </a:lvl2pPr>
            <a:lvl3pPr marL="796925" indent="-228600" algn="l" defTabSz="858838" rtl="0" fontAlgn="base">
              <a:spcBef>
                <a:spcPts val="600"/>
              </a:spcBef>
              <a:spcAft>
                <a:spcPct val="0"/>
              </a:spcAft>
              <a:buClr>
                <a:schemeClr val="tx2"/>
              </a:buClr>
              <a:buSzPct val="110000"/>
              <a:buFont typeface="Courier New"/>
              <a:buChar char="o"/>
              <a:defRPr sz="1600" kern="1200">
                <a:solidFill>
                  <a:srgbClr val="7F7F7F"/>
                </a:solidFill>
                <a:latin typeface="Verdana"/>
                <a:ea typeface="MS PGothic" pitchFamily="34" charset="-128"/>
                <a:cs typeface="Verdana"/>
              </a:defRPr>
            </a:lvl3pPr>
            <a:lvl4pPr marL="1033463" indent="-228600" algn="l" rtl="0" fontAlgn="base">
              <a:spcBef>
                <a:spcPts val="600"/>
              </a:spcBef>
              <a:spcAft>
                <a:spcPct val="0"/>
              </a:spcAft>
              <a:buClr>
                <a:schemeClr val="tx2"/>
              </a:buClr>
              <a:buSzPct val="125000"/>
              <a:buFont typeface="Arial"/>
              <a:buChar char="•"/>
              <a:defRPr sz="1600" kern="1200">
                <a:solidFill>
                  <a:srgbClr val="7F7F7F"/>
                </a:solidFill>
                <a:latin typeface="Verdana"/>
                <a:ea typeface="MS PGothic" pitchFamily="34" charset="-128"/>
                <a:cs typeface="Verdana"/>
              </a:defRPr>
            </a:lvl4pPr>
            <a:lvl5pPr marL="1309688" indent="-228600" algn="l" rtl="0" fontAlgn="base">
              <a:spcBef>
                <a:spcPts val="600"/>
              </a:spcBef>
              <a:spcAft>
                <a:spcPct val="0"/>
              </a:spcAft>
              <a:buClr>
                <a:schemeClr val="tx2"/>
              </a:buClr>
              <a:buSzPct val="125000"/>
              <a:buFont typeface="Arial"/>
              <a:buChar char="•"/>
              <a:defRPr sz="1600" kern="1200">
                <a:solidFill>
                  <a:srgbClr val="7F7F7F"/>
                </a:solidFill>
                <a:latin typeface="Verdana"/>
                <a:ea typeface="MS PGothic" pitchFamily="34" charset="-128"/>
                <a:cs typeface="Verdan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pPr>
            <a:r>
              <a:rPr lang="en-US" sz="2800" dirty="0">
                <a:solidFill>
                  <a:srgbClr val="2D3E5F"/>
                </a:solidFill>
                <a:latin typeface="Verdana" panose="020B0604030504040204" pitchFamily="34" charset="0"/>
                <a:ea typeface="Verdana" panose="020B0604030504040204" pitchFamily="34" charset="0"/>
                <a:sym typeface="Wingdings" panose="05000000000000000000" pitchFamily="2" charset="2"/>
              </a:rPr>
              <a:t>Difference between Competitive Bidding &amp; Sealed Bids</a:t>
            </a:r>
          </a:p>
          <a:p>
            <a:pPr marL="112712" indent="0">
              <a:lnSpc>
                <a:spcPct val="100000"/>
              </a:lnSpc>
              <a:spcBef>
                <a:spcPts val="0"/>
              </a:spcBef>
              <a:buNone/>
            </a:pPr>
            <a:r>
              <a:rPr lang="en-US" sz="2600" i="1" dirty="0">
                <a:solidFill>
                  <a:schemeClr val="accent1">
                    <a:lumMod val="50000"/>
                  </a:schemeClr>
                </a:solidFill>
                <a:latin typeface="Verdana" panose="020B0604030504040204" pitchFamily="34" charset="0"/>
                <a:ea typeface="Verdana" panose="020B0604030504040204" pitchFamily="34" charset="0"/>
                <a:sym typeface="Wingdings" panose="05000000000000000000" pitchFamily="2" charset="2"/>
              </a:rPr>
              <a:t>Competitive Bidding:</a:t>
            </a:r>
          </a:p>
          <a:p>
            <a:pPr lvl="2">
              <a:spcBef>
                <a:spcPts val="0"/>
              </a:spcBef>
            </a:pPr>
            <a:r>
              <a:rPr lang="en-US" sz="2600" b="0" i="0" dirty="0">
                <a:solidFill>
                  <a:schemeClr val="accent1">
                    <a:lumMod val="50000"/>
                  </a:schemeClr>
                </a:solidFill>
                <a:effectLst/>
                <a:latin typeface="Lato" panose="020F0502020204030203" pitchFamily="34" charset="0"/>
              </a:rPr>
              <a:t>A process of obtaining products or services where the district contacts providers or advertises, and interested providers submit quotes, offers, bids or sealed bids from which the district chooses. Competitive bidding may include the solicitation and submission of offers electronically or through a web-based system. The requirement for providers to submit sealed bids is one type of competitive bidding.</a:t>
            </a:r>
            <a:endParaRPr lang="en-US" sz="2600" dirty="0">
              <a:solidFill>
                <a:schemeClr val="accent1">
                  <a:lumMod val="50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xmlns="" val="2745491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20585" y="127418"/>
            <a:ext cx="8503920" cy="918440"/>
          </a:xfrm>
        </p:spPr>
        <p:txBody>
          <a:bodyPr>
            <a:normAutofit/>
          </a:bodyPr>
          <a:lstStyle/>
          <a:p>
            <a:pPr marL="112712" indent="0" algn="ctr">
              <a:lnSpc>
                <a:spcPct val="120000"/>
              </a:lnSpc>
              <a:spcBef>
                <a:spcPts val="0"/>
              </a:spcBef>
              <a:buNone/>
            </a:pPr>
            <a:r>
              <a:rPr lang="en-US" sz="3200" dirty="0">
                <a:solidFill>
                  <a:srgbClr val="82CAB7"/>
                </a:solidFill>
              </a:rPr>
              <a:t>When Required</a:t>
            </a:r>
            <a:endParaRPr lang="en-US" sz="3200" b="1" dirty="0">
              <a:solidFill>
                <a:srgbClr val="82CAB7"/>
              </a:solidFill>
            </a:endParaRPr>
          </a:p>
        </p:txBody>
      </p:sp>
      <p:sp>
        <p:nvSpPr>
          <p:cNvPr id="5" name="Content Placeholder 2">
            <a:extLst>
              <a:ext uri="{FF2B5EF4-FFF2-40B4-BE49-F238E27FC236}">
                <a16:creationId xmlns:a16="http://schemas.microsoft.com/office/drawing/2014/main" xmlns="" id="{35DE0B32-8239-412E-BFB3-6D5C068FD67E}"/>
              </a:ext>
            </a:extLst>
          </p:cNvPr>
          <p:cNvSpPr txBox="1">
            <a:spLocks/>
          </p:cNvSpPr>
          <p:nvPr/>
        </p:nvSpPr>
        <p:spPr bwMode="auto">
          <a:xfrm>
            <a:off x="316585" y="1311910"/>
            <a:ext cx="8698122" cy="45655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230188" algn="l" rtl="0" fontAlgn="base">
              <a:lnSpc>
                <a:spcPts val="2800"/>
              </a:lnSpc>
              <a:spcBef>
                <a:spcPts val="1000"/>
              </a:spcBef>
              <a:spcAft>
                <a:spcPct val="0"/>
              </a:spcAft>
              <a:buClr>
                <a:schemeClr val="tx2"/>
              </a:buClr>
              <a:buSzPct val="125000"/>
              <a:buFont typeface="Arial"/>
              <a:buChar char="•"/>
              <a:defRPr sz="1900" kern="1200">
                <a:solidFill>
                  <a:srgbClr val="7F7F7F"/>
                </a:solidFill>
                <a:latin typeface="Verdana"/>
                <a:ea typeface="MS PGothic" pitchFamily="34" charset="-128"/>
                <a:cs typeface="Verdana"/>
              </a:defRPr>
            </a:lvl1pPr>
            <a:lvl2pPr marL="571500" indent="-230188" algn="l" rtl="0" fontAlgn="base">
              <a:spcBef>
                <a:spcPts val="1000"/>
              </a:spcBef>
              <a:spcAft>
                <a:spcPct val="0"/>
              </a:spcAft>
              <a:buClr>
                <a:schemeClr val="tx2"/>
              </a:buClr>
              <a:buSzPct val="125000"/>
              <a:buFont typeface="Lucida Grande"/>
              <a:buChar char="–"/>
              <a:defRPr sz="1600" kern="1200">
                <a:solidFill>
                  <a:srgbClr val="7F7F7F"/>
                </a:solidFill>
                <a:latin typeface="Verdana"/>
                <a:ea typeface="MS PGothic" pitchFamily="34" charset="-128"/>
                <a:cs typeface="Verdana"/>
              </a:defRPr>
            </a:lvl2pPr>
            <a:lvl3pPr marL="796925" indent="-228600" algn="l" defTabSz="858838" rtl="0" fontAlgn="base">
              <a:spcBef>
                <a:spcPts val="600"/>
              </a:spcBef>
              <a:spcAft>
                <a:spcPct val="0"/>
              </a:spcAft>
              <a:buClr>
                <a:schemeClr val="tx2"/>
              </a:buClr>
              <a:buSzPct val="110000"/>
              <a:buFont typeface="Courier New"/>
              <a:buChar char="o"/>
              <a:defRPr sz="1600" kern="1200">
                <a:solidFill>
                  <a:srgbClr val="7F7F7F"/>
                </a:solidFill>
                <a:latin typeface="Verdana"/>
                <a:ea typeface="MS PGothic" pitchFamily="34" charset="-128"/>
                <a:cs typeface="Verdana"/>
              </a:defRPr>
            </a:lvl3pPr>
            <a:lvl4pPr marL="1033463" indent="-228600" algn="l" rtl="0" fontAlgn="base">
              <a:spcBef>
                <a:spcPts val="600"/>
              </a:spcBef>
              <a:spcAft>
                <a:spcPct val="0"/>
              </a:spcAft>
              <a:buClr>
                <a:schemeClr val="tx2"/>
              </a:buClr>
              <a:buSzPct val="125000"/>
              <a:buFont typeface="Arial"/>
              <a:buChar char="•"/>
              <a:defRPr sz="1600" kern="1200">
                <a:solidFill>
                  <a:srgbClr val="7F7F7F"/>
                </a:solidFill>
                <a:latin typeface="Verdana"/>
                <a:ea typeface="MS PGothic" pitchFamily="34" charset="-128"/>
                <a:cs typeface="Verdana"/>
              </a:defRPr>
            </a:lvl4pPr>
            <a:lvl5pPr marL="1309688" indent="-228600" algn="l" rtl="0" fontAlgn="base">
              <a:spcBef>
                <a:spcPts val="600"/>
              </a:spcBef>
              <a:spcAft>
                <a:spcPct val="0"/>
              </a:spcAft>
              <a:buClr>
                <a:schemeClr val="tx2"/>
              </a:buClr>
              <a:buSzPct val="125000"/>
              <a:buFont typeface="Arial"/>
              <a:buChar char="•"/>
              <a:defRPr sz="1600" kern="1200">
                <a:solidFill>
                  <a:srgbClr val="7F7F7F"/>
                </a:solidFill>
                <a:latin typeface="Verdana"/>
                <a:ea typeface="MS PGothic" pitchFamily="34" charset="-128"/>
                <a:cs typeface="Verdan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pPr>
            <a:r>
              <a:rPr lang="en-US" sz="2800" dirty="0">
                <a:solidFill>
                  <a:srgbClr val="2D3E5F"/>
                </a:solidFill>
                <a:latin typeface="Verdana" panose="020B0604030504040204" pitchFamily="34" charset="0"/>
                <a:ea typeface="Verdana" panose="020B0604030504040204" pitchFamily="34" charset="0"/>
                <a:sym typeface="Wingdings" panose="05000000000000000000" pitchFamily="2" charset="2"/>
              </a:rPr>
              <a:t>Difference between Competitive Bidding &amp; Sealed Bids</a:t>
            </a:r>
          </a:p>
          <a:p>
            <a:pPr marL="112712" indent="0">
              <a:lnSpc>
                <a:spcPct val="100000"/>
              </a:lnSpc>
              <a:spcBef>
                <a:spcPts val="0"/>
              </a:spcBef>
              <a:buNone/>
            </a:pPr>
            <a:r>
              <a:rPr lang="en-US" sz="2600" i="1" dirty="0">
                <a:solidFill>
                  <a:schemeClr val="accent1">
                    <a:lumMod val="50000"/>
                  </a:schemeClr>
                </a:solidFill>
                <a:latin typeface="Verdana" panose="020B0604030504040204" pitchFamily="34" charset="0"/>
                <a:ea typeface="Verdana" panose="020B0604030504040204" pitchFamily="34" charset="0"/>
                <a:sym typeface="Wingdings" panose="05000000000000000000" pitchFamily="2" charset="2"/>
              </a:rPr>
              <a:t>Sealed Bids:</a:t>
            </a:r>
          </a:p>
          <a:p>
            <a:pPr marL="112712" indent="0">
              <a:lnSpc>
                <a:spcPct val="100000"/>
              </a:lnSpc>
              <a:spcBef>
                <a:spcPts val="0"/>
              </a:spcBef>
              <a:buNone/>
            </a:pPr>
            <a:r>
              <a:rPr lang="en-US" sz="2400" b="0" i="0" dirty="0">
                <a:solidFill>
                  <a:schemeClr val="accent1">
                    <a:lumMod val="50000"/>
                  </a:schemeClr>
                </a:solidFill>
                <a:effectLst/>
                <a:latin typeface="Lato" panose="020F0502020204030203" pitchFamily="34" charset="0"/>
              </a:rPr>
              <a:t>A form of competitive bidding in which providers submit offers in a sealed envelope or package that is publicly opened at an advertised place and time or submit offers using a web-based system that protects the confidentiality of each submitted bid until the date and time of the bid opening.</a:t>
            </a:r>
            <a:endParaRPr lang="en-US" sz="2600" i="1" dirty="0">
              <a:solidFill>
                <a:schemeClr val="accent1">
                  <a:lumMod val="50000"/>
                </a:schemeClr>
              </a:solidFill>
              <a:latin typeface="Verdana" panose="020B0604030504040204" pitchFamily="34" charset="0"/>
              <a:ea typeface="Verdana" panose="020B0604030504040204" pitchFamily="34" charset="0"/>
              <a:sym typeface="Wingdings" panose="05000000000000000000" pitchFamily="2" charset="2"/>
            </a:endParaRPr>
          </a:p>
        </p:txBody>
      </p:sp>
    </p:spTree>
    <p:extLst>
      <p:ext uri="{BB962C8B-B14F-4D97-AF65-F5344CB8AC3E}">
        <p14:creationId xmlns:p14="http://schemas.microsoft.com/office/powerpoint/2010/main" xmlns="" val="3558539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20585" y="127418"/>
            <a:ext cx="8503920" cy="918440"/>
          </a:xfrm>
        </p:spPr>
        <p:txBody>
          <a:bodyPr>
            <a:normAutofit/>
          </a:bodyPr>
          <a:lstStyle/>
          <a:p>
            <a:pPr marL="112712" indent="0" algn="ctr">
              <a:lnSpc>
                <a:spcPct val="120000"/>
              </a:lnSpc>
              <a:spcBef>
                <a:spcPts val="0"/>
              </a:spcBef>
              <a:buNone/>
            </a:pPr>
            <a:r>
              <a:rPr lang="en-US" sz="3200" dirty="0">
                <a:solidFill>
                  <a:srgbClr val="82CAB7"/>
                </a:solidFill>
              </a:rPr>
              <a:t>When Required</a:t>
            </a:r>
            <a:endParaRPr lang="en-US" sz="3200" b="1" dirty="0">
              <a:solidFill>
                <a:srgbClr val="82CAB7"/>
              </a:solidFill>
            </a:endParaRPr>
          </a:p>
        </p:txBody>
      </p:sp>
      <p:sp>
        <p:nvSpPr>
          <p:cNvPr id="5" name="Content Placeholder 2">
            <a:extLst>
              <a:ext uri="{FF2B5EF4-FFF2-40B4-BE49-F238E27FC236}">
                <a16:creationId xmlns:a16="http://schemas.microsoft.com/office/drawing/2014/main" xmlns="" id="{35DE0B32-8239-412E-BFB3-6D5C068FD67E}"/>
              </a:ext>
            </a:extLst>
          </p:cNvPr>
          <p:cNvSpPr txBox="1">
            <a:spLocks/>
          </p:cNvSpPr>
          <p:nvPr/>
        </p:nvSpPr>
        <p:spPr bwMode="auto">
          <a:xfrm>
            <a:off x="316585" y="1311910"/>
            <a:ext cx="8698122" cy="45655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230188" algn="l" rtl="0" fontAlgn="base">
              <a:lnSpc>
                <a:spcPts val="2800"/>
              </a:lnSpc>
              <a:spcBef>
                <a:spcPts val="1000"/>
              </a:spcBef>
              <a:spcAft>
                <a:spcPct val="0"/>
              </a:spcAft>
              <a:buClr>
                <a:schemeClr val="tx2"/>
              </a:buClr>
              <a:buSzPct val="125000"/>
              <a:buFont typeface="Arial"/>
              <a:buChar char="•"/>
              <a:defRPr sz="1900" kern="1200">
                <a:solidFill>
                  <a:srgbClr val="7F7F7F"/>
                </a:solidFill>
                <a:latin typeface="Verdana"/>
                <a:ea typeface="MS PGothic" pitchFamily="34" charset="-128"/>
                <a:cs typeface="Verdana"/>
              </a:defRPr>
            </a:lvl1pPr>
            <a:lvl2pPr marL="571500" indent="-230188" algn="l" rtl="0" fontAlgn="base">
              <a:spcBef>
                <a:spcPts val="1000"/>
              </a:spcBef>
              <a:spcAft>
                <a:spcPct val="0"/>
              </a:spcAft>
              <a:buClr>
                <a:schemeClr val="tx2"/>
              </a:buClr>
              <a:buSzPct val="125000"/>
              <a:buFont typeface="Lucida Grande"/>
              <a:buChar char="–"/>
              <a:defRPr sz="1600" kern="1200">
                <a:solidFill>
                  <a:srgbClr val="7F7F7F"/>
                </a:solidFill>
                <a:latin typeface="Verdana"/>
                <a:ea typeface="MS PGothic" pitchFamily="34" charset="-128"/>
                <a:cs typeface="Verdana"/>
              </a:defRPr>
            </a:lvl2pPr>
            <a:lvl3pPr marL="796925" indent="-228600" algn="l" defTabSz="858838" rtl="0" fontAlgn="base">
              <a:spcBef>
                <a:spcPts val="600"/>
              </a:spcBef>
              <a:spcAft>
                <a:spcPct val="0"/>
              </a:spcAft>
              <a:buClr>
                <a:schemeClr val="tx2"/>
              </a:buClr>
              <a:buSzPct val="110000"/>
              <a:buFont typeface="Courier New"/>
              <a:buChar char="o"/>
              <a:defRPr sz="1600" kern="1200">
                <a:solidFill>
                  <a:srgbClr val="7F7F7F"/>
                </a:solidFill>
                <a:latin typeface="Verdana"/>
                <a:ea typeface="MS PGothic" pitchFamily="34" charset="-128"/>
                <a:cs typeface="Verdana"/>
              </a:defRPr>
            </a:lvl3pPr>
            <a:lvl4pPr marL="1033463" indent="-228600" algn="l" rtl="0" fontAlgn="base">
              <a:spcBef>
                <a:spcPts val="600"/>
              </a:spcBef>
              <a:spcAft>
                <a:spcPct val="0"/>
              </a:spcAft>
              <a:buClr>
                <a:schemeClr val="tx2"/>
              </a:buClr>
              <a:buSzPct val="125000"/>
              <a:buFont typeface="Arial"/>
              <a:buChar char="•"/>
              <a:defRPr sz="1600" kern="1200">
                <a:solidFill>
                  <a:srgbClr val="7F7F7F"/>
                </a:solidFill>
                <a:latin typeface="Verdana"/>
                <a:ea typeface="MS PGothic" pitchFamily="34" charset="-128"/>
                <a:cs typeface="Verdana"/>
              </a:defRPr>
            </a:lvl4pPr>
            <a:lvl5pPr marL="1309688" indent="-228600" algn="l" rtl="0" fontAlgn="base">
              <a:spcBef>
                <a:spcPts val="600"/>
              </a:spcBef>
              <a:spcAft>
                <a:spcPct val="0"/>
              </a:spcAft>
              <a:buClr>
                <a:schemeClr val="tx2"/>
              </a:buClr>
              <a:buSzPct val="125000"/>
              <a:buFont typeface="Arial"/>
              <a:buChar char="•"/>
              <a:defRPr sz="1600" kern="1200">
                <a:solidFill>
                  <a:srgbClr val="7F7F7F"/>
                </a:solidFill>
                <a:latin typeface="Verdana"/>
                <a:ea typeface="MS PGothic" pitchFamily="34" charset="-128"/>
                <a:cs typeface="Verdan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2712" indent="0">
              <a:lnSpc>
                <a:spcPct val="250000"/>
              </a:lnSpc>
              <a:spcBef>
                <a:spcPts val="0"/>
              </a:spcBef>
              <a:buNone/>
            </a:pPr>
            <a:r>
              <a:rPr lang="en-US" sz="2800" dirty="0">
                <a:solidFill>
                  <a:srgbClr val="2D3E5F"/>
                </a:solidFill>
                <a:latin typeface="Verdana" panose="020B0604030504040204" pitchFamily="34" charset="0"/>
                <a:ea typeface="Verdana" panose="020B0604030504040204" pitchFamily="34" charset="0"/>
              </a:rPr>
              <a:t>Best Bid?</a:t>
            </a:r>
          </a:p>
          <a:p>
            <a:pPr marL="112712" indent="0">
              <a:lnSpc>
                <a:spcPct val="100000"/>
              </a:lnSpc>
              <a:spcBef>
                <a:spcPts val="0"/>
              </a:spcBef>
              <a:buNone/>
            </a:pPr>
            <a:r>
              <a:rPr lang="en-US" sz="2400" b="0" i="0" dirty="0">
                <a:solidFill>
                  <a:schemeClr val="accent1">
                    <a:lumMod val="50000"/>
                  </a:schemeClr>
                </a:solidFill>
                <a:effectLst/>
                <a:latin typeface="Lato" panose="020F0502020204030203" pitchFamily="34" charset="0"/>
              </a:rPr>
              <a:t>The provider with the best product or service based on district criteria that may include price, value, quality of product, history of performance, recommendations and other qualities important to the district.</a:t>
            </a:r>
          </a:p>
          <a:p>
            <a:pPr marL="112712" indent="0">
              <a:lnSpc>
                <a:spcPct val="100000"/>
              </a:lnSpc>
              <a:spcBef>
                <a:spcPts val="0"/>
              </a:spcBef>
              <a:buNone/>
            </a:pPr>
            <a:endParaRPr lang="en-US" sz="2400" dirty="0">
              <a:solidFill>
                <a:schemeClr val="accent1">
                  <a:lumMod val="50000"/>
                </a:schemeClr>
              </a:solidFill>
              <a:latin typeface="Lato" panose="020F0502020204030203" pitchFamily="34" charset="0"/>
              <a:ea typeface="Verdana" panose="020B0604030504040204" pitchFamily="34" charset="0"/>
            </a:endParaRPr>
          </a:p>
          <a:p>
            <a:pPr marL="112712" indent="0">
              <a:lnSpc>
                <a:spcPct val="100000"/>
              </a:lnSpc>
              <a:spcBef>
                <a:spcPts val="0"/>
              </a:spcBef>
              <a:buNone/>
            </a:pPr>
            <a:r>
              <a:rPr lang="en-US" sz="2400" dirty="0">
                <a:solidFill>
                  <a:schemeClr val="accent1">
                    <a:lumMod val="50000"/>
                  </a:schemeClr>
                </a:solidFill>
                <a:latin typeface="Lato" panose="020F0502020204030203" pitchFamily="34" charset="0"/>
                <a:ea typeface="Verdana" panose="020B0604030504040204" pitchFamily="34" charset="0"/>
              </a:rPr>
              <a:t>DOCUMENT!</a:t>
            </a:r>
            <a:endParaRPr lang="en-US" sz="2400" dirty="0">
              <a:solidFill>
                <a:schemeClr val="accent1">
                  <a:lumMod val="50000"/>
                </a:schemeClr>
              </a:solidFill>
              <a:latin typeface="Verdana" panose="020B0604030504040204" pitchFamily="34" charset="0"/>
              <a:ea typeface="Verdana" panose="020B0604030504040204" pitchFamily="34" charset="0"/>
            </a:endParaRPr>
          </a:p>
          <a:p>
            <a:pPr marL="112712" indent="0">
              <a:lnSpc>
                <a:spcPct val="250000"/>
              </a:lnSpc>
              <a:spcBef>
                <a:spcPts val="0"/>
              </a:spcBef>
              <a:buNone/>
            </a:pPr>
            <a:endParaRPr lang="en-US" sz="2200" dirty="0">
              <a:solidFill>
                <a:srgbClr val="2D3E5F"/>
              </a:solidFill>
            </a:endParaRPr>
          </a:p>
        </p:txBody>
      </p:sp>
    </p:spTree>
    <p:extLst>
      <p:ext uri="{BB962C8B-B14F-4D97-AF65-F5344CB8AC3E}">
        <p14:creationId xmlns:p14="http://schemas.microsoft.com/office/powerpoint/2010/main" xmlns="" val="2492203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20585" y="127418"/>
            <a:ext cx="8503920" cy="918440"/>
          </a:xfrm>
        </p:spPr>
        <p:txBody>
          <a:bodyPr>
            <a:normAutofit/>
          </a:bodyPr>
          <a:lstStyle/>
          <a:p>
            <a:pPr marL="112712" indent="0" algn="ctr">
              <a:lnSpc>
                <a:spcPct val="120000"/>
              </a:lnSpc>
              <a:spcBef>
                <a:spcPts val="0"/>
              </a:spcBef>
              <a:buNone/>
            </a:pPr>
            <a:r>
              <a:rPr lang="en-US" sz="3200" dirty="0">
                <a:solidFill>
                  <a:srgbClr val="82CAB7"/>
                </a:solidFill>
              </a:rPr>
              <a:t>When Required</a:t>
            </a:r>
            <a:endParaRPr lang="en-US" sz="3200" b="1" dirty="0">
              <a:solidFill>
                <a:srgbClr val="82CAB7"/>
              </a:solidFill>
            </a:endParaRPr>
          </a:p>
        </p:txBody>
      </p:sp>
      <p:sp>
        <p:nvSpPr>
          <p:cNvPr id="5" name="Content Placeholder 2">
            <a:extLst>
              <a:ext uri="{FF2B5EF4-FFF2-40B4-BE49-F238E27FC236}">
                <a16:creationId xmlns:a16="http://schemas.microsoft.com/office/drawing/2014/main" xmlns="" id="{35DE0B32-8239-412E-BFB3-6D5C068FD67E}"/>
              </a:ext>
            </a:extLst>
          </p:cNvPr>
          <p:cNvSpPr txBox="1">
            <a:spLocks/>
          </p:cNvSpPr>
          <p:nvPr/>
        </p:nvSpPr>
        <p:spPr bwMode="auto">
          <a:xfrm>
            <a:off x="316585" y="1311910"/>
            <a:ext cx="8698122" cy="45655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342900" indent="-230188" algn="l" rtl="0" fontAlgn="base">
              <a:lnSpc>
                <a:spcPts val="2800"/>
              </a:lnSpc>
              <a:spcBef>
                <a:spcPts val="1000"/>
              </a:spcBef>
              <a:spcAft>
                <a:spcPct val="0"/>
              </a:spcAft>
              <a:buClr>
                <a:schemeClr val="tx2"/>
              </a:buClr>
              <a:buSzPct val="125000"/>
              <a:buFont typeface="Arial"/>
              <a:buChar char="•"/>
              <a:defRPr sz="1900" kern="1200">
                <a:solidFill>
                  <a:srgbClr val="7F7F7F"/>
                </a:solidFill>
                <a:latin typeface="Verdana"/>
                <a:ea typeface="MS PGothic" pitchFamily="34" charset="-128"/>
                <a:cs typeface="Verdana"/>
              </a:defRPr>
            </a:lvl1pPr>
            <a:lvl2pPr marL="571500" indent="-230188" algn="l" rtl="0" fontAlgn="base">
              <a:spcBef>
                <a:spcPts val="1000"/>
              </a:spcBef>
              <a:spcAft>
                <a:spcPct val="0"/>
              </a:spcAft>
              <a:buClr>
                <a:schemeClr val="tx2"/>
              </a:buClr>
              <a:buSzPct val="125000"/>
              <a:buFont typeface="Lucida Grande"/>
              <a:buChar char="–"/>
              <a:defRPr sz="1600" kern="1200">
                <a:solidFill>
                  <a:srgbClr val="7F7F7F"/>
                </a:solidFill>
                <a:latin typeface="Verdana"/>
                <a:ea typeface="MS PGothic" pitchFamily="34" charset="-128"/>
                <a:cs typeface="Verdana"/>
              </a:defRPr>
            </a:lvl2pPr>
            <a:lvl3pPr marL="796925" indent="-228600" algn="l" defTabSz="858838" rtl="0" fontAlgn="base">
              <a:spcBef>
                <a:spcPts val="600"/>
              </a:spcBef>
              <a:spcAft>
                <a:spcPct val="0"/>
              </a:spcAft>
              <a:buClr>
                <a:schemeClr val="tx2"/>
              </a:buClr>
              <a:buSzPct val="110000"/>
              <a:buFont typeface="Courier New"/>
              <a:buChar char="o"/>
              <a:defRPr sz="1600" kern="1200">
                <a:solidFill>
                  <a:srgbClr val="7F7F7F"/>
                </a:solidFill>
                <a:latin typeface="Verdana"/>
                <a:ea typeface="MS PGothic" pitchFamily="34" charset="-128"/>
                <a:cs typeface="Verdana"/>
              </a:defRPr>
            </a:lvl3pPr>
            <a:lvl4pPr marL="1033463" indent="-228600" algn="l" rtl="0" fontAlgn="base">
              <a:spcBef>
                <a:spcPts val="600"/>
              </a:spcBef>
              <a:spcAft>
                <a:spcPct val="0"/>
              </a:spcAft>
              <a:buClr>
                <a:schemeClr val="tx2"/>
              </a:buClr>
              <a:buSzPct val="125000"/>
              <a:buFont typeface="Arial"/>
              <a:buChar char="•"/>
              <a:defRPr sz="1600" kern="1200">
                <a:solidFill>
                  <a:srgbClr val="7F7F7F"/>
                </a:solidFill>
                <a:latin typeface="Verdana"/>
                <a:ea typeface="MS PGothic" pitchFamily="34" charset="-128"/>
                <a:cs typeface="Verdana"/>
              </a:defRPr>
            </a:lvl4pPr>
            <a:lvl5pPr marL="1309688" indent="-228600" algn="l" rtl="0" fontAlgn="base">
              <a:spcBef>
                <a:spcPts val="600"/>
              </a:spcBef>
              <a:spcAft>
                <a:spcPct val="0"/>
              </a:spcAft>
              <a:buClr>
                <a:schemeClr val="tx2"/>
              </a:buClr>
              <a:buSzPct val="125000"/>
              <a:buFont typeface="Arial"/>
              <a:buChar char="•"/>
              <a:defRPr sz="1600" kern="1200">
                <a:solidFill>
                  <a:srgbClr val="7F7F7F"/>
                </a:solidFill>
                <a:latin typeface="Verdana"/>
                <a:ea typeface="MS PGothic" pitchFamily="34" charset="-128"/>
                <a:cs typeface="Verdan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buFont typeface="Wingdings" panose="05000000000000000000" pitchFamily="2" charset="2"/>
              <a:buChar char="Ø"/>
            </a:pPr>
            <a:r>
              <a:rPr lang="en-US" sz="2800" dirty="0">
                <a:solidFill>
                  <a:srgbClr val="2D3E5F"/>
                </a:solidFill>
                <a:latin typeface="Verdana" panose="020B0604030504040204" pitchFamily="34" charset="0"/>
                <a:ea typeface="Verdana" panose="020B0604030504040204" pitchFamily="34" charset="0"/>
              </a:rPr>
              <a:t>Construction Requirements – Law &amp; Policy</a:t>
            </a:r>
          </a:p>
          <a:p>
            <a:pPr marL="112712" indent="0">
              <a:lnSpc>
                <a:spcPct val="100000"/>
              </a:lnSpc>
              <a:spcBef>
                <a:spcPts val="0"/>
              </a:spcBef>
              <a:buNone/>
            </a:pPr>
            <a:endParaRPr lang="en-US" sz="2800" dirty="0">
              <a:solidFill>
                <a:srgbClr val="2D3E5F"/>
              </a:solidFill>
              <a:latin typeface="Verdana" panose="020B0604030504040204" pitchFamily="34" charset="0"/>
              <a:ea typeface="Verdana" panose="020B0604030504040204" pitchFamily="34" charset="0"/>
            </a:endParaRPr>
          </a:p>
          <a:p>
            <a:pPr lvl="1">
              <a:spcBef>
                <a:spcPts val="0"/>
              </a:spcBef>
              <a:buFont typeface="Courier New" panose="02070309020205020404" pitchFamily="49" charset="0"/>
              <a:buChar char="o"/>
            </a:pPr>
            <a:r>
              <a:rPr lang="en-US" sz="2400" dirty="0">
                <a:solidFill>
                  <a:srgbClr val="2D3E5F"/>
                </a:solidFill>
                <a:latin typeface="Verdana" panose="020B0604030504040204" pitchFamily="34" charset="0"/>
                <a:ea typeface="Verdana" panose="020B0604030504040204" pitchFamily="34" charset="0"/>
              </a:rPr>
              <a:t>Architectural, engineering &amp; land surveying services </a:t>
            </a:r>
            <a:r>
              <a:rPr lang="en-US" sz="2400" dirty="0">
                <a:solidFill>
                  <a:srgbClr val="2D3E5F"/>
                </a:solidFill>
                <a:latin typeface="Verdana" panose="020B0604030504040204" pitchFamily="34" charset="0"/>
                <a:ea typeface="Verdana" panose="020B0604030504040204" pitchFamily="34" charset="0"/>
                <a:sym typeface="Wingdings" panose="05000000000000000000" pitchFamily="2" charset="2"/>
              </a:rPr>
              <a:t> Request for Qualifications</a:t>
            </a:r>
          </a:p>
          <a:p>
            <a:pPr marL="341312" lvl="1" indent="0">
              <a:spcBef>
                <a:spcPts val="0"/>
              </a:spcBef>
              <a:buNone/>
            </a:pPr>
            <a:endParaRPr lang="en-US" sz="2400" dirty="0">
              <a:solidFill>
                <a:srgbClr val="2D3E5F"/>
              </a:solidFill>
              <a:latin typeface="Verdana" panose="020B0604030504040204" pitchFamily="34" charset="0"/>
              <a:ea typeface="Verdana" panose="020B0604030504040204" pitchFamily="34" charset="0"/>
              <a:sym typeface="Wingdings" panose="05000000000000000000" pitchFamily="2" charset="2"/>
            </a:endParaRPr>
          </a:p>
          <a:p>
            <a:pPr lvl="1">
              <a:spcBef>
                <a:spcPts val="0"/>
              </a:spcBef>
              <a:buFont typeface="Courier New" panose="02070309020205020404" pitchFamily="49" charset="0"/>
              <a:buChar char="o"/>
            </a:pPr>
            <a:r>
              <a:rPr lang="en-US" sz="2400" dirty="0">
                <a:solidFill>
                  <a:srgbClr val="2D3E5F"/>
                </a:solidFill>
                <a:latin typeface="Verdana" panose="020B0604030504040204" pitchFamily="34" charset="0"/>
                <a:ea typeface="Verdana" panose="020B0604030504040204" pitchFamily="34" charset="0"/>
                <a:sym typeface="Wingdings" panose="05000000000000000000" pitchFamily="2" charset="2"/>
              </a:rPr>
              <a:t>Construction Management Services</a:t>
            </a:r>
          </a:p>
          <a:p>
            <a:pPr marL="341312" lvl="1" indent="0">
              <a:spcBef>
                <a:spcPts val="0"/>
              </a:spcBef>
              <a:buNone/>
            </a:pPr>
            <a:endParaRPr lang="en-US" sz="2400" dirty="0">
              <a:solidFill>
                <a:srgbClr val="2D3E5F"/>
              </a:solidFill>
              <a:latin typeface="Verdana" panose="020B0604030504040204" pitchFamily="34" charset="0"/>
              <a:ea typeface="Verdana" panose="020B0604030504040204" pitchFamily="34" charset="0"/>
              <a:sym typeface="Wingdings" panose="05000000000000000000" pitchFamily="2" charset="2"/>
            </a:endParaRPr>
          </a:p>
          <a:p>
            <a:pPr lvl="1">
              <a:spcBef>
                <a:spcPts val="0"/>
              </a:spcBef>
              <a:buFont typeface="Courier New" panose="02070309020205020404" pitchFamily="49" charset="0"/>
              <a:buChar char="o"/>
            </a:pPr>
            <a:r>
              <a:rPr lang="en-US" sz="2400" dirty="0">
                <a:solidFill>
                  <a:srgbClr val="2D3E5F"/>
                </a:solidFill>
                <a:latin typeface="Verdana" panose="020B0604030504040204" pitchFamily="34" charset="0"/>
                <a:ea typeface="Verdana" panose="020B0604030504040204" pitchFamily="34" charset="0"/>
                <a:sym typeface="Wingdings" panose="05000000000000000000" pitchFamily="2" charset="2"/>
              </a:rPr>
              <a:t>Construction Manager at Risk</a:t>
            </a:r>
          </a:p>
          <a:p>
            <a:pPr marL="341312" lvl="1" indent="0">
              <a:spcBef>
                <a:spcPts val="0"/>
              </a:spcBef>
              <a:buNone/>
            </a:pPr>
            <a:endParaRPr lang="en-US" sz="2400" dirty="0">
              <a:solidFill>
                <a:srgbClr val="2D3E5F"/>
              </a:solidFill>
              <a:latin typeface="Verdana" panose="020B0604030504040204" pitchFamily="34" charset="0"/>
              <a:ea typeface="Verdana" panose="020B0604030504040204" pitchFamily="34" charset="0"/>
              <a:sym typeface="Wingdings" panose="05000000000000000000" pitchFamily="2" charset="2"/>
            </a:endParaRPr>
          </a:p>
          <a:p>
            <a:pPr lvl="1">
              <a:spcBef>
                <a:spcPts val="0"/>
              </a:spcBef>
              <a:buFont typeface="Courier New" panose="02070309020205020404" pitchFamily="49" charset="0"/>
              <a:buChar char="o"/>
            </a:pPr>
            <a:r>
              <a:rPr lang="en-US" sz="2400" dirty="0">
                <a:solidFill>
                  <a:srgbClr val="2D3E5F"/>
                </a:solidFill>
                <a:latin typeface="Verdana" panose="020B0604030504040204" pitchFamily="34" charset="0"/>
                <a:ea typeface="Verdana" panose="020B0604030504040204" pitchFamily="34" charset="0"/>
                <a:sym typeface="Wingdings" panose="05000000000000000000" pitchFamily="2" charset="2"/>
              </a:rPr>
              <a:t>Design-Build Contractor</a:t>
            </a:r>
          </a:p>
          <a:p>
            <a:pPr marL="341312" lvl="1" indent="0">
              <a:spcBef>
                <a:spcPts val="0"/>
              </a:spcBef>
              <a:buNone/>
            </a:pPr>
            <a:endParaRPr lang="en-US" sz="2400" dirty="0">
              <a:solidFill>
                <a:srgbClr val="2D3E5F"/>
              </a:solidFill>
              <a:latin typeface="Verdana" panose="020B0604030504040204" pitchFamily="34" charset="0"/>
              <a:ea typeface="Verdana" panose="020B0604030504040204" pitchFamily="34" charset="0"/>
              <a:sym typeface="Wingdings" panose="05000000000000000000" pitchFamily="2" charset="2"/>
            </a:endParaRPr>
          </a:p>
          <a:p>
            <a:pPr lvl="1">
              <a:spcBef>
                <a:spcPts val="0"/>
              </a:spcBef>
              <a:buFont typeface="Courier New" panose="02070309020205020404" pitchFamily="49" charset="0"/>
              <a:buChar char="o"/>
            </a:pPr>
            <a:r>
              <a:rPr lang="en-US" sz="2400" dirty="0">
                <a:solidFill>
                  <a:srgbClr val="2D3E5F"/>
                </a:solidFill>
                <a:latin typeface="Verdana" panose="020B0604030504040204" pitchFamily="34" charset="0"/>
                <a:ea typeface="Verdana" panose="020B0604030504040204" pitchFamily="34" charset="0"/>
                <a:sym typeface="Wingdings" panose="05000000000000000000" pitchFamily="2" charset="2"/>
              </a:rPr>
              <a:t>Construction</a:t>
            </a:r>
          </a:p>
          <a:p>
            <a:pPr lvl="1">
              <a:spcBef>
                <a:spcPts val="0"/>
              </a:spcBef>
              <a:buFont typeface="Courier New" panose="02070309020205020404" pitchFamily="49" charset="0"/>
              <a:buChar char="o"/>
            </a:pPr>
            <a:endParaRPr lang="en-US" sz="2400" dirty="0">
              <a:solidFill>
                <a:srgbClr val="2D3E5F"/>
              </a:solidFill>
              <a:latin typeface="Verdana" panose="020B0604030504040204" pitchFamily="34" charset="0"/>
              <a:ea typeface="Verdana" panose="020B0604030504040204" pitchFamily="34" charset="0"/>
            </a:endParaRPr>
          </a:p>
          <a:p>
            <a:pPr lvl="1">
              <a:spcBef>
                <a:spcPts val="0"/>
              </a:spcBef>
              <a:buFont typeface="Courier New" panose="02070309020205020404" pitchFamily="49" charset="0"/>
              <a:buChar char="o"/>
            </a:pPr>
            <a:endParaRPr lang="en-US" sz="2400" dirty="0">
              <a:solidFill>
                <a:schemeClr val="accent1">
                  <a:lumMod val="50000"/>
                </a:schemeClr>
              </a:solidFill>
              <a:latin typeface="Verdana" panose="020B0604030504040204" pitchFamily="34" charset="0"/>
              <a:ea typeface="Verdana" panose="020B0604030504040204" pitchFamily="34" charset="0"/>
            </a:endParaRPr>
          </a:p>
          <a:p>
            <a:pPr marL="112712" indent="0">
              <a:lnSpc>
                <a:spcPct val="250000"/>
              </a:lnSpc>
              <a:spcBef>
                <a:spcPts val="0"/>
              </a:spcBef>
              <a:buNone/>
            </a:pPr>
            <a:endParaRPr lang="en-US" sz="2200" dirty="0">
              <a:solidFill>
                <a:srgbClr val="2D3E5F"/>
              </a:solidFill>
            </a:endParaRPr>
          </a:p>
        </p:txBody>
      </p:sp>
    </p:spTree>
    <p:extLst>
      <p:ext uri="{BB962C8B-B14F-4D97-AF65-F5344CB8AC3E}">
        <p14:creationId xmlns:p14="http://schemas.microsoft.com/office/powerpoint/2010/main" xmlns="" val="4154424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20585" y="127418"/>
            <a:ext cx="8503920" cy="918440"/>
          </a:xfrm>
        </p:spPr>
        <p:txBody>
          <a:bodyPr>
            <a:normAutofit/>
          </a:bodyPr>
          <a:lstStyle/>
          <a:p>
            <a:pPr marL="112712" indent="0" algn="ctr">
              <a:lnSpc>
                <a:spcPct val="120000"/>
              </a:lnSpc>
              <a:spcBef>
                <a:spcPts val="0"/>
              </a:spcBef>
              <a:buNone/>
            </a:pPr>
            <a:r>
              <a:rPr lang="en-US" sz="3200" dirty="0">
                <a:solidFill>
                  <a:srgbClr val="F4A323"/>
                </a:solidFill>
              </a:rPr>
              <a:t>The Process</a:t>
            </a:r>
            <a:endParaRPr lang="en-US" sz="3200" b="1" dirty="0">
              <a:solidFill>
                <a:srgbClr val="F4A323"/>
              </a:solidFill>
            </a:endParaRPr>
          </a:p>
        </p:txBody>
      </p:sp>
      <p:sp>
        <p:nvSpPr>
          <p:cNvPr id="5" name="Content Placeholder 2">
            <a:extLst>
              <a:ext uri="{FF2B5EF4-FFF2-40B4-BE49-F238E27FC236}">
                <a16:creationId xmlns:a16="http://schemas.microsoft.com/office/drawing/2014/main" xmlns="" id="{35DE0B32-8239-412E-BFB3-6D5C068FD67E}"/>
              </a:ext>
            </a:extLst>
          </p:cNvPr>
          <p:cNvSpPr txBox="1">
            <a:spLocks/>
          </p:cNvSpPr>
          <p:nvPr/>
        </p:nvSpPr>
        <p:spPr bwMode="auto">
          <a:xfrm>
            <a:off x="222939" y="1346200"/>
            <a:ext cx="8698122" cy="45655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a:bodyPr>
          <a:lstStyle>
            <a:lvl1pPr marL="342900" indent="-230188" algn="l" rtl="0" fontAlgn="base">
              <a:lnSpc>
                <a:spcPts val="2800"/>
              </a:lnSpc>
              <a:spcBef>
                <a:spcPts val="1000"/>
              </a:spcBef>
              <a:spcAft>
                <a:spcPct val="0"/>
              </a:spcAft>
              <a:buClr>
                <a:schemeClr val="tx2"/>
              </a:buClr>
              <a:buSzPct val="125000"/>
              <a:buFont typeface="Arial"/>
              <a:buChar char="•"/>
              <a:defRPr sz="1900" kern="1200">
                <a:solidFill>
                  <a:srgbClr val="7F7F7F"/>
                </a:solidFill>
                <a:latin typeface="Verdana"/>
                <a:ea typeface="MS PGothic" pitchFamily="34" charset="-128"/>
                <a:cs typeface="Verdana"/>
              </a:defRPr>
            </a:lvl1pPr>
            <a:lvl2pPr marL="571500" indent="-230188" algn="l" rtl="0" fontAlgn="base">
              <a:spcBef>
                <a:spcPts val="1000"/>
              </a:spcBef>
              <a:spcAft>
                <a:spcPct val="0"/>
              </a:spcAft>
              <a:buClr>
                <a:schemeClr val="tx2"/>
              </a:buClr>
              <a:buSzPct val="125000"/>
              <a:buFont typeface="Lucida Grande"/>
              <a:buChar char="–"/>
              <a:defRPr sz="1600" kern="1200">
                <a:solidFill>
                  <a:srgbClr val="7F7F7F"/>
                </a:solidFill>
                <a:latin typeface="Verdana"/>
                <a:ea typeface="MS PGothic" pitchFamily="34" charset="-128"/>
                <a:cs typeface="Verdana"/>
              </a:defRPr>
            </a:lvl2pPr>
            <a:lvl3pPr marL="796925" indent="-228600" algn="l" defTabSz="858838" rtl="0" fontAlgn="base">
              <a:spcBef>
                <a:spcPts val="600"/>
              </a:spcBef>
              <a:spcAft>
                <a:spcPct val="0"/>
              </a:spcAft>
              <a:buClr>
                <a:schemeClr val="tx2"/>
              </a:buClr>
              <a:buSzPct val="110000"/>
              <a:buFont typeface="Courier New"/>
              <a:buChar char="o"/>
              <a:defRPr sz="1600" kern="1200">
                <a:solidFill>
                  <a:srgbClr val="7F7F7F"/>
                </a:solidFill>
                <a:latin typeface="Verdana"/>
                <a:ea typeface="MS PGothic" pitchFamily="34" charset="-128"/>
                <a:cs typeface="Verdana"/>
              </a:defRPr>
            </a:lvl3pPr>
            <a:lvl4pPr marL="1033463" indent="-228600" algn="l" rtl="0" fontAlgn="base">
              <a:spcBef>
                <a:spcPts val="600"/>
              </a:spcBef>
              <a:spcAft>
                <a:spcPct val="0"/>
              </a:spcAft>
              <a:buClr>
                <a:schemeClr val="tx2"/>
              </a:buClr>
              <a:buSzPct val="125000"/>
              <a:buFont typeface="Arial"/>
              <a:buChar char="•"/>
              <a:defRPr sz="1600" kern="1200">
                <a:solidFill>
                  <a:srgbClr val="7F7F7F"/>
                </a:solidFill>
                <a:latin typeface="Verdana"/>
                <a:ea typeface="MS PGothic" pitchFamily="34" charset="-128"/>
                <a:cs typeface="Verdana"/>
              </a:defRPr>
            </a:lvl4pPr>
            <a:lvl5pPr marL="1309688" indent="-228600" algn="l" rtl="0" fontAlgn="base">
              <a:spcBef>
                <a:spcPts val="600"/>
              </a:spcBef>
              <a:spcAft>
                <a:spcPct val="0"/>
              </a:spcAft>
              <a:buClr>
                <a:schemeClr val="tx2"/>
              </a:buClr>
              <a:buSzPct val="125000"/>
              <a:buFont typeface="Arial"/>
              <a:buChar char="•"/>
              <a:defRPr sz="1600" kern="1200">
                <a:solidFill>
                  <a:srgbClr val="7F7F7F"/>
                </a:solidFill>
                <a:latin typeface="Verdana"/>
                <a:ea typeface="MS PGothic" pitchFamily="34" charset="-128"/>
                <a:cs typeface="Verdan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spcBef>
                <a:spcPts val="0"/>
              </a:spcBef>
            </a:pPr>
            <a:r>
              <a:rPr lang="en-US" sz="2800" b="1" dirty="0">
                <a:solidFill>
                  <a:srgbClr val="2D3E5F"/>
                </a:solidFill>
                <a:effectLst/>
                <a:latin typeface="Verdana" panose="020B0604030504040204" pitchFamily="34" charset="0"/>
                <a:ea typeface="Verdana" panose="020B0604030504040204" pitchFamily="34" charset="0"/>
              </a:rPr>
              <a:t>Periodic Reviews </a:t>
            </a:r>
            <a:r>
              <a:rPr lang="en-US" sz="1600" dirty="0">
                <a:solidFill>
                  <a:srgbClr val="2D3E5F"/>
                </a:solidFill>
                <a:effectLst/>
                <a:latin typeface="Verdana" panose="020B0604030504040204" pitchFamily="34" charset="0"/>
                <a:ea typeface="Verdana" panose="020B0604030504040204" pitchFamily="34" charset="0"/>
              </a:rPr>
              <a:t>–</a:t>
            </a:r>
            <a:r>
              <a:rPr lang="en-US" sz="1800" dirty="0">
                <a:solidFill>
                  <a:srgbClr val="2D3E5F"/>
                </a:solidFill>
                <a:effectLst/>
                <a:latin typeface="Verdana" panose="020B0604030504040204" pitchFamily="34" charset="0"/>
                <a:ea typeface="Verdana" panose="020B0604030504040204" pitchFamily="34" charset="0"/>
              </a:rPr>
              <a:t> </a:t>
            </a:r>
            <a:r>
              <a:rPr lang="en-US" sz="2400" dirty="0">
                <a:solidFill>
                  <a:srgbClr val="2D3E5F"/>
                </a:solidFill>
                <a:effectLst/>
                <a:latin typeface="Verdana" panose="020B0604030504040204" pitchFamily="34" charset="0"/>
                <a:ea typeface="Verdana" panose="020B0604030504040204" pitchFamily="34" charset="0"/>
              </a:rPr>
              <a:t>to consider what works and what does not; to make sure that the process is consistent with policies and legal requirements and what works on a practical basis for the institution.</a:t>
            </a:r>
          </a:p>
          <a:p>
            <a:pPr>
              <a:lnSpc>
                <a:spcPct val="110000"/>
              </a:lnSpc>
              <a:spcBef>
                <a:spcPts val="0"/>
              </a:spcBef>
            </a:pPr>
            <a:r>
              <a:rPr lang="en-US" sz="2800" b="1" dirty="0">
                <a:solidFill>
                  <a:srgbClr val="2D3E5F"/>
                </a:solidFill>
                <a:effectLst/>
                <a:latin typeface="Verdana" panose="020B0604030504040204" pitchFamily="34" charset="0"/>
                <a:ea typeface="Verdana" panose="020B0604030504040204" pitchFamily="34" charset="0"/>
              </a:rPr>
              <a:t>Communication of and Adherence to Process </a:t>
            </a:r>
            <a:r>
              <a:rPr lang="en-US" sz="2400" dirty="0">
                <a:solidFill>
                  <a:srgbClr val="2D3E5F"/>
                </a:solidFill>
                <a:effectLst/>
                <a:latin typeface="Verdana" panose="020B0604030504040204" pitchFamily="34" charset="0"/>
                <a:ea typeface="Verdana" panose="020B0604030504040204" pitchFamily="34" charset="0"/>
              </a:rPr>
              <a:t>– the best process in the world is not helpful if people are not aware and/or do not follow the process.</a:t>
            </a:r>
            <a:endParaRPr lang="en-US" sz="2400" dirty="0">
              <a:solidFill>
                <a:srgbClr val="2D3E5F"/>
              </a:solidFill>
              <a:latin typeface="Verdana" panose="020B0604030504040204" pitchFamily="34" charset="0"/>
              <a:ea typeface="Verdana" panose="020B0604030504040204" pitchFamily="34" charset="0"/>
            </a:endParaRPr>
          </a:p>
          <a:p>
            <a:pPr>
              <a:lnSpc>
                <a:spcPct val="110000"/>
              </a:lnSpc>
              <a:spcBef>
                <a:spcPts val="0"/>
              </a:spcBef>
            </a:pPr>
            <a:r>
              <a:rPr lang="en-US" sz="2800" b="1" dirty="0">
                <a:solidFill>
                  <a:srgbClr val="2D3E5F"/>
                </a:solidFill>
                <a:effectLst/>
                <a:latin typeface="Verdana" panose="020B0604030504040204" pitchFamily="34" charset="0"/>
                <a:ea typeface="Verdana" panose="020B0604030504040204" pitchFamily="34" charset="0"/>
              </a:rPr>
              <a:t>Selection of professionals and contractors-</a:t>
            </a:r>
            <a:r>
              <a:rPr lang="en-US" sz="1800" dirty="0">
                <a:solidFill>
                  <a:srgbClr val="2D3E5F"/>
                </a:solidFill>
                <a:effectLst/>
                <a:latin typeface="Calibri" panose="020F0502020204030204" pitchFamily="34" charset="0"/>
                <a:ea typeface="Calibri" panose="020F0502020204030204" pitchFamily="34" charset="0"/>
              </a:rPr>
              <a:t>-</a:t>
            </a:r>
            <a:r>
              <a:rPr lang="en-US" sz="2400" dirty="0">
                <a:solidFill>
                  <a:srgbClr val="2D3E5F"/>
                </a:solidFill>
                <a:effectLst/>
                <a:latin typeface="Verdana" panose="020B0604030504040204" pitchFamily="34" charset="0"/>
                <a:ea typeface="Verdana" panose="020B0604030504040204" pitchFamily="34" charset="0"/>
              </a:rPr>
              <a:t>consider what has worked in the past, parties with institutional knowledge, but also legal requirements</a:t>
            </a:r>
          </a:p>
          <a:p>
            <a:pPr>
              <a:lnSpc>
                <a:spcPct val="250000"/>
              </a:lnSpc>
              <a:spcBef>
                <a:spcPts val="0"/>
              </a:spcBef>
            </a:pPr>
            <a:endParaRPr lang="en-US" sz="2200" dirty="0">
              <a:solidFill>
                <a:srgbClr val="2D3E5F"/>
              </a:solidFill>
            </a:endParaRPr>
          </a:p>
        </p:txBody>
      </p:sp>
    </p:spTree>
    <p:extLst>
      <p:ext uri="{BB962C8B-B14F-4D97-AF65-F5344CB8AC3E}">
        <p14:creationId xmlns:p14="http://schemas.microsoft.com/office/powerpoint/2010/main" xmlns="" val="11200243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9CE366AF7F9540A5A194BCCAE004AC" ma:contentTypeVersion="9" ma:contentTypeDescription="Create a new document." ma:contentTypeScope="" ma:versionID="9ba83906e331476640983eb6cf2fbf30">
  <xsd:schema xmlns:xsd="http://www.w3.org/2001/XMLSchema" xmlns:xs="http://www.w3.org/2001/XMLSchema" xmlns:p="http://schemas.microsoft.com/office/2006/metadata/properties" xmlns:ns3="468524db-31fa-4616-a6c7-02adb752be33" xmlns:ns4="89e5f2c3-20ed-4e5d-996f-24ec54f97e7f" targetNamespace="http://schemas.microsoft.com/office/2006/metadata/properties" ma:root="true" ma:fieldsID="e1496a55df292cdf8df934db8bcc1a3d" ns3:_="" ns4:_="">
    <xsd:import namespace="468524db-31fa-4616-a6c7-02adb752be33"/>
    <xsd:import namespace="89e5f2c3-20ed-4e5d-996f-24ec54f97e7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8524db-31fa-4616-a6c7-02adb752be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e5f2c3-20ed-4e5d-996f-24ec54f97e7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1 6 " ? > < p r o p e r t i e s   x m l n s = " h t t p : / / w w w . i m a n a g e . c o m / w o r k / x m l s c h e m a " >  
     < d o c u m e n t i d > A C T I V E ! 1 0 0 3 2 5 2 . 1 < / d o c u m e n t i d >  
     < s e n d e r i d > M B A S I < / s e n d e r i d >  
     < s e n d e r e m a i l > M B A S I @ T U E T H K E E N E Y . C O M < / s e n d e r e m a i l >  
     < l a s t m o d i f i e d > 2 0 2 1 - 1 0 - 2 0 T 1 7 : 4 9 : 3 2 . 0 0 0 0 0 0 0 - 0 5 : 0 0 < / l a s t m o d i f i e d >  
     < d a t a b a s e > A C T I V E < / d a t a b a s e >  
 < / 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DDB619D-A73B-4587-8A0A-59A88E93D9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8524db-31fa-4616-a6c7-02adb752be33"/>
    <ds:schemaRef ds:uri="89e5f2c3-20ed-4e5d-996f-24ec54f97e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35B5673-AC94-4A2E-9908-B5FD465CFBDE}">
  <ds:schemaRefs>
    <ds:schemaRef ds:uri="http://www.imanage.com/work/xmlschema"/>
  </ds:schemaRefs>
</ds:datastoreItem>
</file>

<file path=customXml/itemProps3.xml><?xml version="1.0" encoding="utf-8"?>
<ds:datastoreItem xmlns:ds="http://schemas.openxmlformats.org/officeDocument/2006/customXml" ds:itemID="{F9ECD280-4D15-4188-B898-03E1707AE899}">
  <ds:schemaRefs>
    <ds:schemaRef ds:uri="http://schemas.microsoft.com/sharepoint/v3/contenttype/forms"/>
  </ds:schemaRefs>
</ds:datastoreItem>
</file>

<file path=customXml/itemProps4.xml><?xml version="1.0" encoding="utf-8"?>
<ds:datastoreItem xmlns:ds="http://schemas.openxmlformats.org/officeDocument/2006/customXml" ds:itemID="{4E8C5074-159C-4182-B426-4A8025359CFA}">
  <ds:schemaRefs>
    <ds:schemaRef ds:uri="http://purl.org/dc/terms/"/>
    <ds:schemaRef ds:uri="http://schemas.microsoft.com/office/2006/metadata/properties"/>
    <ds:schemaRef ds:uri="http://schemas.microsoft.com/office/2006/documentManagement/types"/>
    <ds:schemaRef ds:uri="http://purl.org/dc/dcmitype/"/>
    <ds:schemaRef ds:uri="89e5f2c3-20ed-4e5d-996f-24ec54f97e7f"/>
    <ds:schemaRef ds:uri="468524db-31fa-4616-a6c7-02adb752be33"/>
    <ds:schemaRef ds:uri="http://www.w3.org/XML/1998/namespace"/>
    <ds:schemaRef ds:uri="http://schemas.microsoft.com/office/infopath/2007/PartnerControl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9251</TotalTime>
  <Words>2645</Words>
  <Application>Microsoft Office PowerPoint</Application>
  <PresentationFormat>On-screen Show (4:3)</PresentationFormat>
  <Paragraphs>324</Paragraphs>
  <Slides>21</Slides>
  <Notes>21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Arial</vt:lpstr>
      <vt:lpstr>Verdana</vt:lpstr>
      <vt:lpstr>MS PGothic</vt:lpstr>
      <vt:lpstr>Wingdings</vt:lpstr>
      <vt:lpstr>Lucida Grande</vt:lpstr>
      <vt:lpstr>Courier New</vt:lpstr>
      <vt:lpstr>Lato</vt:lpstr>
      <vt:lpstr>Calibri</vt:lpstr>
      <vt:lpstr>Times New Roman</vt:lpstr>
      <vt:lpstr>Palatino Linotype</vt:lpstr>
      <vt:lpstr>Tahoma</vt:lpstr>
      <vt:lpstr>Office Theme</vt:lpstr>
      <vt:lpstr>Know Your ABCs of  RFQs and RFPs</vt:lpstr>
      <vt:lpstr>RFPs and RFQs</vt:lpstr>
      <vt:lpstr>Slide 3</vt:lpstr>
      <vt:lpstr>Slide 4</vt:lpstr>
      <vt:lpstr>Slide 5</vt:lpstr>
      <vt:lpstr>Slide 6</vt:lpstr>
      <vt:lpstr>Slide 7</vt:lpstr>
      <vt:lpstr>Slide 8</vt:lpstr>
      <vt:lpstr>Slide 9</vt:lpstr>
      <vt:lpstr>Slide 10</vt:lpstr>
      <vt:lpstr>The Legal Requirements</vt:lpstr>
      <vt:lpstr>The Legal Requirements Continued</vt:lpstr>
      <vt:lpstr>The Legal Requirements Continued</vt:lpstr>
      <vt:lpstr>The Legal Requirements Continued</vt:lpstr>
      <vt:lpstr>The Legal Requirements Continued</vt:lpstr>
      <vt:lpstr>The Contract Language</vt:lpstr>
      <vt:lpstr>The Contract Language Continued</vt:lpstr>
      <vt:lpstr>The Contract Language Continued</vt:lpstr>
      <vt:lpstr>Summary</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sjones</dc:creator>
  <cp:lastModifiedBy>User</cp:lastModifiedBy>
  <cp:revision>652</cp:revision>
  <cp:lastPrinted>2021-10-20T22:45:46Z</cp:lastPrinted>
  <dcterms:created xsi:type="dcterms:W3CDTF">2011-08-22T21:24:12Z</dcterms:created>
  <dcterms:modified xsi:type="dcterms:W3CDTF">2021-11-02T15:35:30Z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LP_Owner}">
    <vt:lpwstr>cssadmin</vt:lpwstr>
  </property>
  <property fmtid="{D5CDD505-2E9C-101B-9397-08002B2CF9AE}" pid="3" name="{DLP_CreatedBy}">
    <vt:lpwstr>mbasi</vt:lpwstr>
  </property>
  <property fmtid="{D5CDD505-2E9C-101B-9397-08002B2CF9AE}" pid="4" name="{DLP_CreatedOn}">
    <vt:lpwstr>7/31/2017 6:04:21 PM</vt:lpwstr>
  </property>
  <property fmtid="{D5CDD505-2E9C-101B-9397-08002B2CF9AE}" pid="5" name="{DLP_Description}">
    <vt:lpwstr/>
  </property>
  <property fmtid="{D5CDD505-2E9C-101B-9397-08002B2CF9AE}" pid="6" name="{DLP_VersionNotes}">
    <vt:lpwstr/>
  </property>
  <property fmtid="{D5CDD505-2E9C-101B-9397-08002B2CF9AE}" pid="7" name="{DLP_VersionID}">
    <vt:lpwstr>2</vt:lpwstr>
  </property>
  <property fmtid="{D5CDD505-2E9C-101B-9397-08002B2CF9AE}" pid="8" name="{DLP_MinorID}">
    <vt:lpwstr>0</vt:lpwstr>
  </property>
  <property fmtid="{D5CDD505-2E9C-101B-9397-08002B2CF9AE}" pid="9" name="{DLP_Path}">
    <vt:lpwstr>DL1\Documents\Firm\User Folders\Basi_Michelle\Presentations\</vt:lpwstr>
  </property>
  <property fmtid="{D5CDD505-2E9C-101B-9397-08002B2CF9AE}" pid="10" name="{DLP_ParentFolder}">
    <vt:lpwstr>FE3A2931BA4F4A58B09EB145B002408</vt:lpwstr>
  </property>
  <property fmtid="{D5CDD505-2E9C-101B-9397-08002B2CF9AE}" pid="11" name="{DLP_ObjectID}">
    <vt:lpwstr>1EEA98ADD3214948A7519900B917800</vt:lpwstr>
  </property>
  <property fmtid="{D5CDD505-2E9C-101B-9397-08002B2CF9AE}" pid="12" name="{DLP_FileName}">
    <vt:lpwstr>Mo Charter School Law Seminar 2017 Residency Homeless.pptx</vt:lpwstr>
  </property>
  <property fmtid="{D5CDD505-2E9C-101B-9397-08002B2CF9AE}" pid="13" name="{DLP_Extension}">
    <vt:lpwstr>.pptx</vt:lpwstr>
  </property>
  <property fmtid="{D5CDD505-2E9C-101B-9397-08002B2CF9AE}" pid="14" name="{DLP_Profile}">
    <vt:lpwstr>Standard</vt:lpwstr>
  </property>
  <property fmtid="{D5CDD505-2E9C-101B-9397-08002B2CF9AE}" pid="15" name="{DLPP_Client}">
    <vt:lpwstr>Firm</vt:lpwstr>
  </property>
  <property fmtid="{D5CDD505-2E9C-101B-9397-08002B2CF9AE}" pid="16" name="{DLPP_Matter}">
    <vt:lpwstr>General</vt:lpwstr>
  </property>
  <property fmtid="{D5CDD505-2E9C-101B-9397-08002B2CF9AE}" pid="17" name="{DLPP_DocNum}">
    <vt:lpwstr>DL0369016</vt:lpwstr>
  </property>
  <property fmtid="{D5CDD505-2E9C-101B-9397-08002B2CF9AE}" pid="18" name="{DLPP_Author}">
    <vt:lpwstr>mbasi</vt:lpwstr>
  </property>
  <property fmtid="{D5CDD505-2E9C-101B-9397-08002B2CF9AE}" pid="19" name="ContentTypeId">
    <vt:lpwstr>0x010100619CE366AF7F9540A5A194BCCAE004AC</vt:lpwstr>
  </property>
</Properties>
</file>