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58" r:id="rId3"/>
    <p:sldMasterId id="2147483660" r:id="rId4"/>
    <p:sldMasterId id="2147483662" r:id="rId5"/>
    <p:sldMasterId id="2147485129" r:id="rId6"/>
    <p:sldMasterId id="2147486219" r:id="rId7"/>
    <p:sldMasterId id="2147486238" r:id="rId8"/>
  </p:sldMasterIdLst>
  <p:notesMasterIdLst>
    <p:notesMasterId r:id="rId23"/>
  </p:notesMasterIdLst>
  <p:handoutMasterIdLst>
    <p:handoutMasterId r:id="rId24"/>
  </p:handoutMasterIdLst>
  <p:sldIdLst>
    <p:sldId id="861" r:id="rId9"/>
    <p:sldId id="860" r:id="rId10"/>
    <p:sldId id="846" r:id="rId11"/>
    <p:sldId id="816" r:id="rId12"/>
    <p:sldId id="799" r:id="rId13"/>
    <p:sldId id="804" r:id="rId14"/>
    <p:sldId id="803" r:id="rId15"/>
    <p:sldId id="821" r:id="rId16"/>
    <p:sldId id="840" r:id="rId17"/>
    <p:sldId id="342" r:id="rId18"/>
    <p:sldId id="843" r:id="rId19"/>
    <p:sldId id="833" r:id="rId20"/>
    <p:sldId id="341" r:id="rId21"/>
    <p:sldId id="326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C6E"/>
    <a:srgbClr val="FFFF00"/>
    <a:srgbClr val="003399"/>
    <a:srgbClr val="FF9900"/>
    <a:srgbClr val="CCFFCC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340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1842"/>
        <p:guide orient="horz" pos="4245"/>
        <p:guide orient="horz" pos="678"/>
        <p:guide orient="horz" pos="70"/>
        <p:guide orient="horz" pos="868"/>
        <p:guide orient="horz" pos="944"/>
        <p:guide orient="horz" pos="1170"/>
        <p:guide pos="5685"/>
        <p:guide pos="1253"/>
        <p:guide pos="70"/>
        <p:guide pos="1186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32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82788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fld id="{0FAFDF35-A36E-47C9-BD07-8DDBF18934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7894" name="Picture 6" descr="UMB-Logotype-new-on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777288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UMB-Logotype-new-on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777288"/>
            <a:ext cx="11430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525" y="68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68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3788" y="4416425"/>
            <a:ext cx="4856162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14400" y="8872538"/>
            <a:ext cx="4038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6200" y="8636000"/>
            <a:ext cx="457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fld id="{FD05E3B3-E752-46EF-B778-9A7328AE6E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984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96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95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6081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7092-3BFD-4CE5-90E8-E6270248034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4F62B-A8BB-49EB-9375-9C20CD802AF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F17537A3-991F-4CB0-9A02-379906EC182B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4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33BE9FDA-B56D-4FC2-93AC-803BCBA02AB1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5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78907664-E2E4-4F7C-9E1A-6558FAA5B2E7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6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BFA85E66-14D0-41BF-B781-64756BDCEA85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7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EB203-9473-4A65-A6A6-796E4E0DC81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34B301DC-8984-4054-BD89-5877A2BE495D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9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998538"/>
            <a:ext cx="4184650" cy="3138487"/>
          </a:xfrm>
          <a:ln/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Maximize Your Potential</a:t>
            </a:r>
          </a:p>
        </p:txBody>
      </p:sp>
      <p:sp>
        <p:nvSpPr>
          <p:cNvPr id="573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465138"/>
            <a:fld id="{8FE28DFC-65EB-4953-BD90-07387C36B91A}" type="datetime1">
              <a:rPr lang="en-US" alt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465138"/>
              <a:t>10/22/2021</a:t>
            </a:fld>
            <a:endParaRPr lang="en-US" altLang="en-US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65138"/>
            <a:fld id="{1067A99D-A2E8-4048-8C76-51DF78FF8BF2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algn="r" defTabSz="465138"/>
              <a:t>11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Possibly reduce or</a:t>
            </a: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defTabSz="457200"/>
            <a:fld id="{7FD04E79-925B-44C1-B232-6B3BB8EEE1AD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algn="r" defTabSz="457200"/>
              <a:t>12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612900"/>
            <a:ext cx="8915400" cy="5245100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125" y="107950"/>
            <a:ext cx="7024688" cy="12715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" name="Picture 7" descr="Puzzle-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125" y="111125"/>
            <a:ext cx="7029450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89138" y="1498600"/>
            <a:ext cx="7035800" cy="5240338"/>
          </a:xfrm>
          <a:prstGeom prst="rect">
            <a:avLst/>
          </a:prstGeom>
          <a:noFill/>
          <a:ln w="31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1125" y="1498600"/>
            <a:ext cx="1766888" cy="5240338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11125" y="111125"/>
            <a:ext cx="7029450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1989138" y="1498600"/>
            <a:ext cx="7035800" cy="5240338"/>
          </a:xfrm>
          <a:prstGeom prst="rect">
            <a:avLst/>
          </a:prstGeom>
          <a:noFill/>
          <a:ln w="31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111125" y="1498600"/>
            <a:ext cx="1766888" cy="5240338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3" name="Picture 16" descr="Woman-w-Credit-Car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752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31825" y="206375"/>
            <a:ext cx="6400800" cy="9382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7315200" cy="332105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defRPr sz="18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195263"/>
            <a:ext cx="2119312" cy="607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95263"/>
            <a:ext cx="6208713" cy="607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a_COM_2c_for_PPT"/>
          <p:cNvPicPr>
            <a:picLocks noChangeAspect="1" noChangeArrowheads="1"/>
          </p:cNvPicPr>
          <p:nvPr/>
        </p:nvPicPr>
        <p:blipFill>
          <a:blip r:embed="rId3" cstate="print"/>
          <a:srcRect t="2510"/>
          <a:stretch>
            <a:fillRect/>
          </a:stretch>
        </p:blipFill>
        <p:spPr bwMode="auto">
          <a:xfrm>
            <a:off x="6988175" y="39688"/>
            <a:ext cx="21034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ingsforpptte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2550"/>
            <a:ext cx="43037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648200" y="2432050"/>
            <a:ext cx="4043363" cy="822325"/>
          </a:xfrm>
        </p:spPr>
        <p:txBody>
          <a:bodyPr anchor="b">
            <a:spAutoFit/>
          </a:bodyPr>
          <a:lstStyle>
            <a:lvl1pPr>
              <a:spcBef>
                <a:spcPct val="45000"/>
              </a:spcBef>
              <a:spcAft>
                <a:spcPct val="3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8200" y="3505200"/>
            <a:ext cx="4043363" cy="796925"/>
          </a:xfrm>
        </p:spPr>
        <p:txBody>
          <a:bodyPr rIns="92075" bIns="46038"/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tabLst>
                <a:tab pos="1828800" algn="l"/>
              </a:tabLst>
              <a:defRPr sz="1800">
                <a:solidFill>
                  <a:srgbClr val="0023A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823075" y="6578600"/>
            <a:ext cx="1868488" cy="1825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0410A-96F4-469B-98BB-F7F856D865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4D09A-391E-4C49-A399-92F8D51687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466850"/>
            <a:ext cx="404018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66850"/>
            <a:ext cx="404018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7ECC8-93A6-48A4-AB8F-084730C178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FE14-0EC5-468F-852F-C5F4070D46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E549D-900E-4F10-B0E9-7D17EC495B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D9C0-77EC-4AFD-8A14-C50AFD11D2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84BC8-558F-45AA-8E97-A8C64E52E7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6936-6414-4BD4-BD5A-F5B2538ECF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0967B-9299-4152-9FF6-6894ABC4A9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361950"/>
            <a:ext cx="2058988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1950"/>
            <a:ext cx="602615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19C7-4019-46A8-9FF2-4A3FF07773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0" y="107950"/>
            <a:ext cx="1774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12900"/>
            <a:ext cx="8915400" cy="5245100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125" y="107950"/>
            <a:ext cx="7024688" cy="127158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7" name="Picture 7" descr="Puzzle-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6463" y="111125"/>
            <a:ext cx="17684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1125" y="111125"/>
            <a:ext cx="7029450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89138" y="1498600"/>
            <a:ext cx="7035800" cy="5240338"/>
          </a:xfrm>
          <a:prstGeom prst="rect">
            <a:avLst/>
          </a:prstGeom>
          <a:noFill/>
          <a:ln w="31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1125" y="1498600"/>
            <a:ext cx="1766888" cy="5240338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31825" y="206375"/>
            <a:ext cx="6400800" cy="9382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7315200" cy="332105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defRPr sz="180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752600"/>
            <a:ext cx="4164013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752600"/>
            <a:ext cx="4164012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195263"/>
            <a:ext cx="2119312" cy="607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95263"/>
            <a:ext cx="6208713" cy="607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95263"/>
            <a:ext cx="6292850" cy="946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752600"/>
            <a:ext cx="4164013" cy="451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752600"/>
            <a:ext cx="4164012" cy="217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1388" y="4084638"/>
            <a:ext cx="4164012" cy="218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 b="27492"/>
          <a:stretch>
            <a:fillRect/>
          </a:stretch>
        </p:blipFill>
        <p:spPr bwMode="auto">
          <a:xfrm>
            <a:off x="228600" y="304800"/>
            <a:ext cx="86868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5" y="568325"/>
            <a:ext cx="981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43938" y="6443663"/>
            <a:ext cx="466725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fld id="{95DB0B53-2216-4E28-BD82-9E828AD4DB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a_COM_2c_for_PPT"/>
          <p:cNvPicPr>
            <a:picLocks noChangeAspect="1" noChangeArrowheads="1"/>
          </p:cNvPicPr>
          <p:nvPr/>
        </p:nvPicPr>
        <p:blipFill>
          <a:blip r:embed="rId3" cstate="print"/>
          <a:srcRect t="2510"/>
          <a:stretch>
            <a:fillRect/>
          </a:stretch>
        </p:blipFill>
        <p:spPr bwMode="auto">
          <a:xfrm>
            <a:off x="6988175" y="39688"/>
            <a:ext cx="21034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ingsforpptte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2550"/>
            <a:ext cx="43037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648200" y="2432050"/>
            <a:ext cx="4043363" cy="822325"/>
          </a:xfrm>
        </p:spPr>
        <p:txBody>
          <a:bodyPr anchor="b">
            <a:spAutoFit/>
          </a:bodyPr>
          <a:lstStyle>
            <a:lvl1pPr>
              <a:spcBef>
                <a:spcPct val="45000"/>
              </a:spcBef>
              <a:spcAft>
                <a:spcPct val="3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8200" y="3505200"/>
            <a:ext cx="4043363" cy="796925"/>
          </a:xfrm>
        </p:spPr>
        <p:txBody>
          <a:bodyPr rIns="92075" bIns="46038"/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tabLst>
                <a:tab pos="1828800" algn="l"/>
              </a:tabLst>
              <a:defRPr sz="1800">
                <a:solidFill>
                  <a:srgbClr val="0023A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823075" y="6578600"/>
            <a:ext cx="1868488" cy="1825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B1928-EC6F-4171-9A72-0B3FC007B9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43868-9974-4493-B16D-6EC6FDD55B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466850"/>
            <a:ext cx="404018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66850"/>
            <a:ext cx="404018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C5B1B-E8EB-48C7-AC7A-443F3C81B1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752600"/>
            <a:ext cx="4164013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752600"/>
            <a:ext cx="4164012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E1B62-E014-440B-82D8-8CBAFF1158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6C02A-C2FF-4F6D-82AB-D8E042680B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E40D2-9EC4-4A45-A2EF-1F43CF69CA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AAB60-F88F-4B4F-8BF6-D6B63507E3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91326-F0F1-47D0-B0D8-62D14EABD4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DEAB9-5D04-4ABD-B8F8-7C4C152DFD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361950"/>
            <a:ext cx="2058988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1950"/>
            <a:ext cx="602615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D384-BF1C-46CB-AF4A-22866238B8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a_COM_2c_for_PPT"/>
          <p:cNvPicPr>
            <a:picLocks noChangeAspect="1" noChangeArrowheads="1"/>
          </p:cNvPicPr>
          <p:nvPr/>
        </p:nvPicPr>
        <p:blipFill>
          <a:blip r:embed="rId3" cstate="print"/>
          <a:srcRect t="2510"/>
          <a:stretch>
            <a:fillRect/>
          </a:stretch>
        </p:blipFill>
        <p:spPr bwMode="auto">
          <a:xfrm>
            <a:off x="6988175" y="39688"/>
            <a:ext cx="21034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ingsforpptte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2550"/>
            <a:ext cx="43037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648200" y="2432050"/>
            <a:ext cx="4043363" cy="822325"/>
          </a:xfrm>
        </p:spPr>
        <p:txBody>
          <a:bodyPr anchor="b">
            <a:spAutoFit/>
          </a:bodyPr>
          <a:lstStyle>
            <a:lvl1pPr>
              <a:spcBef>
                <a:spcPct val="45000"/>
              </a:spcBef>
              <a:spcAft>
                <a:spcPct val="3000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48200" y="3505200"/>
            <a:ext cx="4043363" cy="796925"/>
          </a:xfrm>
        </p:spPr>
        <p:txBody>
          <a:bodyPr rIns="92075" bIns="46038"/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tabLst>
                <a:tab pos="1828800" algn="l"/>
              </a:tabLst>
              <a:defRPr sz="1800">
                <a:solidFill>
                  <a:srgbClr val="0023A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6823075" y="6578600"/>
            <a:ext cx="1868488" cy="1825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EB1FC-D89B-4FEC-9F1A-F635AD11A5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91D6F-F5BB-43BC-A4EB-CC5FDC76F5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466850"/>
            <a:ext cx="404018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466850"/>
            <a:ext cx="404018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B41E1-DEF5-4CFB-B970-BE0B4AE06C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9F7AA-01C9-4279-B9F1-05B3C31277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5957-8F24-4969-B7D2-A6EB56E17C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75C46-01B0-4E41-85CD-6C1C1DB078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32B40-751D-4E57-A0A2-37E6C652CE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4F8DA-8E07-41C1-8F1B-3FF341B2EB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2C76-EF30-4C65-AF3B-B3C0C7E85B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361950"/>
            <a:ext cx="2058988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1950"/>
            <a:ext cx="602615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6F3DF-CD01-4241-B946-7EC48516E6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330200" y="2151063"/>
            <a:ext cx="6826250" cy="3175"/>
          </a:xfrm>
          <a:prstGeom prst="line">
            <a:avLst/>
          </a:prstGeom>
          <a:noFill/>
          <a:ln w="12700" algn="ctr">
            <a:solidFill>
              <a:srgbClr val="BABABA"/>
            </a:solidFill>
            <a:round/>
            <a:headEnd/>
            <a:tailEnd/>
          </a:ln>
        </p:spPr>
      </p:cxnSp>
      <p:cxnSp>
        <p:nvCxnSpPr>
          <p:cNvPr id="6" name="Straight Connector 17"/>
          <p:cNvCxnSpPr>
            <a:cxnSpLocks noChangeShapeType="1"/>
          </p:cNvCxnSpPr>
          <p:nvPr/>
        </p:nvCxnSpPr>
        <p:spPr bwMode="auto">
          <a:xfrm>
            <a:off x="331788" y="128588"/>
            <a:ext cx="6827837" cy="3175"/>
          </a:xfrm>
          <a:prstGeom prst="line">
            <a:avLst/>
          </a:prstGeom>
          <a:noFill/>
          <a:ln w="50800">
            <a:solidFill>
              <a:srgbClr val="BABABA"/>
            </a:solidFill>
            <a:round/>
            <a:headEnd/>
            <a:tailEnd/>
          </a:ln>
        </p:spPr>
      </p:cxnSp>
      <p:pic>
        <p:nvPicPr>
          <p:cNvPr id="7" name="Picture 12" descr="UMB Full Color 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963" y="600075"/>
            <a:ext cx="1177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26484" y="2990011"/>
            <a:ext cx="6949016" cy="1883304"/>
          </a:xfrm>
        </p:spPr>
        <p:txBody>
          <a:bodyPr/>
          <a:lstStyle>
            <a:lvl1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29184" indent="-146304">
              <a:lnSpc>
                <a:spcPct val="100000"/>
              </a:lnSpc>
              <a:spcBef>
                <a:spcPts val="750"/>
              </a:spcBef>
              <a:buClr>
                <a:schemeClr val="bg1"/>
              </a:buClr>
              <a:buFont typeface="Arial"/>
              <a:buChar char="•"/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662" y="254747"/>
            <a:ext cx="7100514" cy="1828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defRPr lang="en-US" sz="4000" b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28600" y="2248647"/>
            <a:ext cx="6934200" cy="66501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0" kern="0" dirty="0" smtClean="0">
                <a:latin typeface="Arial" charset="0"/>
                <a:ea typeface="ＭＳ Ｐゴシック" charset="-128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330200" y="3554413"/>
            <a:ext cx="8421688" cy="3175"/>
          </a:xfrm>
          <a:prstGeom prst="line">
            <a:avLst/>
          </a:prstGeom>
          <a:noFill/>
          <a:ln w="12700" algn="ctr">
            <a:solidFill>
              <a:srgbClr val="BABABA"/>
            </a:solidFill>
            <a:round/>
            <a:headEnd/>
            <a:tailEnd/>
          </a:ln>
        </p:spPr>
      </p:cxnSp>
      <p:cxnSp>
        <p:nvCxnSpPr>
          <p:cNvPr id="6" name="Straight Connector 17"/>
          <p:cNvCxnSpPr>
            <a:cxnSpLocks noChangeShapeType="1"/>
          </p:cNvCxnSpPr>
          <p:nvPr/>
        </p:nvCxnSpPr>
        <p:spPr bwMode="auto">
          <a:xfrm>
            <a:off x="331788" y="1531938"/>
            <a:ext cx="8424862" cy="3175"/>
          </a:xfrm>
          <a:prstGeom prst="line">
            <a:avLst/>
          </a:prstGeom>
          <a:noFill/>
          <a:ln w="50800">
            <a:solidFill>
              <a:srgbClr val="BABABA"/>
            </a:solidFill>
            <a:round/>
            <a:headEnd/>
            <a:tailEnd/>
          </a:ln>
        </p:spPr>
      </p:cxnSp>
      <p:sp>
        <p:nvSpPr>
          <p:cNvPr id="1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26483" y="4393690"/>
            <a:ext cx="6722957" cy="1883304"/>
          </a:xfrm>
        </p:spPr>
        <p:txBody>
          <a:bodyPr/>
          <a:lstStyle>
            <a:lvl1pPr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29184" indent="-146304">
              <a:lnSpc>
                <a:spcPct val="100000"/>
              </a:lnSpc>
              <a:spcBef>
                <a:spcPts val="750"/>
              </a:spcBef>
              <a:buClr>
                <a:schemeClr val="bg1"/>
              </a:buClr>
              <a:buFont typeface="Arial"/>
              <a:buChar char="•"/>
              <a:defRPr sz="14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0661" y="1658426"/>
            <a:ext cx="8642602" cy="18288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defRPr lang="en-US" sz="4000" b="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28599" y="3652326"/>
            <a:ext cx="8634590" cy="66501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400" b="0" kern="0" dirty="0" smtClean="0">
                <a:latin typeface="Arial" charset="0"/>
                <a:ea typeface="ＭＳ Ｐゴシック" charset="-128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254000"/>
            <a:ext cx="674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713" y="1636713"/>
            <a:ext cx="8577262" cy="4529137"/>
          </a:xfrm>
        </p:spPr>
        <p:txBody>
          <a:bodyPr/>
          <a:lstStyle>
            <a:lvl1pPr marL="182880" indent="-182880">
              <a:buClr>
                <a:srgbClr val="003C6E"/>
              </a:buClr>
              <a:buSzPct val="90000"/>
              <a:buFont typeface="Arial" pitchFamily="34" charset="0"/>
              <a:buChar char="•"/>
              <a:defRPr sz="16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/>
              </a:buClr>
              <a:buSzPct val="95000"/>
              <a:buFont typeface="Arial" pitchFamily="34" charset="0"/>
              <a:buChar char="–"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2"/>
              </a:buClr>
              <a:buFont typeface="Arial" pitchFamily="34" charset="0"/>
              <a:buChar char="•"/>
              <a:defRPr sz="12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 marL="1033463" indent="-174625">
              <a:buClr>
                <a:srgbClr val="003C6E"/>
              </a:buClr>
              <a:buFont typeface="Courier New" pitchFamily="49" charset="0"/>
              <a:buChar char="o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4B669-E670-4526-B0DE-801A6C93C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/>
              </a:buCl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2"/>
              </a:buClr>
              <a:buFont typeface="Arial" pitchFamily="34" charset="0"/>
              <a:buChar char="–"/>
              <a:defRPr sz="12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 marL="1033463" marR="0" indent="-228600" algn="l" defTabSz="914400" rtl="0" eaLnBrk="0" fontAlgn="base" latinLnBrk="0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chemeClr val="bg2"/>
              </a:buClr>
              <a:buSzTx/>
              <a:buFont typeface="Courier New" pitchFamily="49" charset="0"/>
              <a:buChar char="o"/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253998"/>
            <a:ext cx="674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B426D-6EC2-4580-9B7E-627F50F371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253998"/>
            <a:ext cx="6743700" cy="9461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41" y="1636713"/>
            <a:ext cx="4152900" cy="462915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3C6E"/>
              </a:buClr>
              <a:buSzPct val="80000"/>
              <a:buFont typeface="Wingdings" charset="2"/>
              <a:buNone/>
              <a:tabLst/>
              <a:defRPr sz="1400"/>
            </a:lvl1pPr>
            <a:lvl2pPr marL="329184" marR="0" indent="-146304" algn="l" defTabSz="9144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 sz="1400">
                <a:solidFill>
                  <a:srgbClr val="262626"/>
                </a:solidFill>
              </a:defRPr>
            </a:lvl2pPr>
            <a:lvl3pPr marL="520700" marR="0" indent="-168275" algn="l" defTabSz="798513" rtl="0" eaLnBrk="0" fontAlgn="base" latinLnBrk="0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003C6E"/>
              </a:buClr>
              <a:buSzTx/>
              <a:buFont typeface="Arial"/>
              <a:buChar char="•"/>
              <a:tabLst/>
              <a:defRPr sz="1400"/>
            </a:lvl3pPr>
            <a:lvl4pPr marL="603504" marR="0" indent="-146304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Lucida Grande"/>
              <a:buChar char="-"/>
              <a:tabLst/>
              <a:defRPr sz="1200">
                <a:solidFill>
                  <a:srgbClr val="262626"/>
                </a:solidFill>
              </a:defRPr>
            </a:lvl4pPr>
            <a:lvl5pPr marL="1033463" marR="0" indent="-228600" algn="l" defTabSz="914400" rtl="0" eaLnBrk="0" fontAlgn="base" latinLnBrk="0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003C6E"/>
              </a:buClr>
              <a:buSzTx/>
              <a:buFont typeface="Courier New" pitchFamily="49" charset="0"/>
              <a:buChar char="o"/>
              <a:tabLst/>
              <a:defRPr sz="105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605" y="1636713"/>
            <a:ext cx="4154488" cy="462915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3C6E"/>
              </a:buClr>
              <a:buSzPct val="80000"/>
              <a:buFont typeface="Wingdings" charset="2"/>
              <a:buNone/>
              <a:tabLst/>
              <a:defRPr sz="1400"/>
            </a:lvl1pPr>
            <a:lvl2pPr marL="329184" marR="0" indent="-146304" algn="l" defTabSz="9144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 sz="1400">
                <a:solidFill>
                  <a:srgbClr val="404040"/>
                </a:solidFill>
              </a:defRPr>
            </a:lvl2pPr>
            <a:lvl3pPr marL="520700" marR="0" indent="-168275" algn="l" defTabSz="798513" rtl="0" eaLnBrk="0" fontAlgn="base" latinLnBrk="0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003C6E"/>
              </a:buClr>
              <a:buSzTx/>
              <a:buFont typeface="Arial"/>
              <a:buChar char="•"/>
              <a:tabLst/>
              <a:defRPr sz="1400"/>
            </a:lvl3pPr>
            <a:lvl4pPr marL="603504" marR="0" indent="-146304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Lucida Grande"/>
              <a:buChar char="-"/>
              <a:tabLst/>
              <a:defRPr sz="1200">
                <a:solidFill>
                  <a:srgbClr val="404040"/>
                </a:solidFill>
              </a:defRPr>
            </a:lvl4pPr>
            <a:lvl5pPr marL="1033463" marR="0" indent="-228600" algn="l" defTabSz="914400" rtl="0" eaLnBrk="0" fontAlgn="base" latinLnBrk="0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003C6E"/>
              </a:buClr>
              <a:buSzTx/>
              <a:buFont typeface="Courier New" pitchFamily="49" charset="0"/>
              <a:buChar char="o"/>
              <a:tabLst/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B17E4-43B2-4776-9190-9837C20376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253998"/>
            <a:ext cx="674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0C0DB-B58F-4F56-A853-606C9E33AA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95263"/>
            <a:ext cx="6292850" cy="946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752600"/>
            <a:ext cx="4164013" cy="451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1388" y="1752600"/>
            <a:ext cx="4164012" cy="217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1388" y="4084638"/>
            <a:ext cx="4164012" cy="218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01788" y="6521450"/>
            <a:ext cx="59420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0" y="1079500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A screenshot of a video game&#10;&#10;Description automatically generated with medium confidenc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360363"/>
            <a:ext cx="10969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9;p3"/>
          <p:cNvSpPr txBox="1">
            <a:spLocks noGrp="1"/>
          </p:cNvSpPr>
          <p:nvPr>
            <p:ph type="title"/>
          </p:nvPr>
        </p:nvSpPr>
        <p:spPr>
          <a:xfrm>
            <a:off x="400050" y="-1"/>
            <a:ext cx="8343900" cy="1079703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ctr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00" b="1" i="0">
                <a:solidFill>
                  <a:srgbClr val="003C6E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585200" y="6381750"/>
            <a:ext cx="158750" cy="207963"/>
          </a:xfrm>
        </p:spPr>
        <p:txBody>
          <a:bodyPr/>
          <a:lstStyle>
            <a:lvl1pPr>
              <a:defRPr/>
            </a:lvl1pPr>
          </a:lstStyle>
          <a:p>
            <a:fld id="{756FC798-472D-498C-8290-901408974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909638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49" y="1414021"/>
            <a:ext cx="7085525" cy="219456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66" y="5029200"/>
            <a:ext cx="7085525" cy="10225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63" y="6610350"/>
            <a:ext cx="1371600" cy="2063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463" y="306388"/>
            <a:ext cx="1143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49" y="1414021"/>
            <a:ext cx="7085525" cy="219456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66" y="5029200"/>
            <a:ext cx="7085525" cy="10225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63" y="6610350"/>
            <a:ext cx="1371600" cy="206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White">
          <a:xfrm>
            <a:off x="0" y="901700"/>
            <a:ext cx="9144000" cy="59563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417320"/>
            <a:ext cx="7090842" cy="219456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89" y="5029200"/>
            <a:ext cx="7090841" cy="102412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8C4B51-9DF3-4808-B46E-2018023A1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909638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417320"/>
            <a:ext cx="7090842" cy="219456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03C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889" y="5029200"/>
            <a:ext cx="7090841" cy="102412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3C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413B8-706F-4B6F-B5CA-75F9C4058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129626"/>
            <a:ext cx="8510887" cy="54616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5213" y="6610350"/>
            <a:ext cx="1225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" y="6610350"/>
            <a:ext cx="7050088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213" y="6610350"/>
            <a:ext cx="412750" cy="206375"/>
          </a:xfrm>
        </p:spPr>
        <p:txBody>
          <a:bodyPr/>
          <a:lstStyle>
            <a:lvl1pPr>
              <a:defRPr/>
            </a:lvl1pPr>
          </a:lstStyle>
          <a:p>
            <a:fld id="{EB92E93E-E465-4127-8BA4-793F381DE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51" y="1133856"/>
            <a:ext cx="4114800" cy="54574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133856"/>
            <a:ext cx="4114800" cy="54574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1EFC-6998-47F5-9A06-8CB78D741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2296"/>
            <a:ext cx="713232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51" y="1133856"/>
            <a:ext cx="4114800" cy="7315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651" y="1873479"/>
            <a:ext cx="4114800" cy="47178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7738" y="1133856"/>
            <a:ext cx="4114800" cy="7315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7738" y="1873479"/>
            <a:ext cx="4114800" cy="47178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BEE1-0346-4F79-B840-0EA997CD8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91200" y="1133474"/>
            <a:ext cx="3081338" cy="5457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915428"/>
            <a:ext cx="5604933" cy="594257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1D2232-5180-4ABF-AF88-8C04661D35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2296"/>
            <a:ext cx="713232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016" y="1133855"/>
            <a:ext cx="5912521" cy="54574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651" y="1133856"/>
            <a:ext cx="2323707" cy="5457444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51C2-3507-4979-A12C-CC25E2118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2296"/>
            <a:ext cx="713232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62656" y="911225"/>
            <a:ext cx="6181344" cy="5680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651" y="1133856"/>
            <a:ext cx="2322576" cy="5457444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AE5FE-B88F-470F-BBB0-B1DA8B91C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760" y="1133474"/>
            <a:ext cx="4459622" cy="5457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029200" y="1133474"/>
            <a:ext cx="3840480" cy="265176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29200" y="3940312"/>
            <a:ext cx="3840480" cy="265176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4BBA305-2C82-4B4C-A2B7-F6F1468AF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2296"/>
            <a:ext cx="713232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650" y="1133857"/>
            <a:ext cx="8510887" cy="50292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61651" y="1645920"/>
            <a:ext cx="8510888" cy="494538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986AE9A-DA0E-4AC8-91A0-3CE60DBA4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82296"/>
            <a:ext cx="713232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4399"/>
            <a:ext cx="9144000" cy="56769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2F9E2-750B-4D66-B329-82140A8F3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9002-F57F-437F-B9B1-4A197B017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07852-D657-46C3-8E71-710629771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909638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49" y="1414021"/>
            <a:ext cx="7085525" cy="219456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66" y="5029200"/>
            <a:ext cx="7085525" cy="10225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63" y="6610350"/>
            <a:ext cx="1371600" cy="206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7764463" y="306388"/>
            <a:ext cx="1143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49" y="1414021"/>
            <a:ext cx="7085525" cy="219456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66" y="5029200"/>
            <a:ext cx="7085525" cy="10225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63" y="6610350"/>
            <a:ext cx="1371600" cy="206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- Text Slide Short Heading - Singl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20338"/>
            <a:ext cx="8229600" cy="6610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334079"/>
            <a:ext cx="8229600" cy="48616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286500"/>
            <a:ext cx="1906588" cy="365125"/>
          </a:xfrm>
        </p:spPr>
        <p:txBody>
          <a:bodyPr/>
          <a:lstStyle>
            <a:lvl1pPr>
              <a:defRPr sz="1200">
                <a:solidFill>
                  <a:srgbClr val="00337F"/>
                </a:solidFill>
              </a:defRPr>
            </a:lvl1pPr>
          </a:lstStyle>
          <a:p>
            <a:fld id="{C8B65E12-1A2E-46BB-90ED-C0CB365B8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0" y="1079500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 descr="A screenshot of a video game&#10;&#10;Description automatically generated with medium confidenc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360363"/>
            <a:ext cx="10969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9;p3"/>
          <p:cNvSpPr txBox="1">
            <a:spLocks noGrp="1"/>
          </p:cNvSpPr>
          <p:nvPr>
            <p:ph type="title"/>
          </p:nvPr>
        </p:nvSpPr>
        <p:spPr>
          <a:xfrm>
            <a:off x="400050" y="-1"/>
            <a:ext cx="8343900" cy="1079703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00" b="1" i="0">
                <a:solidFill>
                  <a:srgbClr val="003C6E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585200" y="6381750"/>
            <a:ext cx="158750" cy="207963"/>
          </a:xfrm>
        </p:spPr>
        <p:txBody>
          <a:bodyPr/>
          <a:lstStyle>
            <a:lvl1pPr>
              <a:defRPr/>
            </a:lvl1pPr>
          </a:lstStyle>
          <a:p>
            <a:fld id="{867CCD79-2BC8-4327-9053-D9F81D380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0" y="1079500"/>
            <a:ext cx="9144000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video game&#10;&#10;Description automatically generated with medium confidenc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360363"/>
            <a:ext cx="1096963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oogle Shape;9;p3"/>
          <p:cNvSpPr txBox="1">
            <a:spLocks noGrp="1"/>
          </p:cNvSpPr>
          <p:nvPr>
            <p:ph type="title"/>
          </p:nvPr>
        </p:nvSpPr>
        <p:spPr>
          <a:xfrm>
            <a:off x="400050" y="-1"/>
            <a:ext cx="8343900" cy="107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00" b="1" i="0">
                <a:solidFill>
                  <a:srgbClr val="003C6E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10"/>
          </p:nvPr>
        </p:nvSpPr>
        <p:spPr>
          <a:xfrm>
            <a:off x="8577263" y="6416675"/>
            <a:ext cx="176212" cy="173038"/>
          </a:xfrm>
        </p:spPr>
        <p:txBody>
          <a:bodyPr/>
          <a:lstStyle>
            <a:lvl1pPr>
              <a:defRPr/>
            </a:lvl1pPr>
          </a:lstStyle>
          <a:p>
            <a:fld id="{95986894-5775-4551-B41E-E49ECE761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/>
          </p:cNvSpPr>
          <p:nvPr userDrawn="1"/>
        </p:nvSpPr>
        <p:spPr>
          <a:xfrm>
            <a:off x="8585200" y="6434138"/>
            <a:ext cx="158750" cy="155575"/>
          </a:xfrm>
          <a:prstGeom prst="rect">
            <a:avLst/>
          </a:prstGeom>
          <a:ln w="3175">
            <a:miter lim="400000"/>
          </a:ln>
        </p:spPr>
        <p:txBody>
          <a:bodyPr wrap="none" lIns="26007" tIns="26007" rIns="26007" bIns="26007" anchor="b">
            <a:spAutoFit/>
          </a:bodyPr>
          <a:lstStyle/>
          <a:p>
            <a:pPr algn="ctr" defTabSz="409575" eaLnBrk="1" hangingPunct="1"/>
            <a:fld id="{8A5556E4-97EE-4B7B-8184-70A3DA8AA355}" type="slidenum">
              <a:rPr lang="en-US" sz="600"/>
              <a:pPr algn="ctr" defTabSz="409575" eaLnBrk="1" hangingPunct="1"/>
              <a:t>‹#›</a:t>
            </a:fld>
            <a:endParaRPr lang="en-US" sz="600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3"/>
          <p:cNvSpPr txBox="1"/>
          <p:nvPr/>
        </p:nvSpPr>
        <p:spPr>
          <a:xfrm>
            <a:off x="406400" y="6362700"/>
            <a:ext cx="1698625" cy="214313"/>
          </a:xfrm>
          <a:prstGeom prst="rect">
            <a:avLst/>
          </a:prstGeom>
          <a:noFill/>
          <a:ln>
            <a:noFill/>
          </a:ln>
        </p:spPr>
        <p:txBody>
          <a:bodyPr spcFirstLastPara="1" lIns="51431" tIns="25706" rIns="51431" bIns="25706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/>
            </a:pPr>
            <a:r>
              <a:rPr lang="en" sz="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 Copyright 2019 Billtrust. All rights reserved.</a:t>
            </a: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400050" y="342900"/>
            <a:ext cx="83439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 - Text Slide Long Heading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384833"/>
            <a:ext cx="8229600" cy="295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rgbClr val="00B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6077" y="679868"/>
            <a:ext cx="7113141" cy="763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sz="1875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808703"/>
            <a:ext cx="8229600" cy="43870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05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705850" y="6443663"/>
            <a:ext cx="211138" cy="207962"/>
          </a:xfrm>
        </p:spPr>
        <p:txBody>
          <a:bodyPr/>
          <a:lstStyle>
            <a:lvl1pPr algn="r">
              <a:defRPr sz="900">
                <a:solidFill>
                  <a:srgbClr val="00337F"/>
                </a:solidFill>
              </a:defRPr>
            </a:lvl1pPr>
          </a:lstStyle>
          <a:p>
            <a:fld id="{65DAD01D-A79A-47CE-90F2-D310BB125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 - Text Slide Long Heading - Single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384833"/>
            <a:ext cx="8229600" cy="29503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lnSpc>
                <a:spcPct val="100000"/>
              </a:lnSpc>
              <a:defRPr sz="1200">
                <a:solidFill>
                  <a:srgbClr val="00B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6077" y="679868"/>
            <a:ext cx="7113141" cy="7638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875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808705"/>
            <a:ext cx="8229600" cy="43614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5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712200" y="6443663"/>
            <a:ext cx="204788" cy="207962"/>
          </a:xfrm>
        </p:spPr>
        <p:txBody>
          <a:bodyPr/>
          <a:lstStyle>
            <a:lvl1pPr algn="r" defTabSz="342900" eaLnBrk="1" hangingPunct="1">
              <a:defRPr sz="900">
                <a:solidFill>
                  <a:srgbClr val="00337F"/>
                </a:solidFill>
                <a:latin typeface="Calibri" pitchFamily="34" charset="0"/>
              </a:defRPr>
            </a:lvl1pPr>
          </a:lstStyle>
          <a:p>
            <a:fld id="{4CF5B948-A78E-4DE3-B7C0-426AC3C90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909638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50" y="1414021"/>
            <a:ext cx="7085525" cy="219456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67" y="5029200"/>
            <a:ext cx="7085525" cy="100584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99363" y="6610350"/>
            <a:ext cx="1371600" cy="206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129626"/>
            <a:ext cx="8510887" cy="54616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5213" y="6610350"/>
            <a:ext cx="122555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" y="6610350"/>
            <a:ext cx="7050088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275" y="6643688"/>
            <a:ext cx="174625" cy="173037"/>
          </a:xfrm>
        </p:spPr>
        <p:txBody>
          <a:bodyPr/>
          <a:lstStyle>
            <a:lvl1pPr>
              <a:defRPr/>
            </a:lvl1pPr>
          </a:lstStyle>
          <a:p>
            <a:fld id="{48DDDCF8-5095-442C-AF3E-9771F3B6D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image" Target="../media/image15.jpe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221413"/>
            <a:ext cx="12096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752600"/>
            <a:ext cx="848042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1125" y="107950"/>
            <a:ext cx="7031038" cy="1271588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195263"/>
            <a:ext cx="6292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1788" y="6521450"/>
            <a:ext cx="594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5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 descr="Woman-w-Credit-Ca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52400"/>
            <a:ext cx="1752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 flipV="1">
            <a:off x="111125" y="111125"/>
            <a:ext cx="7027863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33" name="Picture 9" descr="Woman-w-Credit-Ca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52400"/>
            <a:ext cx="1752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7663" y="6219825"/>
            <a:ext cx="13096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 flipV="1">
            <a:off x="111125" y="111125"/>
            <a:ext cx="7027863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11125" y="1498600"/>
            <a:ext cx="1765300" cy="5232400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1037" name="Picture 13" descr="Woman-w-Credit-Car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52400"/>
            <a:ext cx="1781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56" r:id="rId1"/>
    <p:sldLayoutId id="2147486392" r:id="rId2"/>
    <p:sldLayoutId id="2147486393" r:id="rId3"/>
    <p:sldLayoutId id="2147486394" r:id="rId4"/>
    <p:sldLayoutId id="2147486395" r:id="rId5"/>
    <p:sldLayoutId id="2147486396" r:id="rId6"/>
    <p:sldLayoutId id="2147486397" r:id="rId7"/>
    <p:sldLayoutId id="2147486398" r:id="rId8"/>
    <p:sldLayoutId id="2147486399" r:id="rId9"/>
    <p:sldLayoutId id="2147486400" r:id="rId10"/>
    <p:sldLayoutId id="214748640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2333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2"/>
          </a:solidFill>
          <a:latin typeface="+mn-lt"/>
        </a:defRPr>
      </a:lvl2pPr>
      <a:lvl3pPr marL="855663" indent="-11112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2"/>
          </a:solidFill>
          <a:latin typeface="+mn-lt"/>
        </a:defRPr>
      </a:lvl3pPr>
      <a:lvl4pPr marL="1260475" indent="-1762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400">
          <a:solidFill>
            <a:schemeClr val="bg2"/>
          </a:solidFill>
          <a:latin typeface="+mn-lt"/>
        </a:defRPr>
      </a:lvl4pPr>
      <a:lvl5pPr marL="1655763" indent="-2238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5pPr>
      <a:lvl6pPr marL="21129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6pPr>
      <a:lvl7pPr marL="25701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7pPr>
      <a:lvl8pPr marL="30273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8pPr>
      <a:lvl9pPr marL="34845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a_COM_2c_for_PPT"/>
          <p:cNvPicPr>
            <a:picLocks noChangeAspect="1" noChangeArrowheads="1"/>
          </p:cNvPicPr>
          <p:nvPr/>
        </p:nvPicPr>
        <p:blipFill>
          <a:blip r:embed="rId14" cstate="print"/>
          <a:srcRect t="2409"/>
          <a:stretch>
            <a:fillRect/>
          </a:stretch>
        </p:blipFill>
        <p:spPr bwMode="auto">
          <a:xfrm>
            <a:off x="7315200" y="147638"/>
            <a:ext cx="16827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8675688" y="6610350"/>
            <a:ext cx="1936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18288" rIns="18288" bIns="18288" anchor="b">
            <a:spAutoFit/>
          </a:bodyPr>
          <a:lstStyle/>
          <a:p>
            <a:pPr algn="r" defTabSz="85090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</a:pPr>
            <a:fld id="{0A160854-0F03-4BBB-BF15-6C772657E33C}" type="slidenum">
              <a:rPr lang="en-US" altLang="en-US" sz="1000">
                <a:solidFill>
                  <a:srgbClr val="B5B5B5"/>
                </a:solidFill>
              </a:rPr>
              <a:pPr algn="r" defTabSz="850900">
                <a:lnSpc>
                  <a:spcPct val="90000"/>
                </a:lnSpc>
                <a:spcBef>
                  <a:spcPct val="45000"/>
                </a:spcBef>
                <a:spcAft>
                  <a:spcPct val="30000"/>
                </a:spcAft>
              </a:pPr>
              <a:t>‹#›</a:t>
            </a:fld>
            <a:endParaRPr lang="en-US" altLang="en-US" sz="1000">
              <a:solidFill>
                <a:srgbClr val="B5B5B5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30600" y="6604000"/>
            <a:ext cx="2089150" cy="180975"/>
          </a:xfrm>
          <a:prstGeom prst="rect">
            <a:avLst/>
          </a:prstGeom>
          <a:noFill/>
          <a:ln>
            <a:noFill/>
          </a:ln>
        </p:spPr>
        <p:txBody>
          <a:bodyPr wrap="none" lIns="15875" tIns="22225" rIns="15875" bIns="22225" anchor="b">
            <a:spAutoFit/>
          </a:bodyPr>
          <a:lstStyle>
            <a:lvl1pPr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Information Classification as Needed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657600" y="6619875"/>
            <a:ext cx="179546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53363" y="6630988"/>
            <a:ext cx="8382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3BB35413-97B1-42C9-94B8-AE1923A4CB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619875"/>
            <a:ext cx="320040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61950"/>
            <a:ext cx="6956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61963" y="1466850"/>
            <a:ext cx="8232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7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5000"/>
        </a:spcBef>
        <a:spcAft>
          <a:spcPct val="25000"/>
        </a:spcAft>
        <a:buClr>
          <a:schemeClr val="hlink"/>
        </a:buClr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460375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3pPr>
      <a:lvl4pPr marL="690563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4pPr>
      <a:lvl5pPr marL="9128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5pPr>
      <a:lvl6pPr marL="13700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6pPr>
      <a:lvl7pPr marL="18272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7pPr>
      <a:lvl8pPr marL="22844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8pPr>
      <a:lvl9pPr marL="27416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3800" y="6221413"/>
            <a:ext cx="12096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752600"/>
            <a:ext cx="8480425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1125" y="107950"/>
            <a:ext cx="7031038" cy="1271588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195263"/>
            <a:ext cx="6292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1788" y="6521450"/>
            <a:ext cx="594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5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079" name="Picture 7" descr="Woman-w-Credit-Car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9000" y="152400"/>
            <a:ext cx="1752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 flipV="1">
            <a:off x="111125" y="111125"/>
            <a:ext cx="7027863" cy="126682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3081" name="Picture 9" descr="Woman-w-Credit-Car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9000" y="152400"/>
            <a:ext cx="17526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58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  <p:sldLayoutId id="2147486422" r:id="rId12"/>
    <p:sldLayoutId id="2147486459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2333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2"/>
          </a:solidFill>
          <a:latin typeface="+mn-lt"/>
        </a:defRPr>
      </a:lvl2pPr>
      <a:lvl3pPr marL="855663" indent="-11112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2"/>
          </a:solidFill>
          <a:latin typeface="+mn-lt"/>
        </a:defRPr>
      </a:lvl3pPr>
      <a:lvl4pPr marL="1260475" indent="-1762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400">
          <a:solidFill>
            <a:schemeClr val="bg2"/>
          </a:solidFill>
          <a:latin typeface="+mn-lt"/>
        </a:defRPr>
      </a:lvl4pPr>
      <a:lvl5pPr marL="1655763" indent="-2238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5pPr>
      <a:lvl6pPr marL="21129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6pPr>
      <a:lvl7pPr marL="25701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7pPr>
      <a:lvl8pPr marL="30273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8pPr>
      <a:lvl9pPr marL="3484563" indent="-223838" algn="l" rtl="0" fontAlgn="base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a_COM_2c_for_PPT"/>
          <p:cNvPicPr>
            <a:picLocks noChangeAspect="1" noChangeArrowheads="1"/>
          </p:cNvPicPr>
          <p:nvPr/>
        </p:nvPicPr>
        <p:blipFill>
          <a:blip r:embed="rId14" cstate="print"/>
          <a:srcRect t="2409"/>
          <a:stretch>
            <a:fillRect/>
          </a:stretch>
        </p:blipFill>
        <p:spPr bwMode="auto">
          <a:xfrm>
            <a:off x="7315200" y="147638"/>
            <a:ext cx="16827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8675688" y="6610350"/>
            <a:ext cx="1936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18288" rIns="18288" bIns="18288" anchor="b">
            <a:spAutoFit/>
          </a:bodyPr>
          <a:lstStyle/>
          <a:p>
            <a:pPr algn="r" defTabSz="85090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</a:pPr>
            <a:fld id="{610C8046-B004-431E-85E2-0916EB91113C}" type="slidenum">
              <a:rPr lang="en-US" altLang="en-US" sz="1000">
                <a:solidFill>
                  <a:srgbClr val="B5B5B5"/>
                </a:solidFill>
              </a:rPr>
              <a:pPr algn="r" defTabSz="850900">
                <a:lnSpc>
                  <a:spcPct val="90000"/>
                </a:lnSpc>
                <a:spcBef>
                  <a:spcPct val="45000"/>
                </a:spcBef>
                <a:spcAft>
                  <a:spcPct val="30000"/>
                </a:spcAft>
              </a:pPr>
              <a:t>‹#›</a:t>
            </a:fld>
            <a:endParaRPr lang="en-US" altLang="en-US" sz="1000">
              <a:solidFill>
                <a:srgbClr val="B5B5B5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30600" y="6604000"/>
            <a:ext cx="2089150" cy="180975"/>
          </a:xfrm>
          <a:prstGeom prst="rect">
            <a:avLst/>
          </a:prstGeom>
          <a:noFill/>
          <a:ln>
            <a:noFill/>
          </a:ln>
        </p:spPr>
        <p:txBody>
          <a:bodyPr wrap="none" lIns="15875" tIns="22225" rIns="15875" bIns="22225" anchor="b">
            <a:spAutoFit/>
          </a:bodyPr>
          <a:lstStyle>
            <a:lvl1pPr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Information Classification as Needed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657600" y="6619875"/>
            <a:ext cx="179546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53363" y="6630988"/>
            <a:ext cx="8382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770753F7-0076-4D76-B46E-6582180E56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619875"/>
            <a:ext cx="320040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61950"/>
            <a:ext cx="6956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61963" y="1466850"/>
            <a:ext cx="8232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0" r:id="rId1"/>
    <p:sldLayoutId id="2147486423" r:id="rId2"/>
    <p:sldLayoutId id="2147486424" r:id="rId3"/>
    <p:sldLayoutId id="2147486425" r:id="rId4"/>
    <p:sldLayoutId id="2147486426" r:id="rId5"/>
    <p:sldLayoutId id="2147486427" r:id="rId6"/>
    <p:sldLayoutId id="2147486428" r:id="rId7"/>
    <p:sldLayoutId id="2147486429" r:id="rId8"/>
    <p:sldLayoutId id="2147486430" r:id="rId9"/>
    <p:sldLayoutId id="2147486431" r:id="rId10"/>
    <p:sldLayoutId id="21474864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5000"/>
        </a:spcBef>
        <a:spcAft>
          <a:spcPct val="25000"/>
        </a:spcAft>
        <a:buClr>
          <a:schemeClr val="hlink"/>
        </a:buClr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460375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3pPr>
      <a:lvl4pPr marL="690563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4pPr>
      <a:lvl5pPr marL="9128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5pPr>
      <a:lvl6pPr marL="13700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6pPr>
      <a:lvl7pPr marL="18272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7pPr>
      <a:lvl8pPr marL="22844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8pPr>
      <a:lvl9pPr marL="27416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a_COM_2c_for_PPT"/>
          <p:cNvPicPr>
            <a:picLocks noChangeAspect="1" noChangeArrowheads="1"/>
          </p:cNvPicPr>
          <p:nvPr/>
        </p:nvPicPr>
        <p:blipFill>
          <a:blip r:embed="rId14" cstate="print"/>
          <a:srcRect t="2409"/>
          <a:stretch>
            <a:fillRect/>
          </a:stretch>
        </p:blipFill>
        <p:spPr bwMode="auto">
          <a:xfrm>
            <a:off x="7315200" y="147638"/>
            <a:ext cx="16827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8675688" y="6610350"/>
            <a:ext cx="1936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18288" rIns="18288" bIns="18288" anchor="b">
            <a:spAutoFit/>
          </a:bodyPr>
          <a:lstStyle/>
          <a:p>
            <a:pPr algn="r" defTabSz="85090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</a:pPr>
            <a:fld id="{45DFDAC3-CBD8-4D0F-BF00-517FC94E1A8E}" type="slidenum">
              <a:rPr lang="en-US" altLang="en-US" sz="1000">
                <a:solidFill>
                  <a:srgbClr val="B5B5B5"/>
                </a:solidFill>
              </a:rPr>
              <a:pPr algn="r" defTabSz="850900">
                <a:lnSpc>
                  <a:spcPct val="90000"/>
                </a:lnSpc>
                <a:spcBef>
                  <a:spcPct val="45000"/>
                </a:spcBef>
                <a:spcAft>
                  <a:spcPct val="30000"/>
                </a:spcAft>
              </a:pPr>
              <a:t>‹#›</a:t>
            </a:fld>
            <a:endParaRPr lang="en-US" altLang="en-US" sz="1000">
              <a:solidFill>
                <a:srgbClr val="B5B5B5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30600" y="6604000"/>
            <a:ext cx="2089150" cy="180975"/>
          </a:xfrm>
          <a:prstGeom prst="rect">
            <a:avLst/>
          </a:prstGeom>
          <a:noFill/>
          <a:ln>
            <a:noFill/>
          </a:ln>
        </p:spPr>
        <p:txBody>
          <a:bodyPr wrap="none" lIns="15875" tIns="22225" rIns="15875" bIns="22225" anchor="b">
            <a:spAutoFit/>
          </a:bodyPr>
          <a:lstStyle>
            <a:lvl1pPr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  <a:tab pos="111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Information Classification as Needed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657600" y="6619875"/>
            <a:ext cx="1795463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853363" y="6630988"/>
            <a:ext cx="8382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92F8E95A-507A-4F68-B007-3BA751D8DB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619875"/>
            <a:ext cx="3200400" cy="182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61950"/>
            <a:ext cx="6956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61963" y="1466850"/>
            <a:ext cx="8232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33" r:id="rId2"/>
    <p:sldLayoutId id="2147486434" r:id="rId3"/>
    <p:sldLayoutId id="2147486435" r:id="rId4"/>
    <p:sldLayoutId id="2147486436" r:id="rId5"/>
    <p:sldLayoutId id="2147486437" r:id="rId6"/>
    <p:sldLayoutId id="2147486438" r:id="rId7"/>
    <p:sldLayoutId id="2147486439" r:id="rId8"/>
    <p:sldLayoutId id="2147486440" r:id="rId9"/>
    <p:sldLayoutId id="2147486441" r:id="rId10"/>
    <p:sldLayoutId id="214748644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35000"/>
        </a:spcBef>
        <a:spcAft>
          <a:spcPct val="25000"/>
        </a:spcAft>
        <a:buClr>
          <a:schemeClr val="hlink"/>
        </a:buClr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460375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3pPr>
      <a:lvl4pPr marL="690563" indent="-228600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pitchFamily="34" charset="0"/>
        <a:buChar char="•"/>
        <a:defRPr sz="2200">
          <a:solidFill>
            <a:schemeClr val="tx2"/>
          </a:solidFill>
          <a:latin typeface="+mn-lt"/>
        </a:defRPr>
      </a:lvl4pPr>
      <a:lvl5pPr marL="9128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pitchFamily="34" charset="0"/>
        <a:buChar char="–"/>
        <a:defRPr sz="2200">
          <a:solidFill>
            <a:schemeClr val="tx2"/>
          </a:solidFill>
          <a:latin typeface="+mn-lt"/>
        </a:defRPr>
      </a:lvl5pPr>
      <a:lvl6pPr marL="13700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6pPr>
      <a:lvl7pPr marL="18272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7pPr>
      <a:lvl8pPr marL="22844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8pPr>
      <a:lvl9pPr marL="2741613" indent="-220663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9713" y="1636713"/>
            <a:ext cx="857726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20663" y="254000"/>
            <a:ext cx="6935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" y="6318250"/>
            <a:ext cx="82026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85000"/>
              </a:lnSpc>
              <a:defRPr sz="1000" b="0" i="1">
                <a:solidFill>
                  <a:srgbClr val="73737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43938" y="6443663"/>
            <a:ext cx="466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37373"/>
                </a:solidFill>
                <a:ea typeface="MS PGothic" pitchFamily="34" charset="-128"/>
              </a:defRPr>
            </a:lvl1pPr>
          </a:lstStyle>
          <a:p>
            <a:fld id="{69EE3FD3-45BC-4427-A573-990A22E69EA9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150" name="Straight Connector 17"/>
          <p:cNvCxnSpPr>
            <a:cxnSpLocks noChangeShapeType="1"/>
          </p:cNvCxnSpPr>
          <p:nvPr/>
        </p:nvCxnSpPr>
        <p:spPr bwMode="auto">
          <a:xfrm>
            <a:off x="331788" y="128588"/>
            <a:ext cx="6827837" cy="3175"/>
          </a:xfrm>
          <a:prstGeom prst="line">
            <a:avLst/>
          </a:prstGeom>
          <a:noFill/>
          <a:ln w="50800">
            <a:solidFill>
              <a:srgbClr val="BABABA"/>
            </a:solidFill>
            <a:round/>
            <a:headEnd/>
            <a:tailEnd/>
          </a:ln>
        </p:spPr>
      </p:cxnSp>
      <p:cxnSp>
        <p:nvCxnSpPr>
          <p:cNvPr id="6151" name="Straight Connector 17"/>
          <p:cNvCxnSpPr>
            <a:cxnSpLocks noChangeShapeType="1"/>
          </p:cNvCxnSpPr>
          <p:nvPr/>
        </p:nvCxnSpPr>
        <p:spPr bwMode="auto">
          <a:xfrm>
            <a:off x="325438" y="6742113"/>
            <a:ext cx="8412162" cy="1587"/>
          </a:xfrm>
          <a:prstGeom prst="line">
            <a:avLst/>
          </a:prstGeom>
          <a:noFill/>
          <a:ln w="9525" algn="ctr">
            <a:solidFill>
              <a:srgbClr val="BABABA"/>
            </a:solidFill>
            <a:round/>
            <a:headEnd/>
            <a:tailEnd/>
          </a:ln>
        </p:spPr>
      </p:cxnSp>
      <p:pic>
        <p:nvPicPr>
          <p:cNvPr id="6152" name="Picture 12" descr="UMB Full Color RGB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3963" y="600075"/>
            <a:ext cx="1177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3" name="Straight Connector 9"/>
          <p:cNvCxnSpPr>
            <a:cxnSpLocks noChangeShapeType="1"/>
          </p:cNvCxnSpPr>
          <p:nvPr/>
        </p:nvCxnSpPr>
        <p:spPr bwMode="auto">
          <a:xfrm>
            <a:off x="330200" y="1376363"/>
            <a:ext cx="6826250" cy="3175"/>
          </a:xfrm>
          <a:prstGeom prst="line">
            <a:avLst/>
          </a:prstGeom>
          <a:noFill/>
          <a:ln w="12700" algn="ctr">
            <a:solidFill>
              <a:srgbClr val="BABABA"/>
            </a:solidFill>
            <a:round/>
            <a:headEnd/>
            <a:tailEnd/>
          </a:ln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6462" r:id="rId1"/>
    <p:sldLayoutId id="2147486463" r:id="rId2"/>
    <p:sldLayoutId id="2147486443" r:id="rId3"/>
    <p:sldLayoutId id="2147486444" r:id="rId4"/>
    <p:sldLayoutId id="2147486445" r:id="rId5"/>
    <p:sldLayoutId id="2147486446" r:id="rId6"/>
    <p:sldLayoutId id="2147486464" r:id="rId7"/>
    <p:sldLayoutId id="214748646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/>
          <a:ea typeface="MS PGothic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5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5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5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pitchFamily="-105" charset="0"/>
          <a:ea typeface="MS PGothic" pitchFamily="34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2"/>
          </a:solidFill>
          <a:latin typeface="Arial Black" pitchFamily="-105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2"/>
          </a:solidFill>
          <a:latin typeface="Arial Black" pitchFamily="-105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2"/>
          </a:solidFill>
          <a:latin typeface="Arial Black" pitchFamily="-105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2"/>
          </a:solidFill>
          <a:latin typeface="Arial Black" pitchFamily="-105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defRPr sz="1400" b="1">
          <a:solidFill>
            <a:schemeClr val="bg2"/>
          </a:solidFill>
          <a:latin typeface="+mn-lt"/>
          <a:ea typeface="MS PGothic" pitchFamily="34" charset="-128"/>
          <a:cs typeface="MS PGothic" pitchFamily="34" charset="-128"/>
        </a:defRPr>
      </a:lvl1pPr>
      <a:lvl2pPr marL="328613" indent="-146050" algn="l" rtl="0" eaLnBrk="0" fontAlgn="base" hangingPunct="0">
        <a:spcBef>
          <a:spcPts val="75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400">
          <a:solidFill>
            <a:srgbClr val="404040"/>
          </a:solidFill>
          <a:latin typeface="+mn-lt"/>
          <a:ea typeface="MS PGothic" pitchFamily="34" charset="-128"/>
        </a:defRPr>
      </a:lvl2pPr>
      <a:lvl3pPr marL="328613" indent="-136525" algn="l" defTabSz="798513" rtl="0" eaLnBrk="0" fontAlgn="base" hangingPunct="0">
        <a:spcBef>
          <a:spcPts val="75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400">
          <a:solidFill>
            <a:schemeClr val="bg1"/>
          </a:solidFill>
          <a:latin typeface="+mn-lt"/>
          <a:ea typeface="MS PGothic" pitchFamily="34" charset="-128"/>
          <a:cs typeface="Geneva" charset="-128"/>
        </a:defRPr>
      </a:lvl3pPr>
      <a:lvl4pPr marL="603250" indent="-146050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Lucida Grande"/>
        <a:buChar char="-"/>
        <a:defRPr sz="1400">
          <a:solidFill>
            <a:srgbClr val="404040"/>
          </a:solidFill>
          <a:latin typeface="+mn-lt"/>
          <a:ea typeface="Geneva" charset="-128"/>
          <a:cs typeface="Geneva" charset="0"/>
        </a:defRPr>
      </a:lvl4pPr>
      <a:lvl5pPr marL="1033463" indent="-228600" algn="l" rtl="0" eaLnBrk="0" fontAlgn="base" hangingPunct="0">
        <a:lnSpc>
          <a:spcPct val="90000"/>
        </a:lnSpc>
        <a:spcBef>
          <a:spcPts val="250"/>
        </a:spcBef>
        <a:spcAft>
          <a:spcPct val="0"/>
        </a:spcAft>
        <a:buClr>
          <a:schemeClr val="bg2"/>
        </a:buClr>
        <a:buFont typeface="Courier New" pitchFamily="49" charset="0"/>
        <a:buChar char="o"/>
        <a:defRPr sz="1000">
          <a:solidFill>
            <a:schemeClr val="bg1"/>
          </a:solidFill>
          <a:latin typeface="+mn-lt"/>
          <a:ea typeface="Geneva" charset="-128"/>
          <a:cs typeface="Geneva" charset="0"/>
        </a:defRPr>
      </a:lvl5pPr>
      <a:lvl6pPr marL="2112963" indent="-2238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70163" indent="-2238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tx1"/>
          </a:solidFill>
          <a:latin typeface="+mn-lt"/>
          <a:ea typeface="ＭＳ Ｐゴシック" pitchFamily="-105" charset="-128"/>
        </a:defRPr>
      </a:lvl7pPr>
      <a:lvl8pPr marL="3027363" indent="-2238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84563" indent="-2238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invGray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79375"/>
            <a:ext cx="7132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 As One Or Two Lines Max</a:t>
            </a:r>
          </a:p>
        </p:txBody>
      </p:sp>
      <p:sp>
        <p:nvSpPr>
          <p:cNvPr id="717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30300"/>
            <a:ext cx="85121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9975" y="6610350"/>
            <a:ext cx="122555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3C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" y="6610350"/>
            <a:ext cx="70485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3C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610350"/>
            <a:ext cx="41116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C6E"/>
                </a:solidFill>
                <a:cs typeface="Arial" pitchFamily="34" charset="0"/>
              </a:defRPr>
            </a:lvl1pPr>
          </a:lstStyle>
          <a:p>
            <a:fld id="{0A9B40AB-348F-4C1B-9372-1D7E44C3FB1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6" name="Picture 9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64463" y="306388"/>
            <a:ext cx="1143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nk 6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213" y="692150"/>
            <a:ext cx="17462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66" r:id="rId1"/>
    <p:sldLayoutId id="2147486467" r:id="rId2"/>
    <p:sldLayoutId id="2147486468" r:id="rId3"/>
    <p:sldLayoutId id="2147486469" r:id="rId4"/>
    <p:sldLayoutId id="2147486470" r:id="rId5"/>
    <p:sldLayoutId id="2147486447" r:id="rId6"/>
    <p:sldLayoutId id="2147486448" r:id="rId7"/>
    <p:sldLayoutId id="2147486471" r:id="rId8"/>
    <p:sldLayoutId id="2147486449" r:id="rId9"/>
    <p:sldLayoutId id="2147486450" r:id="rId10"/>
    <p:sldLayoutId id="2147486451" r:id="rId11"/>
    <p:sldLayoutId id="2147486452" r:id="rId12"/>
    <p:sldLayoutId id="2147486453" r:id="rId13"/>
    <p:sldLayoutId id="2147486454" r:id="rId14"/>
    <p:sldLayoutId id="2147486455" r:id="rId15"/>
    <p:sldLayoutId id="2147486472" r:id="rId16"/>
    <p:sldLayoutId id="2147486473" r:id="rId17"/>
    <p:sldLayoutId id="2147486474" r:id="rId18"/>
    <p:sldLayoutId id="2147486475" r:id="rId19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sz="2400" kern="1200">
          <a:solidFill>
            <a:srgbClr val="003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682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54038" indent="-1762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7713" indent="-19367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2663" indent="-21748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3C6E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88" y="6416675"/>
            <a:ext cx="174625" cy="173038"/>
          </a:xfrm>
          <a:prstGeom prst="rect">
            <a:avLst/>
          </a:prstGeom>
          <a:ln w="3175">
            <a:miter lim="400000"/>
          </a:ln>
        </p:spPr>
        <p:txBody>
          <a:bodyPr vert="horz" wrap="none" lIns="34676" tIns="34676" rIns="34676" bIns="34676" numCol="1" anchor="b" anchorCtr="0" compatLnSpc="1">
            <a:prstTxWarp prst="textNoShape">
              <a:avLst/>
            </a:prstTxWarp>
            <a:spAutoFit/>
          </a:bodyPr>
          <a:lstStyle>
            <a:lvl1pPr algn="ctr" defTabSz="307975">
              <a:defRPr sz="600"/>
            </a:lvl1pPr>
          </a:lstStyle>
          <a:p>
            <a:fld id="{88C5D1E1-D86B-4B9C-B29D-7F83AB59D7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</p:sldLayoutIdLst>
  <p:transition spd="med"/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5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5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5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5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algn="l" defTabSz="3095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algn="l" defTabSz="3095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algn="l" defTabSz="3095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algn="l" defTabSz="3095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algn="l" defTabSz="3095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5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Eisenmann@umb.com" TargetMode="External"/><Relationship Id="rId2" Type="http://schemas.openxmlformats.org/officeDocument/2006/relationships/hyperlink" Target="mailto:Cherie.Figge@umb.com" TargetMode="External"/><Relationship Id="rId1" Type="http://schemas.openxmlformats.org/officeDocument/2006/relationships/slideLayout" Target="../slideLayouts/slideLayout65.xml"/><Relationship Id="rId4" Type="http://schemas.openxmlformats.org/officeDocument/2006/relationships/hyperlink" Target="mailto:Martin.Buehler@umb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/>
          <a:lstStyle/>
          <a:p>
            <a:pPr algn="ctr" defTabSz="30807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915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85750" y="1625600"/>
            <a:ext cx="4138613" cy="107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bg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District Purchasing Card Program – MARE Partnership with UMB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213" y="1520825"/>
            <a:ext cx="43259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 descr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1165225"/>
            <a:ext cx="1138238" cy="300038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</p:pic>
      <p:sp>
        <p:nvSpPr>
          <p:cNvPr id="10" name="Meeting Title…"/>
          <p:cNvSpPr txBox="1"/>
          <p:nvPr/>
        </p:nvSpPr>
        <p:spPr>
          <a:xfrm>
            <a:off x="541338" y="4016375"/>
            <a:ext cx="5692775" cy="4381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normAutofit/>
          </a:bodyPr>
          <a:lstStyle/>
          <a:p>
            <a:pPr defTabSz="685800" eaLnBrk="1" fontAlgn="auto">
              <a:spcBef>
                <a:spcPts val="45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b="1" kern="0" dirty="0">
                <a:solidFill>
                  <a:srgbClr val="FFFFFF"/>
                </a:solidFill>
                <a:latin typeface="Arial"/>
                <a:sym typeface="Arial"/>
              </a:rPr>
              <a:t>10/20/2021</a:t>
            </a:r>
            <a:endParaRPr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Text Placeholder 12"/>
          <p:cNvSpPr/>
          <p:nvPr/>
        </p:nvSpPr>
        <p:spPr>
          <a:xfrm>
            <a:off x="541338" y="4638675"/>
            <a:ext cx="3840162" cy="741363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norm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dirty="0">
                <a:solidFill>
                  <a:srgbClr val="FFFFFF"/>
                </a:solidFill>
                <a:latin typeface="Arial"/>
                <a:sym typeface="Arial"/>
              </a:rPr>
              <a:t>Cherie Figge – Commercial Card Sales</a:t>
            </a:r>
            <a:endParaRPr sz="1200" b="1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dirty="0">
                <a:solidFill>
                  <a:srgbClr val="FFFFFF"/>
                </a:solidFill>
                <a:latin typeface="Arial"/>
                <a:sym typeface="Arial"/>
              </a:rPr>
              <a:t>Dennis Wegner -  SVP Product Manager</a:t>
            </a:r>
            <a:endParaRPr sz="12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381750"/>
            <a:ext cx="361950" cy="228600"/>
          </a:xfrm>
          <a:noFill/>
        </p:spPr>
        <p:txBody>
          <a:bodyPr/>
          <a:lstStyle/>
          <a:p>
            <a:fld id="{80D6B1E6-C1E5-4562-BDE2-A82B5DFEF66F}" type="slidenum">
              <a:rPr lang="en-US" altLang="en-US">
                <a:cs typeface="MS PGothic" pitchFamily="34" charset="-128"/>
              </a:rPr>
              <a:pPr/>
              <a:t>10</a:t>
            </a:fld>
            <a:endParaRPr lang="en-US" altLang="en-US">
              <a:cs typeface="MS PGothic" pitchFamily="34" charset="-128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400050" y="0"/>
            <a:ext cx="8343900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UMB Consortium Program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122238" y="1524000"/>
            <a:ext cx="8577262" cy="4641850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UMB Missouri Capital Asset Advantage Treasury Consortium</a:t>
            </a:r>
          </a:p>
          <a:p>
            <a:pPr algn="just">
              <a:defRPr/>
            </a:pPr>
            <a:r>
              <a:rPr lang="en-US" altLang="en-US" sz="1600" b="0" dirty="0"/>
              <a:t>UMB and MOCAAT have partnered to create a Purchasing Card Consortium that aggregates the spend of all participants to maximize each participant’s rebate.  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Consortium Partners: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The Missouri Association of Rural Education (MARE)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Education Plus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The Cooperating School Districts of Greater Kansas City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The Greater Ozarks Cooperating School District 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43900" cy="820738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en-US" dirty="0">
                <a:sym typeface="Arial"/>
              </a:rPr>
              <a:t>Revenue Share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207000"/>
            <a:ext cx="6477000" cy="122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00"/>
                </a:solidFill>
                <a:latin typeface="Arial"/>
              </a:rPr>
              <a:t>Rebates Are Comprised of 3 Pricing E</a:t>
            </a:r>
            <a:r>
              <a:rPr lang="en-US" sz="1050" b="1" dirty="0" err="1">
                <a:solidFill>
                  <a:srgbClr val="000000"/>
                </a:solidFill>
                <a:latin typeface="Arial"/>
              </a:rPr>
              <a:t>lements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</a:rPr>
              <a:t>• Standard Interchange @ grid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</a:rPr>
              <a:t>• Large Ticket Interchange @ 50bps - 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Large Ticket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– Reduced interchange for higher value transactions.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Arial"/>
              </a:rPr>
              <a:t>• Negotiated Interchange @ 50bps - </a:t>
            </a:r>
            <a:r>
              <a:rPr lang="en-US" sz="1050" b="1" dirty="0">
                <a:solidFill>
                  <a:srgbClr val="000000"/>
                </a:solidFill>
                <a:latin typeface="Arial"/>
              </a:rPr>
              <a:t>Negotiated-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(aka VPP) Direct interchange agreements with Visa for very large merchants 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000000"/>
              </a:solidFill>
              <a:latin typeface="Arial"/>
            </a:endParaRP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rgbClr val="000000"/>
                </a:solidFill>
                <a:latin typeface="Arial"/>
              </a:rPr>
              <a:t>Total annual charge volume determine pricing level for which standard interchange rebate is calculated.</a:t>
            </a:r>
          </a:p>
        </p:txBody>
      </p:sp>
      <p:sp>
        <p:nvSpPr>
          <p:cNvPr id="56324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59800" y="6365875"/>
            <a:ext cx="211138" cy="223838"/>
          </a:xfrm>
          <a:noFill/>
          <a:ln>
            <a:headEnd/>
            <a:tailEnd/>
          </a:ln>
        </p:spPr>
        <p:txBody>
          <a:bodyPr/>
          <a:lstStyle/>
          <a:p>
            <a:fld id="{6112763F-E628-4E65-986C-4379630D3D05}" type="slidenum">
              <a:rPr lang="en-US" sz="1000"/>
              <a:pPr/>
              <a:t>11</a:t>
            </a:fld>
            <a:endParaRPr lang="en-US" sz="1000"/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4876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3213"/>
            <a:ext cx="62690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38" y="1600200"/>
            <a:ext cx="5464175" cy="40084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Financial Freedom</a:t>
            </a:r>
            <a:r>
              <a:rPr lang="en-US" sz="825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825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Count on more from your commercial credit cards – more options, flexibility and control.</a:t>
            </a: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Service Experts 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From robust purchasing and travel card programs to advanced payment solutions </a:t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we have experts dedicated to the success of your program.</a:t>
            </a: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Consulting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We are committed to delivering comprehensive banking, asset management, </a:t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institutional asset management, and payment solutions to commercial, institutional </a:t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and personal clients across the United States.</a:t>
            </a: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True Partners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We are committed to an unparalleled level of client satisfaction.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Flexible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Tailored program without the complexity of a “big bank” service model.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Relationships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With both our clients and partners.</a:t>
            </a:r>
          </a:p>
          <a:p>
            <a:pPr defTabSz="685800" eaLnBrk="1" hangingPunct="1">
              <a:spcBef>
                <a:spcPts val="150"/>
              </a:spcBef>
              <a:spcAft>
                <a:spcPts val="900"/>
              </a:spcAft>
              <a:buClr>
                <a:srgbClr val="003C6E"/>
              </a:buClr>
              <a:buSzPct val="80000"/>
              <a:defRPr/>
            </a:pPr>
            <a:r>
              <a:rPr lang="en-US" sz="1200" b="1" dirty="0">
                <a:solidFill>
                  <a:srgbClr val="00A0E6"/>
                </a:solidFill>
                <a:cs typeface="Arial" panose="020B0604020202020204" pitchFamily="34" charset="0"/>
              </a:rPr>
              <a:t>Data driven approach</a:t>
            </a: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Metrics to shape your program to ensure it is designed specifically with your </a:t>
            </a:r>
            <a:b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business objectives in mind.</a:t>
            </a:r>
          </a:p>
        </p:txBody>
      </p:sp>
      <p:sp>
        <p:nvSpPr>
          <p:cNvPr id="58371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343900" cy="81280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Different by Design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5" y="1792288"/>
            <a:ext cx="297815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59800" y="6365875"/>
            <a:ext cx="211138" cy="223838"/>
          </a:xfrm>
          <a:noFill/>
          <a:ln>
            <a:headEnd/>
            <a:tailEnd/>
          </a:ln>
        </p:spPr>
        <p:txBody>
          <a:bodyPr/>
          <a:lstStyle/>
          <a:p>
            <a:fld id="{65E99BE5-AAC1-4454-954E-B18847C35DD8}" type="slidenum">
              <a:rPr lang="en-US" sz="1000"/>
              <a:pPr/>
              <a:t>12</a:t>
            </a:fld>
            <a:endParaRPr lang="en-US" sz="100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381750"/>
            <a:ext cx="361950" cy="171450"/>
          </a:xfrm>
          <a:noFill/>
        </p:spPr>
        <p:txBody>
          <a:bodyPr/>
          <a:lstStyle/>
          <a:p>
            <a:fld id="{15D389DC-E2B3-49C2-8C9E-4F652CB70EE0}" type="slidenum">
              <a:rPr lang="en-US" altLang="en-US" sz="1000"/>
              <a:pPr/>
              <a:t>13</a:t>
            </a:fld>
            <a:endParaRPr lang="en-US" altLang="en-US" sz="1000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00050" y="0"/>
            <a:ext cx="8343900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6042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0" y="1636713"/>
            <a:ext cx="8577263" cy="4529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Cherie Figge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Commercial Card Sales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(816) 843-2842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003C6E"/>
                </a:solidFill>
                <a:hlinkClick r:id="rId2"/>
              </a:rPr>
              <a:t>Cherie.Figge@umb.com</a:t>
            </a:r>
            <a:endParaRPr lang="en-US" altLang="en-US" sz="1600" smtClean="0">
              <a:solidFill>
                <a:srgbClr val="003C6E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Amanda Eisenmann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Account Executive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(816) 860-3018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hlinkClick r:id="rId3"/>
              </a:rPr>
              <a:t>Amanda.Eisenmann@umb.com</a:t>
            </a: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Marty Buehler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Treasury Sales Officer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/>
              <a:t>(314) 612-8220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smtClean="0">
                <a:hlinkClick r:id="rId4"/>
              </a:rPr>
              <a:t>Martin.Buehler@umb.com</a:t>
            </a:r>
            <a:endParaRPr lang="en-US" altLang="en-US" sz="16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smtClean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AF9CC2-AB45-4B05-9368-C5C99C044D23}" type="slidenum">
              <a:rPr lang="en-US" altLang="en-US">
                <a:cs typeface="MS PGothic" pitchFamily="34" charset="-128"/>
              </a:rPr>
              <a:pPr/>
              <a:t>14</a:t>
            </a:fld>
            <a:endParaRPr lang="en-US" altLang="en-US">
              <a:cs typeface="MS PGothic" pitchFamily="34" charset="-128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b="1"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3611" r="51563" b="37500"/>
          <a:stretch>
            <a:fillRect/>
          </a:stretch>
        </p:blipFill>
        <p:spPr bwMode="auto">
          <a:xfrm>
            <a:off x="1117600" y="1625600"/>
            <a:ext cx="3505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12" descr="UMB Full Color 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75" y="3292475"/>
            <a:ext cx="1177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457200"/>
            <a:fld id="{FBCC0E2B-D43B-4DFB-895D-493D337CFFE3}" type="slidenum">
              <a:rPr lang="en-US" altLang="en-US" sz="1000">
                <a:solidFill>
                  <a:srgbClr val="003C6E"/>
                </a:solidFill>
                <a:cs typeface="Arial" pitchFamily="34" charset="0"/>
              </a:rPr>
              <a:pPr defTabSz="457200"/>
              <a:t>2</a:t>
            </a:fld>
            <a:endParaRPr lang="en-US" altLang="en-US" sz="1000">
              <a:solidFill>
                <a:srgbClr val="003C6E"/>
              </a:solidFill>
              <a:cs typeface="Arial" pitchFamily="34" charset="0"/>
            </a:endParaRPr>
          </a:p>
        </p:txBody>
      </p:sp>
      <p:sp>
        <p:nvSpPr>
          <p:cNvPr id="39939" name="Title 1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8343900" cy="1079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mtClean="0">
                <a:cs typeface="Arial" pitchFamily="34" charset="0"/>
              </a:rPr>
              <a:t>UMB Facts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427038" y="1130300"/>
            <a:ext cx="8716962" cy="546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dirty="0">
                <a:solidFill>
                  <a:srgbClr val="00B0F0"/>
                </a:solidFill>
              </a:rPr>
              <a:t>UMB Bank</a:t>
            </a:r>
            <a:endParaRPr lang="en-US" sz="1600" baseline="300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200" dirty="0"/>
              <a:t>More than 100 years in business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dirty="0"/>
              <a:t>91 locations in eight states - Missouri, Illinois, Colorado,                                                                                           Kansas, Oklahoma, Nebraska, Arizona and Texas				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dirty="0"/>
              <a:t>3,591 Employees across eight states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dirty="0"/>
              <a:t>UMB Financial Corporation and subsidiaries have total assets of</a:t>
            </a:r>
          </a:p>
          <a:p>
            <a:pPr marL="192088" lvl="1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1200" dirty="0">
                <a:solidFill>
                  <a:schemeClr val="bg2"/>
                </a:solidFill>
              </a:rPr>
              <a:t>$33.1 billion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dirty="0"/>
              <a:t>Processed $1.5 Billion through Paycheck Protection Program (PPP)</a:t>
            </a:r>
          </a:p>
          <a:p>
            <a:pPr marL="192088" lvl="1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dirty="0">
                <a:solidFill>
                  <a:srgbClr val="00B0F0"/>
                </a:solidFill>
              </a:rPr>
              <a:t>Commercial Card</a:t>
            </a:r>
            <a:endParaRPr lang="en-US" sz="1600" baseline="30000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/>
              <a:t>Card issuer since 1969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/>
              <a:t>16</a:t>
            </a:r>
            <a:r>
              <a:rPr lang="en-US" sz="1200" baseline="30000" dirty="0"/>
              <a:t>th</a:t>
            </a:r>
            <a:r>
              <a:rPr lang="en-US" sz="1200" dirty="0"/>
              <a:t> largest purchasing card provider in the U.S.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/>
              <a:t>Five state programs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/>
              <a:t>377 School District programs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/>
              <a:t>Education Plus partner since 2014</a:t>
            </a:r>
          </a:p>
          <a:p>
            <a:pPr>
              <a:lnSpc>
                <a:spcPct val="100000"/>
              </a:lnSpc>
              <a:defRPr/>
            </a:pPr>
            <a:endParaRPr lang="en-US" sz="1200" dirty="0">
              <a:solidFill>
                <a:srgbClr val="003C6E"/>
              </a:solidFill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27038" y="1585913"/>
            <a:ext cx="4608512" cy="0"/>
          </a:xfrm>
          <a:prstGeom prst="line">
            <a:avLst/>
          </a:prstGeom>
          <a:ln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9" idx="1"/>
          </p:cNvCxnSpPr>
          <p:nvPr/>
        </p:nvCxnSpPr>
        <p:spPr>
          <a:xfrm flipV="1">
            <a:off x="427038" y="3849688"/>
            <a:ext cx="4664075" cy="11112"/>
          </a:xfrm>
          <a:prstGeom prst="line">
            <a:avLst/>
          </a:prstGeom>
          <a:ln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Rectangle 2"/>
          <p:cNvSpPr>
            <a:spLocks noChangeArrowheads="1"/>
          </p:cNvSpPr>
          <p:nvPr/>
        </p:nvSpPr>
        <p:spPr bwMode="auto">
          <a:xfrm>
            <a:off x="5275263" y="1193800"/>
            <a:ext cx="3602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altLang="en-US" sz="1600" b="1">
                <a:solidFill>
                  <a:srgbClr val="00B0F0"/>
                </a:solidFill>
                <a:cs typeface="Arial" pitchFamily="34" charset="0"/>
              </a:rPr>
              <a:t>Our Footprint</a:t>
            </a:r>
          </a:p>
          <a:p>
            <a:pPr defTabSz="457200" eaLnBrk="1" hangingPunct="1"/>
            <a:r>
              <a:rPr lang="en-US" altLang="en-US" sz="1200">
                <a:solidFill>
                  <a:srgbClr val="767171"/>
                </a:solidFill>
                <a:cs typeface="Arial" pitchFamily="34" charset="0"/>
              </a:rPr>
              <a:t>We serve customers across the entire country.</a:t>
            </a:r>
          </a:p>
        </p:txBody>
      </p: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2119313"/>
            <a:ext cx="32766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525" y="236538"/>
            <a:ext cx="8343900" cy="830262"/>
          </a:xfrm>
        </p:spPr>
        <p:txBody>
          <a:bodyPr rtlCol="0"/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en-US" dirty="0"/>
              <a:t>The UMB Commercial Card Program</a:t>
            </a:r>
            <a:r>
              <a:rPr lang="en-US" dirty="0">
                <a:solidFill>
                  <a:schemeClr val="accent4"/>
                </a:solidFill>
              </a:rPr>
              <a:t/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Simplify and Power Your Business</a:t>
            </a:r>
          </a:p>
        </p:txBody>
      </p:sp>
      <p:sp>
        <p:nvSpPr>
          <p:cNvPr id="4" name="Recognized as a market leader in the financial industry"/>
          <p:cNvSpPr txBox="1"/>
          <p:nvPr/>
        </p:nvSpPr>
        <p:spPr>
          <a:xfrm>
            <a:off x="881063" y="3132138"/>
            <a:ext cx="1725612" cy="2079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1350" dirty="0"/>
              <a:t>Improve Cash Flow</a:t>
            </a:r>
          </a:p>
        </p:txBody>
      </p:sp>
      <p:sp>
        <p:nvSpPr>
          <p:cNvPr id="6" name="Recognized as a market leader in the financial industry"/>
          <p:cNvSpPr txBox="1"/>
          <p:nvPr/>
        </p:nvSpPr>
        <p:spPr>
          <a:xfrm>
            <a:off x="3362325" y="3132138"/>
            <a:ext cx="2419350" cy="2079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350" dirty="0"/>
              <a:t>Better Data Analysis</a:t>
            </a:r>
          </a:p>
        </p:txBody>
      </p:sp>
      <p:sp>
        <p:nvSpPr>
          <p:cNvPr id="7" name="Recognized as a market leader in the financial industry"/>
          <p:cNvSpPr txBox="1"/>
          <p:nvPr/>
        </p:nvSpPr>
        <p:spPr>
          <a:xfrm>
            <a:off x="6189663" y="3132138"/>
            <a:ext cx="2419350" cy="2079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350" dirty="0"/>
              <a:t>Reward Programs</a:t>
            </a:r>
          </a:p>
        </p:txBody>
      </p:sp>
      <p:sp>
        <p:nvSpPr>
          <p:cNvPr id="8" name="Recognized as a market leader in the financial industry"/>
          <p:cNvSpPr txBox="1"/>
          <p:nvPr/>
        </p:nvSpPr>
        <p:spPr>
          <a:xfrm>
            <a:off x="534988" y="4818063"/>
            <a:ext cx="2419350" cy="414337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350" dirty="0"/>
              <a:t>Lower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1350" dirty="0"/>
              <a:t>Administrative Costs</a:t>
            </a:r>
          </a:p>
        </p:txBody>
      </p:sp>
      <p:sp>
        <p:nvSpPr>
          <p:cNvPr id="9" name="Recognized as a market leader in the financial industry"/>
          <p:cNvSpPr txBox="1"/>
          <p:nvPr/>
        </p:nvSpPr>
        <p:spPr>
          <a:xfrm>
            <a:off x="3362325" y="4818063"/>
            <a:ext cx="2419350" cy="414337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350" dirty="0"/>
              <a:t>Reduce </a:t>
            </a:r>
            <a:br>
              <a:rPr lang="en-US" sz="1350" dirty="0"/>
            </a:br>
            <a:r>
              <a:rPr lang="en-US" sz="1350" dirty="0"/>
              <a:t>Risk of Fraud</a:t>
            </a:r>
          </a:p>
        </p:txBody>
      </p:sp>
      <p:sp>
        <p:nvSpPr>
          <p:cNvPr id="11" name="Recognized as a market leader in the financial industry"/>
          <p:cNvSpPr txBox="1"/>
          <p:nvPr/>
        </p:nvSpPr>
        <p:spPr>
          <a:xfrm>
            <a:off x="6189663" y="4818063"/>
            <a:ext cx="2419350" cy="414337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>
            <a:lvl1pPr defTabSz="914400">
              <a:lnSpc>
                <a:spcPct val="180000"/>
              </a:lnSpc>
              <a:spcBef>
                <a:spcPts val="0"/>
              </a:spcBef>
              <a:defRPr sz="1800" b="1" spc="36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1350" dirty="0"/>
              <a:t>Improve Supplier &amp; Employee Experience</a:t>
            </a:r>
          </a:p>
        </p:txBody>
      </p:sp>
      <p:pic>
        <p:nvPicPr>
          <p:cNvPr id="40969" name="Picture 4" descr="Icon&#10;&#10;Description automatically 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088" y="21494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3" descr="Icon&#10;&#10;Description automatically gener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0" y="3830638"/>
            <a:ext cx="8842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8013" y="2157413"/>
            <a:ext cx="8842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7" descr="Icon&#10;&#10;Description automatically genera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7188" y="3841750"/>
            <a:ext cx="8858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9" descr="Icon&#10;&#10;Description automatically generat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1750" y="2159000"/>
            <a:ext cx="8842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21" descr="Icon&#10;&#10;Description automatically generat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8013" y="3841750"/>
            <a:ext cx="8842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E808F-D181-41DE-87D6-18E3F34B5B3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/>
        </p:nvSpPr>
        <p:spPr>
          <a:xfrm>
            <a:off x="5570538" y="2097088"/>
            <a:ext cx="457200" cy="457200"/>
          </a:xfrm>
          <a:custGeom>
            <a:avLst/>
            <a:gdLst>
              <a:gd name="connsiteX0" fmla="*/ 175047 w 348342"/>
              <a:gd name="connsiteY0" fmla="*/ 349312 h 348342"/>
              <a:gd name="connsiteX1" fmla="*/ 970 w 348342"/>
              <a:gd name="connsiteY1" fmla="*/ 175047 h 348342"/>
              <a:gd name="connsiteX2" fmla="*/ 175234 w 348342"/>
              <a:gd name="connsiteY2" fmla="*/ 970 h 348342"/>
              <a:gd name="connsiteX3" fmla="*/ 298230 w 348342"/>
              <a:gd name="connsiteY3" fmla="*/ 51915 h 348342"/>
              <a:gd name="connsiteX4" fmla="*/ 298230 w 348342"/>
              <a:gd name="connsiteY4" fmla="*/ 51915 h 348342"/>
              <a:gd name="connsiteX5" fmla="*/ 298367 w 348342"/>
              <a:gd name="connsiteY5" fmla="*/ 298230 h 348342"/>
              <a:gd name="connsiteX6" fmla="*/ 175047 w 348342"/>
              <a:gd name="connsiteY6" fmla="*/ 349312 h 348342"/>
              <a:gd name="connsiteX7" fmla="*/ 175047 w 348342"/>
              <a:gd name="connsiteY7" fmla="*/ 25615 h 348342"/>
              <a:gd name="connsiteX8" fmla="*/ 25870 w 348342"/>
              <a:gd name="connsiteY8" fmla="*/ 175402 h 348342"/>
              <a:gd name="connsiteX9" fmla="*/ 175658 w 348342"/>
              <a:gd name="connsiteY9" fmla="*/ 324580 h 348342"/>
              <a:gd name="connsiteX10" fmla="*/ 324835 w 348342"/>
              <a:gd name="connsiteY10" fmla="*/ 174792 h 348342"/>
              <a:gd name="connsiteX11" fmla="*/ 280813 w 348342"/>
              <a:gd name="connsiteY11" fmla="*/ 69158 h 348342"/>
              <a:gd name="connsiteX12" fmla="*/ 175047 w 348342"/>
              <a:gd name="connsiteY12" fmla="*/ 25615 h 348342"/>
              <a:gd name="connsiteX13" fmla="*/ 136555 w 348342"/>
              <a:gd name="connsiteY13" fmla="*/ 261748 h 348342"/>
              <a:gd name="connsiteX14" fmla="*/ 113739 w 348342"/>
              <a:gd name="connsiteY14" fmla="*/ 249599 h 348342"/>
              <a:gd name="connsiteX15" fmla="*/ 78643 w 348342"/>
              <a:gd name="connsiteY15" fmla="*/ 199830 h 348342"/>
              <a:gd name="connsiteX16" fmla="*/ 81604 w 348342"/>
              <a:gd name="connsiteY16" fmla="*/ 182630 h 348342"/>
              <a:gd name="connsiteX17" fmla="*/ 98804 w 348342"/>
              <a:gd name="connsiteY17" fmla="*/ 185591 h 348342"/>
              <a:gd name="connsiteX18" fmla="*/ 134030 w 348342"/>
              <a:gd name="connsiteY18" fmla="*/ 235666 h 348342"/>
              <a:gd name="connsiteX19" fmla="*/ 137894 w 348342"/>
              <a:gd name="connsiteY19" fmla="*/ 236711 h 348342"/>
              <a:gd name="connsiteX20" fmla="*/ 138036 w 348342"/>
              <a:gd name="connsiteY20" fmla="*/ 236623 h 348342"/>
              <a:gd name="connsiteX21" fmla="*/ 251726 w 348342"/>
              <a:gd name="connsiteY21" fmla="*/ 92932 h 348342"/>
              <a:gd name="connsiteX22" fmla="*/ 269019 w 348342"/>
              <a:gd name="connsiteY22" fmla="*/ 90774 h 348342"/>
              <a:gd name="connsiteX23" fmla="*/ 271177 w 348342"/>
              <a:gd name="connsiteY23" fmla="*/ 108067 h 348342"/>
              <a:gd name="connsiteX24" fmla="*/ 271059 w 348342"/>
              <a:gd name="connsiteY24" fmla="*/ 108216 h 348342"/>
              <a:gd name="connsiteX25" fmla="*/ 158196 w 348342"/>
              <a:gd name="connsiteY25" fmla="*/ 251123 h 348342"/>
              <a:gd name="connsiteX26" fmla="*/ 136425 w 348342"/>
              <a:gd name="connsiteY26" fmla="*/ 261748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342" h="348342">
                <a:moveTo>
                  <a:pt x="175047" y="349312"/>
                </a:moveTo>
                <a:cubicBezTo>
                  <a:pt x="78855" y="349260"/>
                  <a:pt x="918" y="271240"/>
                  <a:pt x="970" y="175047"/>
                </a:cubicBezTo>
                <a:cubicBezTo>
                  <a:pt x="1021" y="78855"/>
                  <a:pt x="79042" y="918"/>
                  <a:pt x="175234" y="970"/>
                </a:cubicBezTo>
                <a:cubicBezTo>
                  <a:pt x="221362" y="994"/>
                  <a:pt x="265595" y="19316"/>
                  <a:pt x="298230" y="51915"/>
                </a:cubicBezTo>
                <a:lnTo>
                  <a:pt x="298230" y="51915"/>
                </a:lnTo>
                <a:cubicBezTo>
                  <a:pt x="366288" y="119895"/>
                  <a:pt x="366349" y="230174"/>
                  <a:pt x="298367" y="298230"/>
                </a:cubicBezTo>
                <a:cubicBezTo>
                  <a:pt x="265675" y="330959"/>
                  <a:pt x="221306" y="349339"/>
                  <a:pt x="175047" y="349312"/>
                </a:cubicBezTo>
                <a:close/>
                <a:moveTo>
                  <a:pt x="175047" y="25615"/>
                </a:moveTo>
                <a:cubicBezTo>
                  <a:pt x="92491" y="25783"/>
                  <a:pt x="25702" y="92845"/>
                  <a:pt x="25870" y="175402"/>
                </a:cubicBezTo>
                <a:cubicBezTo>
                  <a:pt x="26039" y="257959"/>
                  <a:pt x="93101" y="324748"/>
                  <a:pt x="175658" y="324580"/>
                </a:cubicBezTo>
                <a:cubicBezTo>
                  <a:pt x="258215" y="324411"/>
                  <a:pt x="325004" y="257349"/>
                  <a:pt x="324835" y="174792"/>
                </a:cubicBezTo>
                <a:cubicBezTo>
                  <a:pt x="324754" y="135135"/>
                  <a:pt x="308918" y="97136"/>
                  <a:pt x="280813" y="69158"/>
                </a:cubicBezTo>
                <a:cubicBezTo>
                  <a:pt x="252740" y="41172"/>
                  <a:pt x="214687" y="25505"/>
                  <a:pt x="175047" y="25615"/>
                </a:cubicBezTo>
                <a:close/>
                <a:moveTo>
                  <a:pt x="136555" y="261748"/>
                </a:moveTo>
                <a:cubicBezTo>
                  <a:pt x="127395" y="261776"/>
                  <a:pt x="118830" y="257215"/>
                  <a:pt x="113739" y="249599"/>
                </a:cubicBezTo>
                <a:lnTo>
                  <a:pt x="78643" y="199830"/>
                </a:lnTo>
                <a:cubicBezTo>
                  <a:pt x="74712" y="194263"/>
                  <a:pt x="76037" y="186562"/>
                  <a:pt x="81604" y="182630"/>
                </a:cubicBezTo>
                <a:cubicBezTo>
                  <a:pt x="87171" y="178698"/>
                  <a:pt x="94872" y="180024"/>
                  <a:pt x="98804" y="185591"/>
                </a:cubicBezTo>
                <a:lnTo>
                  <a:pt x="134030" y="235666"/>
                </a:lnTo>
                <a:cubicBezTo>
                  <a:pt x="134808" y="237021"/>
                  <a:pt x="136538" y="237489"/>
                  <a:pt x="137894" y="236711"/>
                </a:cubicBezTo>
                <a:cubicBezTo>
                  <a:pt x="137942" y="236683"/>
                  <a:pt x="137989" y="236654"/>
                  <a:pt x="138036" y="236623"/>
                </a:cubicBezTo>
                <a:lnTo>
                  <a:pt x="251726" y="92932"/>
                </a:lnTo>
                <a:cubicBezTo>
                  <a:pt x="255906" y="87561"/>
                  <a:pt x="263648" y="86595"/>
                  <a:pt x="269019" y="90774"/>
                </a:cubicBezTo>
                <a:cubicBezTo>
                  <a:pt x="274390" y="94953"/>
                  <a:pt x="275356" y="102696"/>
                  <a:pt x="271177" y="108067"/>
                </a:cubicBezTo>
                <a:cubicBezTo>
                  <a:pt x="271138" y="108117"/>
                  <a:pt x="271099" y="108166"/>
                  <a:pt x="271059" y="108216"/>
                </a:cubicBezTo>
                <a:lnTo>
                  <a:pt x="158196" y="251123"/>
                </a:lnTo>
                <a:cubicBezTo>
                  <a:pt x="153007" y="257883"/>
                  <a:pt x="144947" y="261817"/>
                  <a:pt x="136425" y="261748"/>
                </a:cubicBezTo>
                <a:close/>
              </a:path>
            </a:pathLst>
          </a:custGeom>
          <a:solidFill>
            <a:schemeClr val="accent3"/>
          </a:solidFill>
          <a:ln w="2828" cap="flat">
            <a:noFill/>
            <a:prstDash val="solid"/>
            <a:miter/>
          </a:ln>
        </p:spPr>
        <p:txBody>
          <a:bodyPr anchor="ctr"/>
          <a:lstStyle/>
          <a:p>
            <a:pPr defTabSz="914377" eaLnBrk="1" fontAlgn="auto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defRPr/>
            </a:pPr>
            <a:endParaRPr lang="en-US" sz="15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4301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228600"/>
            <a:ext cx="8343900" cy="827088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Commercial Credit Card Benefits</a:t>
            </a:r>
          </a:p>
        </p:txBody>
      </p:sp>
      <p:pic>
        <p:nvPicPr>
          <p:cNvPr id="43012" name="Picture 3" descr="Icon&#10;&#10;Description automatically 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4500563"/>
            <a:ext cx="7635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3281363"/>
            <a:ext cx="7635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8" y="2138363"/>
            <a:ext cx="701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67438" y="2728913"/>
          <a:ext cx="1951037" cy="2535240"/>
        </p:xfrm>
        <a:graphic>
          <a:graphicData uri="http://schemas.openxmlformats.org/drawingml/2006/table">
            <a:tbl>
              <a:tblPr firstRow="1" bandRow="1"/>
              <a:tblGrid>
                <a:gridCol w="1951037"/>
              </a:tblGrid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Fraud reduction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Contactless payment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Customized controls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Account reconciliation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Float funds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Rebate and rewards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Reporting capabilities 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316905">
                <a:tc>
                  <a:txBody>
                    <a:bodyPr/>
                    <a:lstStyle>
                      <a:lvl1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0" algn="ctr" defTabSz="41076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3543300" algn="r"/>
                        </a:tabLst>
                        <a:defRPr sz="11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US" sz="1100" b="0" i="0" u="none" strike="noStrike" cap="none" spc="0" baseline="0" dirty="0">
                          <a:solidFill>
                            <a:srgbClr val="003C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Desktop and Mobile</a:t>
                      </a:r>
                    </a:p>
                  </a:txBody>
                  <a:tcPr marL="205698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A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International Transactions…"/>
          <p:cNvSpPr txBox="1"/>
          <p:nvPr/>
        </p:nvSpPr>
        <p:spPr>
          <a:xfrm>
            <a:off x="1474788" y="2243138"/>
            <a:ext cx="3960812" cy="828675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Automation &amp; Efficiency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spc="8" dirty="0">
                <a:solidFill>
                  <a:srgbClr val="565D64"/>
                </a:solidFill>
                <a:latin typeface="+mn-lt"/>
                <a:cs typeface="Arial" panose="020B0604020202020204" pitchFamily="34" charset="0"/>
                <a:sym typeface="Arial"/>
              </a:rPr>
              <a:t>Efficiency is critical to commercial banking. UMB’s comprehensive card solutions help you access real-time reporting, pay invoices faster and improve productivity.</a:t>
            </a:r>
          </a:p>
        </p:txBody>
      </p:sp>
      <p:sp>
        <p:nvSpPr>
          <p:cNvPr id="12" name="Canadian Treasury Management…"/>
          <p:cNvSpPr txBox="1"/>
          <p:nvPr/>
        </p:nvSpPr>
        <p:spPr>
          <a:xfrm>
            <a:off x="1474788" y="3435350"/>
            <a:ext cx="4249737" cy="623888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Integrated solutions</a:t>
            </a: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spc="8" dirty="0">
                <a:solidFill>
                  <a:srgbClr val="565D64"/>
                </a:solidFill>
                <a:latin typeface="+mn-lt"/>
                <a:cs typeface="Arial" panose="020B0604020202020204" pitchFamily="34" charset="0"/>
                <a:sym typeface="Arial"/>
              </a:rPr>
              <a:t>We help you build an integrated set of solutions to manage the complexities of today’s payables.</a:t>
            </a:r>
          </a:p>
        </p:txBody>
      </p:sp>
      <p:sp>
        <p:nvSpPr>
          <p:cNvPr id="13" name="International Wire Transfers…"/>
          <p:cNvSpPr txBox="1"/>
          <p:nvPr/>
        </p:nvSpPr>
        <p:spPr>
          <a:xfrm>
            <a:off x="1495425" y="4527550"/>
            <a:ext cx="3940175" cy="830263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Innovative technology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kern="0" spc="8" dirty="0">
                <a:solidFill>
                  <a:srgbClr val="565D64"/>
                </a:solidFill>
                <a:latin typeface="+mn-lt"/>
                <a:cs typeface="Arial" panose="020B0604020202020204" pitchFamily="34" charset="0"/>
                <a:sym typeface="Arial"/>
              </a:rPr>
              <a:t>UMB’s technology and online solution is designed with the cardholder and company in mind—an easy-to-use solution for control and visibility.  </a:t>
            </a:r>
          </a:p>
        </p:txBody>
      </p:sp>
      <p:sp>
        <p:nvSpPr>
          <p:cNvPr id="17" name="Automation and efficiency…"/>
          <p:cNvSpPr txBox="1"/>
          <p:nvPr/>
        </p:nvSpPr>
        <p:spPr>
          <a:xfrm>
            <a:off x="6167438" y="2138363"/>
            <a:ext cx="2743200" cy="342900"/>
          </a:xfrm>
          <a:prstGeom prst="rect">
            <a:avLst/>
          </a:prstGeom>
          <a:ln w="3175">
            <a:miter lim="400000"/>
          </a:ln>
        </p:spPr>
        <p:txBody>
          <a:bodyPr lIns="0" tIns="0" rIns="0" bIns="0" anchor="ctr">
            <a:spAutoFit/>
          </a:bodyPr>
          <a:lstStyle/>
          <a:p>
            <a:pPr defTabSz="685800" eaLnBrk="1" fontAlgn="auto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17" dirty="0">
                <a:solidFill>
                  <a:srgbClr val="00A0E6"/>
                </a:solidFill>
                <a:latin typeface="+mn-lt"/>
                <a:cs typeface="Arial" panose="020B0604020202020204" pitchFamily="34" charset="0"/>
                <a:sym typeface="Arial"/>
              </a:rPr>
              <a:t>Comprehensive program</a:t>
            </a:r>
            <a:br>
              <a:rPr lang="en-US" sz="1050" b="1" kern="0" cap="all" spc="17" dirty="0">
                <a:solidFill>
                  <a:srgbClr val="00A0E6"/>
                </a:solidFill>
                <a:latin typeface="+mn-lt"/>
                <a:cs typeface="Arial" panose="020B0604020202020204" pitchFamily="34" charset="0"/>
                <a:sym typeface="Arial"/>
              </a:rPr>
            </a:br>
            <a:r>
              <a:rPr lang="en-US" sz="1050" b="1" kern="0" cap="all" spc="17" dirty="0">
                <a:solidFill>
                  <a:srgbClr val="00A0E6"/>
                </a:solidFill>
                <a:latin typeface="+mn-lt"/>
                <a:cs typeface="Arial" panose="020B0604020202020204" pitchFamily="34" charset="0"/>
                <a:sym typeface="Arial"/>
              </a:rPr>
              <a:t>management</a:t>
            </a:r>
            <a:endParaRPr sz="1050" kern="0" spc="8" dirty="0">
              <a:solidFill>
                <a:srgbClr val="565D64"/>
              </a:solidFill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43037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94725" y="6365875"/>
            <a:ext cx="141288" cy="223838"/>
          </a:xfrm>
          <a:noFill/>
          <a:ln>
            <a:headEnd/>
            <a:tailEnd/>
          </a:ln>
        </p:spPr>
        <p:txBody>
          <a:bodyPr/>
          <a:lstStyle/>
          <a:p>
            <a:fld id="{1D210B17-29C0-4426-A811-75581E861C58}" type="slidenum">
              <a:rPr lang="en-US" sz="1000"/>
              <a:pPr/>
              <a:t>4</a:t>
            </a:fld>
            <a:endParaRPr lang="en-US" sz="10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Foreign Exchange Services…"/>
          <p:cNvSpPr txBox="1"/>
          <p:nvPr/>
        </p:nvSpPr>
        <p:spPr>
          <a:xfrm>
            <a:off x="5400675" y="4554538"/>
            <a:ext cx="2847975" cy="13128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Detailed reporting</a:t>
            </a: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Visibility is critical to any commercial card program. Our data solutions range from: 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Data integration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Scheduled reports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 err="1">
                <a:solidFill>
                  <a:srgbClr val="565D64"/>
                </a:solidFill>
                <a:latin typeface="Arial"/>
                <a:sym typeface="Arial"/>
              </a:rPr>
              <a:t>Adhoc</a:t>
            </a: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 reporting</a:t>
            </a:r>
          </a:p>
        </p:txBody>
      </p:sp>
      <p:sp>
        <p:nvSpPr>
          <p:cNvPr id="662" name="Foreign Check Collection…"/>
          <p:cNvSpPr txBox="1"/>
          <p:nvPr/>
        </p:nvSpPr>
        <p:spPr>
          <a:xfrm>
            <a:off x="2281238" y="4556125"/>
            <a:ext cx="2536825" cy="1082675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Expense management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Industry-leading, expense management solution: 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Desktop and Mobile access 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Receipt capture</a:t>
            </a:r>
          </a:p>
        </p:txBody>
      </p:sp>
      <p:sp>
        <p:nvSpPr>
          <p:cNvPr id="663" name="International Transactions…"/>
          <p:cNvSpPr txBox="1"/>
          <p:nvPr/>
        </p:nvSpPr>
        <p:spPr>
          <a:xfrm>
            <a:off x="428625" y="2519363"/>
            <a:ext cx="2589213" cy="13382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Diverse program offerings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A full suite to meet any business need: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Corporate Cards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Purchasing cards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Full use Commercial cards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Other niche variates </a:t>
            </a:r>
            <a:endParaRPr sz="105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sp>
        <p:nvSpPr>
          <p:cNvPr id="664" name="Canadian Treasury Management…"/>
          <p:cNvSpPr txBox="1"/>
          <p:nvPr/>
        </p:nvSpPr>
        <p:spPr>
          <a:xfrm>
            <a:off x="3517900" y="2519363"/>
            <a:ext cx="2538413" cy="1338262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Payables and virtual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Full suite of Payables functionality: 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Ghost accounts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Dynamic limit accounts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Single use accounts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Fully Integrated Payables</a:t>
            </a:r>
            <a:endParaRPr sz="105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sp>
        <p:nvSpPr>
          <p:cNvPr id="45062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41300"/>
            <a:ext cx="8343900" cy="833438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Card Program Overview</a:t>
            </a:r>
            <a:br>
              <a:rPr lang="en-US" altLang="en-US" smtClean="0">
                <a:ea typeface="Arial Black" pitchFamily="34" charset="0"/>
              </a:rPr>
            </a:br>
            <a:r>
              <a:rPr lang="en-US" altLang="en-US" smtClean="0">
                <a:solidFill>
                  <a:srgbClr val="00B0F0"/>
                </a:solidFill>
                <a:ea typeface="Arial Black" pitchFamily="34" charset="0"/>
              </a:rPr>
              <a:t>Services</a:t>
            </a:r>
          </a:p>
        </p:txBody>
      </p:sp>
      <p:sp>
        <p:nvSpPr>
          <p:cNvPr id="15" name="International Wire Transfers…"/>
          <p:cNvSpPr txBox="1"/>
          <p:nvPr/>
        </p:nvSpPr>
        <p:spPr>
          <a:xfrm>
            <a:off x="6424613" y="2519363"/>
            <a:ext cx="2536825" cy="1106487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b="1" kern="0" cap="all" spc="23" dirty="0">
                <a:solidFill>
                  <a:srgbClr val="00A0DC"/>
                </a:solidFill>
                <a:latin typeface="Arial"/>
                <a:cs typeface="Arial"/>
                <a:sym typeface="Arial"/>
              </a:rPr>
              <a:t>Realtime self-service </a:t>
            </a:r>
            <a:endParaRPr sz="1050" b="1" kern="0" cap="all" spc="23" dirty="0">
              <a:solidFill>
                <a:srgbClr val="00A0DC"/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Online program management solution: 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Manage cardholders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Manage other users</a:t>
            </a:r>
          </a:p>
          <a:p>
            <a:pPr marL="214313" indent="-214313" defTabSz="685800" eaLnBrk="1" fontAlgn="auto">
              <a:lnSpc>
                <a:spcPts val="1560"/>
              </a:lnSpc>
              <a:spcBef>
                <a:spcPts val="225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1050" kern="0" spc="15" dirty="0">
                <a:solidFill>
                  <a:srgbClr val="565D64"/>
                </a:solidFill>
                <a:latin typeface="Arial"/>
                <a:sym typeface="Arial"/>
              </a:rPr>
              <a:t>Real-time connectivity </a:t>
            </a:r>
            <a:endParaRPr sz="105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pic>
        <p:nvPicPr>
          <p:cNvPr id="450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014538"/>
            <a:ext cx="5635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17700"/>
            <a:ext cx="5619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3970338"/>
            <a:ext cx="5635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4613" y="1955800"/>
            <a:ext cx="5619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4150" y="3883025"/>
            <a:ext cx="6508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94725" y="6365875"/>
            <a:ext cx="141288" cy="223838"/>
          </a:xfrm>
          <a:noFill/>
          <a:ln>
            <a:headEnd/>
            <a:tailEnd/>
          </a:ln>
        </p:spPr>
        <p:txBody>
          <a:bodyPr/>
          <a:lstStyle/>
          <a:p>
            <a:fld id="{8E55CD80-B385-48D4-9971-ABD29F820C9F}" type="slidenum">
              <a:rPr lang="en-US" sz="1000"/>
              <a:pPr/>
              <a:t>5</a:t>
            </a:fld>
            <a:endParaRPr lang="en-US" sz="10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7" descr="A picture containing text, iPod, electronics&#10;&#10;Description automatically 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588" y="3489325"/>
            <a:ext cx="2613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61938"/>
            <a:ext cx="8343900" cy="830262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Commercial Credit Cards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050" y="1960563"/>
            <a:ext cx="5680075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F0"/>
                </a:solidFill>
                <a:latin typeface="Arial"/>
              </a:rPr>
              <a:t>Commercial Cards</a:t>
            </a:r>
          </a:p>
          <a:p>
            <a:pPr defTabSz="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25" b="1" dirty="0">
              <a:solidFill>
                <a:srgbClr val="00B0F0"/>
              </a:solidFill>
              <a:latin typeface="Arial"/>
            </a:endParaRPr>
          </a:p>
          <a:p>
            <a:pPr defTabSz="342900"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For businesses with diverse purchasing needs.</a:t>
            </a:r>
          </a:p>
          <a:p>
            <a:pPr defTabSz="342900"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A powerful suite of cards with tools to manage the needs </a:t>
            </a:r>
            <a:br>
              <a:rPr lang="en-US" sz="13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</a:br>
            <a:r>
              <a:rPr lang="en-US" sz="13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of businesses and public entities of all sizes.</a:t>
            </a:r>
            <a:endParaRPr lang="en-US" sz="1350" b="1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557213" lvl="1" indent="-214313" algn="just" defTabSz="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47109" name="Picture 14" descr="A screenshot of a computer&#10;&#10;Description automatically generated with low confid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1650" y="2420938"/>
            <a:ext cx="261461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porting Capabilities…"/>
          <p:cNvSpPr txBox="1"/>
          <p:nvPr/>
        </p:nvSpPr>
        <p:spPr>
          <a:xfrm>
            <a:off x="1493838" y="3475038"/>
            <a:ext cx="3233737" cy="528637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Program Management </a:t>
            </a:r>
            <a:r>
              <a:rPr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Capabilitie</a:t>
            </a: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s</a:t>
            </a:r>
            <a:endParaRPr sz="1200" b="1" kern="0" cap="all" spc="23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Visibility and control of users and  transactions to achieve your program goals</a:t>
            </a:r>
            <a:endParaRPr sz="90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sp>
        <p:nvSpPr>
          <p:cNvPr id="20" name="Reporting Capabilities…"/>
          <p:cNvSpPr txBox="1"/>
          <p:nvPr/>
        </p:nvSpPr>
        <p:spPr>
          <a:xfrm>
            <a:off x="1493838" y="4278313"/>
            <a:ext cx="3317875" cy="3619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CONFIGURABLE</a:t>
            </a:r>
            <a:endParaRPr sz="1200" b="1" kern="0" cap="all" spc="23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From card controls to user rights</a:t>
            </a:r>
            <a:endParaRPr sz="90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sp>
        <p:nvSpPr>
          <p:cNvPr id="21" name="Reporting Capabilities…"/>
          <p:cNvSpPr txBox="1"/>
          <p:nvPr/>
        </p:nvSpPr>
        <p:spPr>
          <a:xfrm>
            <a:off x="1493838" y="4972050"/>
            <a:ext cx="3317875" cy="3619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integrated</a:t>
            </a:r>
            <a:endParaRPr sz="1200" b="1" kern="0" cap="all" spc="23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Two-way integration options with your ERP and HR systems</a:t>
            </a:r>
            <a:endParaRPr sz="90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pic>
        <p:nvPicPr>
          <p:cNvPr id="4711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4827588"/>
            <a:ext cx="641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63" y="4108450"/>
            <a:ext cx="7032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175" y="3322638"/>
            <a:ext cx="8064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94725" y="6365875"/>
            <a:ext cx="141288" cy="223838"/>
          </a:xfrm>
          <a:noFill/>
          <a:ln>
            <a:headEnd/>
            <a:tailEnd/>
          </a:ln>
        </p:spPr>
        <p:txBody>
          <a:bodyPr/>
          <a:lstStyle/>
          <a:p>
            <a:fld id="{13F79A86-AF30-42DB-86BB-69C53D246F4A}" type="slidenum">
              <a:rPr lang="en-US" sz="1000"/>
              <a:pPr/>
              <a:t>6</a:t>
            </a:fld>
            <a:endParaRPr lang="en-US" sz="100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327025" y="304800"/>
            <a:ext cx="8343900" cy="833438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Commercial Credit Cards</a:t>
            </a: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5589588" y="2074863"/>
            <a:ext cx="3097212" cy="2892425"/>
            <a:chOff x="7352690" y="1624010"/>
            <a:chExt cx="4128367" cy="3856200"/>
          </a:xfrm>
        </p:grpSpPr>
        <p:pic>
          <p:nvPicPr>
            <p:cNvPr id="4916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2690" y="1624010"/>
              <a:ext cx="4128367" cy="3735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fficiency Gains…"/>
            <p:cNvSpPr txBox="1"/>
            <p:nvPr/>
          </p:nvSpPr>
          <p:spPr>
            <a:xfrm>
              <a:off x="8683670" y="5234700"/>
              <a:ext cx="2621757" cy="245510"/>
            </a:xfrm>
            <a:prstGeom prst="rect">
              <a:avLst/>
            </a:prstGeom>
            <a:ln w="3175">
              <a:miter lim="400000"/>
            </a:ln>
          </p:spPr>
          <p:txBody>
            <a:bodyPr lIns="0" tIns="0" rIns="0" bIns="0">
              <a:spAutoFit/>
            </a:bodyPr>
            <a:lstStyle/>
            <a:p>
              <a:pPr defTabSz="685800" eaLnBrk="1" fontAlgn="auto">
                <a:spcBef>
                  <a:spcPts val="0"/>
                </a:spcBef>
                <a:spcAft>
                  <a:spcPts val="0"/>
                </a:spcAft>
                <a:defRPr sz="1200" b="1" cap="all" spc="18">
                  <a:solidFill>
                    <a:srgbClr val="00A0DC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r>
                <a:rPr lang="en-US" sz="1200" b="1" kern="0" cap="all" spc="23" dirty="0">
                  <a:solidFill>
                    <a:srgbClr val="003C6E"/>
                  </a:solidFill>
                  <a:latin typeface="Arial"/>
                  <a:cs typeface="Arial"/>
                  <a:sym typeface="Arial"/>
                </a:rPr>
                <a:t>VIRTUAL Token</a:t>
              </a:r>
              <a:endParaRPr sz="900" b="1" kern="0" cap="all" spc="15" dirty="0">
                <a:solidFill>
                  <a:srgbClr val="003C6E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0051" y="1960890"/>
            <a:ext cx="4801994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F0"/>
                </a:solidFill>
                <a:latin typeface="Arial"/>
              </a:rPr>
              <a:t>Virtual</a:t>
            </a:r>
          </a:p>
          <a:p>
            <a:pPr defTabSz="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25" b="1" dirty="0">
              <a:solidFill>
                <a:srgbClr val="00B0F0"/>
              </a:solidFill>
              <a:highlight>
                <a:srgbClr val="FFFF00"/>
              </a:highlight>
              <a:latin typeface="Arial"/>
            </a:endParaRPr>
          </a:p>
          <a:p>
            <a:pPr defTabSz="342900"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For businesses who want to integrate or consolidate card payments into their existing AP solutions.</a:t>
            </a:r>
          </a:p>
          <a:p>
            <a:pPr defTabSz="342900" eaLnBrk="1" fontAlgn="auto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For centralized and high-dollar purchases, used in Accounts Payable, Purchasing or Travel using existing business purchasing and accounts payable platforms. </a:t>
            </a:r>
            <a:endParaRPr lang="en-US" sz="1350" b="1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557213" lvl="1" indent="-214313" algn="just" defTabSz="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4" name="Efficiency Gains…"/>
          <p:cNvSpPr txBox="1"/>
          <p:nvPr/>
        </p:nvSpPr>
        <p:spPr>
          <a:xfrm>
            <a:off x="1495425" y="3892550"/>
            <a:ext cx="3781425" cy="5270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Integration options</a:t>
            </a:r>
            <a:endParaRPr sz="1200" b="1" kern="0" cap="all" spc="23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Suite of solutions from fully integrated into your AP system to virtual AP or ghost accounts for one-time payments </a:t>
            </a:r>
            <a:endParaRPr sz="900" kern="0" spc="15" dirty="0">
              <a:solidFill>
                <a:srgbClr val="565D64"/>
              </a:solidFill>
              <a:latin typeface="Arial"/>
              <a:sym typeface="Arial"/>
            </a:endParaRPr>
          </a:p>
        </p:txBody>
      </p:sp>
      <p:sp>
        <p:nvSpPr>
          <p:cNvPr id="15" name="Card protection  with Visa…"/>
          <p:cNvSpPr txBox="1"/>
          <p:nvPr/>
        </p:nvSpPr>
        <p:spPr>
          <a:xfrm>
            <a:off x="1495425" y="4533900"/>
            <a:ext cx="3003550" cy="3619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Transaction</a:t>
            </a:r>
            <a:r>
              <a:rPr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security</a:t>
            </a:r>
            <a:r>
              <a:rPr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endParaRPr lang="en-US" sz="1200" b="1" kern="0" cap="all" spc="23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cs typeface="Arial"/>
              <a:sym typeface="Arial"/>
            </a:endParaRP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Tokenization of payment data to reduce fraud</a:t>
            </a:r>
          </a:p>
        </p:txBody>
      </p:sp>
      <p:pic>
        <p:nvPicPr>
          <p:cNvPr id="4915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" y="4403725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rd protection  with Visa…"/>
          <p:cNvSpPr txBox="1"/>
          <p:nvPr/>
        </p:nvSpPr>
        <p:spPr>
          <a:xfrm>
            <a:off x="1495425" y="5133975"/>
            <a:ext cx="3522663" cy="527050"/>
          </a:xfrm>
          <a:prstGeom prst="rect">
            <a:avLst/>
          </a:prstGeom>
          <a:ln w="3175">
            <a:miter lim="400000"/>
          </a:ln>
        </p:spPr>
        <p:txBody>
          <a:bodyPr lIns="0" tIns="0" rIns="0" bIns="0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1200" b="1" cap="all" spc="18">
                <a:solidFill>
                  <a:srgbClr val="00A0DC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200" b="1" kern="0" cap="all" spc="2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Arial"/>
                <a:sym typeface="Arial"/>
              </a:rPr>
              <a:t>Account controls</a:t>
            </a:r>
          </a:p>
          <a:p>
            <a:pPr defTabSz="685800" eaLnBrk="1" fontAlgn="auto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defRPr sz="1100" spc="22">
                <a:latin typeface="+mn-lt"/>
                <a:ea typeface="+mn-ea"/>
                <a:cs typeface="+mn-cs"/>
                <a:sym typeface="Arial"/>
              </a:defRPr>
            </a:pPr>
            <a:r>
              <a:rPr lang="en-US" sz="900" kern="0" spc="15" dirty="0">
                <a:solidFill>
                  <a:srgbClr val="565D64"/>
                </a:solidFill>
                <a:latin typeface="Arial"/>
                <a:sym typeface="Arial"/>
              </a:rPr>
              <a:t>Single Use Accounts and Exact Match rules to eliminate vendor payment errors</a:t>
            </a:r>
          </a:p>
        </p:txBody>
      </p:sp>
      <p:pic>
        <p:nvPicPr>
          <p:cNvPr id="4916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5057775"/>
            <a:ext cx="6064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50" y="3748088"/>
            <a:ext cx="644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94725" y="6365875"/>
            <a:ext cx="141288" cy="223838"/>
          </a:xfrm>
          <a:noFill/>
          <a:ln>
            <a:headEnd/>
            <a:tailEnd/>
          </a:ln>
        </p:spPr>
        <p:txBody>
          <a:bodyPr/>
          <a:lstStyle/>
          <a:p>
            <a:fld id="{BB0864DC-32A0-4B7D-9BC5-F5D7E0BF2A57}" type="slidenum">
              <a:rPr lang="en-US" sz="1000"/>
              <a:pPr/>
              <a:t>7</a:t>
            </a:fld>
            <a:endParaRPr lang="en-US" sz="10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commerce solutions…"/>
          <p:cNvSpPr txBox="1">
            <a:spLocks noChangeArrowheads="1"/>
          </p:cNvSpPr>
          <p:nvPr/>
        </p:nvSpPr>
        <p:spPr bwMode="auto">
          <a:xfrm>
            <a:off x="1017588" y="3749675"/>
            <a:ext cx="3279775" cy="1681163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lnSpc>
                <a:spcPts val="1338"/>
              </a:lnSpc>
            </a:pPr>
            <a:r>
              <a:rPr lang="en-US" altLang="en-US" sz="1000" b="1">
                <a:solidFill>
                  <a:srgbClr val="00A0E6"/>
                </a:solidFill>
                <a:cs typeface="Arial" pitchFamily="34" charset="0"/>
                <a:sym typeface="Helvetica Neue"/>
              </a:rPr>
              <a:t>Expense Management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Managing expenses to your General Ledger is the core of our highly configurable platform.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Accommodates a wide range of needs to mirror your existing processes: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buFont typeface="Arial" pitchFamily="34" charset="0"/>
              <a:buChar char="•"/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Complex business rule for expense code dependencies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buFont typeface="Arial" pitchFamily="34" charset="0"/>
              <a:buChar char="•"/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Work order management with approval workflow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buFont typeface="Arial" pitchFamily="34" charset="0"/>
              <a:buChar char="•"/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Integration with 3</a:t>
            </a:r>
            <a:r>
              <a:rPr lang="en-US" altLang="en-US" sz="1000" baseline="30000">
                <a:solidFill>
                  <a:srgbClr val="565D64"/>
                </a:solidFill>
                <a:sym typeface="Arial" pitchFamily="34" charset="0"/>
              </a:rPr>
              <a:t>rd</a:t>
            </a: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 party solutions</a:t>
            </a:r>
          </a:p>
        </p:txBody>
      </p:sp>
      <p:sp>
        <p:nvSpPr>
          <p:cNvPr id="51203" name="Dynamic currency conversion…"/>
          <p:cNvSpPr txBox="1">
            <a:spLocks noChangeArrowheads="1"/>
          </p:cNvSpPr>
          <p:nvPr/>
        </p:nvSpPr>
        <p:spPr bwMode="auto">
          <a:xfrm>
            <a:off x="5472113" y="3749675"/>
            <a:ext cx="3405187" cy="1951038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lnSpc>
                <a:spcPts val="1338"/>
              </a:lnSpc>
            </a:pPr>
            <a:r>
              <a:rPr lang="en-US" altLang="en-US" sz="1000" b="1">
                <a:solidFill>
                  <a:srgbClr val="00A0E6"/>
                </a:solidFill>
                <a:cs typeface="Arial" pitchFamily="34" charset="0"/>
                <a:sym typeface="Helvetica Neue"/>
              </a:rPr>
              <a:t>Mobile</a:t>
            </a:r>
            <a:endParaRPr lang="en-US" altLang="en-US" sz="700" b="1">
              <a:solidFill>
                <a:srgbClr val="00A0E6"/>
              </a:solidFill>
              <a:cs typeface="Arial" pitchFamily="34" charset="0"/>
              <a:sym typeface="Helvetica Neue"/>
            </a:endParaRP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Designed for cardholders and approvers on the move.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Allows cardholders to build expense reports and capture receipts on the go, eliminating saving and handing over receipts to Accounts Payable.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Capable of auto-capturing critical data and reading receipts.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Expenses can be submitted through our App to managers who can view, edit and approve from their mobile devices.</a:t>
            </a: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3692525"/>
            <a:ext cx="6127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63" y="3790950"/>
            <a:ext cx="5794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Payment security…"/>
          <p:cNvSpPr txBox="1">
            <a:spLocks noChangeArrowheads="1"/>
          </p:cNvSpPr>
          <p:nvPr/>
        </p:nvSpPr>
        <p:spPr bwMode="auto">
          <a:xfrm>
            <a:off x="5472113" y="1930400"/>
            <a:ext cx="3405187" cy="1362075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lnSpc>
                <a:spcPts val="1338"/>
              </a:lnSpc>
            </a:pPr>
            <a:r>
              <a:rPr lang="en-US" altLang="en-US" sz="1000" b="1">
                <a:solidFill>
                  <a:srgbClr val="00A0E6"/>
                </a:solidFill>
                <a:cs typeface="Arial" pitchFamily="34" charset="0"/>
                <a:sym typeface="Helvetica Neue"/>
              </a:rPr>
              <a:t>Reporting</a:t>
            </a:r>
            <a:endParaRPr lang="en-US" altLang="en-US" sz="700" b="1">
              <a:solidFill>
                <a:srgbClr val="00A0DC"/>
              </a:solidFill>
              <a:cs typeface="Arial" pitchFamily="34" charset="0"/>
              <a:sym typeface="Arial" pitchFamily="34" charset="0"/>
            </a:endParaRP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Data and visibility is critical for a successful program. 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The platform has a suite of predefined reports based on transactions and cardholders that are parameter driven.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A report builder allows users to create, save and schedule reports based on hundreds of retained data elements.  </a:t>
            </a:r>
          </a:p>
        </p:txBody>
      </p:sp>
      <p:sp>
        <p:nvSpPr>
          <p:cNvPr id="51207" name="Merchant services…"/>
          <p:cNvSpPr txBox="1">
            <a:spLocks noChangeArrowheads="1"/>
          </p:cNvSpPr>
          <p:nvPr/>
        </p:nvSpPr>
        <p:spPr bwMode="auto">
          <a:xfrm>
            <a:off x="1017588" y="1930400"/>
            <a:ext cx="3289300" cy="1362075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2813">
              <a:lnSpc>
                <a:spcPts val="1338"/>
              </a:lnSpc>
            </a:pPr>
            <a:r>
              <a:rPr lang="en-US" altLang="en-US" sz="1000" b="1">
                <a:solidFill>
                  <a:srgbClr val="00A0E6"/>
                </a:solidFill>
                <a:cs typeface="Arial" pitchFamily="34" charset="0"/>
                <a:sym typeface="Helvetica Neue"/>
              </a:rPr>
              <a:t>Account &amp; User Management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Manage all aspects of your program from accounts to users in real time. in our highly configurable platform.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Manually enter or auto-create through file integration with your HR system. </a:t>
            </a:r>
          </a:p>
          <a:p>
            <a:pPr defTabSz="912813">
              <a:lnSpc>
                <a:spcPts val="1338"/>
              </a:lnSpc>
              <a:spcBef>
                <a:spcPts val="225"/>
              </a:spcBef>
              <a:spcAft>
                <a:spcPts val="450"/>
              </a:spcAft>
            </a:pPr>
            <a:r>
              <a:rPr lang="en-US" altLang="en-US" sz="1000">
                <a:solidFill>
                  <a:srgbClr val="565D64"/>
                </a:solidFill>
                <a:sym typeface="Arial" pitchFamily="34" charset="0"/>
              </a:rPr>
              <a:t>User management is fully controlled by you, including access rights from “view only” to full administration. </a:t>
            </a:r>
          </a:p>
        </p:txBody>
      </p:sp>
      <p:pic>
        <p:nvPicPr>
          <p:cNvPr id="512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18811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1820863"/>
            <a:ext cx="6746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itle 3"/>
          <p:cNvSpPr>
            <a:spLocks noGrp="1" noChangeArrowheads="1"/>
          </p:cNvSpPr>
          <p:nvPr>
            <p:ph type="title"/>
          </p:nvPr>
        </p:nvSpPr>
        <p:spPr>
          <a:xfrm>
            <a:off x="134938" y="204788"/>
            <a:ext cx="8343900" cy="8334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mtClean="0">
                <a:cs typeface="Arial" pitchFamily="34" charset="0"/>
              </a:rPr>
              <a:t>Commercial Card Platform </a:t>
            </a:r>
            <a:br>
              <a:rPr lang="en-US" altLang="en-US" smtClean="0">
                <a:cs typeface="Arial" pitchFamily="34" charset="0"/>
              </a:rPr>
            </a:br>
            <a:r>
              <a:rPr lang="en-US" altLang="en-US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Features and functionality to meet your program goals.</a:t>
            </a:r>
            <a:endParaRPr lang="en-US" altLang="en-US" smtClean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1211" name="Slide Number Placeholder 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B1D6F4-002F-4F8F-94FC-F59C7DF48B01}" type="slidenum">
              <a:rPr lang="en-US" altLang="en-US" sz="1000"/>
              <a:pPr/>
              <a:t>8</a:t>
            </a:fld>
            <a:endParaRPr lang="en-US" altLang="en-US" sz="10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698136"/>
            <a:ext cx="9144001" cy="4302615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/>
          <a:lstStyle/>
          <a:p>
            <a:pPr algn="ctr" defTabSz="308074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251" name="Tit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0663"/>
            <a:ext cx="8343900" cy="84137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D1D9E1"/>
              </a:buClr>
            </a:pPr>
            <a:r>
              <a:rPr lang="en-US" altLang="en-US" smtClean="0">
                <a:ea typeface="Arial Black" pitchFamily="34" charset="0"/>
              </a:rPr>
              <a:t>Why UMB</a:t>
            </a:r>
            <a:br>
              <a:rPr lang="en-US" altLang="en-US" smtClean="0">
                <a:ea typeface="Arial Black" pitchFamily="34" charset="0"/>
              </a:rPr>
            </a:br>
            <a:r>
              <a:rPr lang="en-US" altLang="en-US" smtClean="0">
                <a:solidFill>
                  <a:srgbClr val="00B0F0"/>
                </a:solidFill>
                <a:ea typeface="Arial Black" pitchFamily="34" charset="0"/>
              </a:rPr>
              <a:t>Support Centered Around You</a:t>
            </a:r>
          </a:p>
        </p:txBody>
      </p:sp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2927350" y="2252663"/>
            <a:ext cx="3152775" cy="3135312"/>
            <a:chOff x="7344664" y="1877675"/>
            <a:chExt cx="4483027" cy="4457700"/>
          </a:xfrm>
        </p:grpSpPr>
        <p:pic>
          <p:nvPicPr>
            <p:cNvPr id="53259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4664" y="1877675"/>
              <a:ext cx="4483027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0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8294" y="3565762"/>
              <a:ext cx="997328" cy="99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91310" y="4995853"/>
              <a:ext cx="101566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60855" y="2244383"/>
              <a:ext cx="946118" cy="946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29840" y="3529068"/>
              <a:ext cx="997328" cy="99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3857625" y="3614738"/>
            <a:ext cx="13112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kern="0" dirty="0">
                <a:solidFill>
                  <a:srgbClr val="003C6E"/>
                </a:solidFill>
                <a:cs typeface="Arial" panose="020B0604020202020204" pitchFamily="34" charset="0"/>
              </a:rPr>
              <a:t>YOU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741988" y="3554413"/>
            <a:ext cx="2339975" cy="911225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Implementation </a:t>
            </a:r>
          </a:p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Specialist</a:t>
            </a:r>
            <a:endParaRPr lang="en-US" altLang="en-US" sz="1500" kern="0" dirty="0">
              <a:solidFill>
                <a:srgbClr val="003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084263" y="3554413"/>
            <a:ext cx="2159000" cy="962025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Program </a:t>
            </a:r>
            <a:b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</a:b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Advisory Team</a:t>
            </a:r>
            <a:endParaRPr lang="en-US" altLang="en-US" sz="1500" kern="0" dirty="0">
              <a:solidFill>
                <a:srgbClr val="003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255963" y="5394325"/>
            <a:ext cx="2597150" cy="1079500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Commercial Card </a:t>
            </a:r>
          </a:p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Service Center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3170238" y="1917700"/>
            <a:ext cx="2695575" cy="423863"/>
          </a:xfrm>
        </p:spPr>
        <p:txBody>
          <a:bodyPr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2" algn="ctr" defTabSz="309563" eaLnBrk="1" fontAlgn="auto" hangingPunct="1">
              <a:spcBef>
                <a:spcPct val="0"/>
              </a:spcBef>
              <a:defRPr/>
            </a:pPr>
            <a:r>
              <a:rPr lang="en-US" altLang="en-US" sz="1500" kern="0" dirty="0">
                <a:solidFill>
                  <a:srgbClr val="003C6E"/>
                </a:solidFill>
                <a:latin typeface="Arial" panose="020B0604020202020204" pitchFamily="34" charset="0"/>
                <a:ea typeface="Geneva"/>
                <a:cs typeface="Geneva"/>
              </a:rPr>
              <a:t>Account Executive</a:t>
            </a:r>
            <a:endParaRPr lang="en-US" altLang="en-US" sz="1500" kern="0" dirty="0">
              <a:solidFill>
                <a:srgbClr val="003C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8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94725" y="6365875"/>
            <a:ext cx="141288" cy="223838"/>
          </a:xfrm>
          <a:noFill/>
          <a:ln>
            <a:headEnd/>
            <a:tailEnd/>
          </a:ln>
        </p:spPr>
        <p:txBody>
          <a:bodyPr/>
          <a:lstStyle/>
          <a:p>
            <a:fld id="{645FD81B-D3A5-4055-BE64-3DC1ACCE8C6D}" type="slidenum">
              <a:rPr lang="en-US" sz="1000"/>
              <a:pPr/>
              <a:t>9</a:t>
            </a:fld>
            <a:endParaRPr lang="en-US" sz="100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ay 18  2009">
  <a:themeElements>
    <a:clrScheme name="May 18  2009 1">
      <a:dk1>
        <a:srgbClr val="000080"/>
      </a:dk1>
      <a:lt1>
        <a:srgbClr val="999999"/>
      </a:lt1>
      <a:dk2>
        <a:srgbClr val="FFFFFF"/>
      </a:dk2>
      <a:lt2>
        <a:srgbClr val="333333"/>
      </a:lt2>
      <a:accent1>
        <a:srgbClr val="999999"/>
      </a:accent1>
      <a:accent2>
        <a:srgbClr val="000000"/>
      </a:accent2>
      <a:accent3>
        <a:srgbClr val="CACACA"/>
      </a:accent3>
      <a:accent4>
        <a:srgbClr val="00006C"/>
      </a:accent4>
      <a:accent5>
        <a:srgbClr val="CACACA"/>
      </a:accent5>
      <a:accent6>
        <a:srgbClr val="000000"/>
      </a:accent6>
      <a:hlink>
        <a:srgbClr val="0066CC"/>
      </a:hlink>
      <a:folHlink>
        <a:srgbClr val="99CCFF"/>
      </a:folHlink>
    </a:clrScheme>
    <a:fontScheme name="May 18 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y 18  2009 1">
        <a:dk1>
          <a:srgbClr val="000080"/>
        </a:dk1>
        <a:lt1>
          <a:srgbClr val="999999"/>
        </a:lt1>
        <a:dk2>
          <a:srgbClr val="FFFFFF"/>
        </a:dk2>
        <a:lt2>
          <a:srgbClr val="333333"/>
        </a:lt2>
        <a:accent1>
          <a:srgbClr val="999999"/>
        </a:accent1>
        <a:accent2>
          <a:srgbClr val="000000"/>
        </a:accent2>
        <a:accent3>
          <a:srgbClr val="CACACA"/>
        </a:accent3>
        <a:accent4>
          <a:srgbClr val="00006C"/>
        </a:accent4>
        <a:accent5>
          <a:srgbClr val="CACACA"/>
        </a:accent5>
        <a:accent6>
          <a:srgbClr val="000000"/>
        </a:accent6>
        <a:hlink>
          <a:srgbClr val="0066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3D76"/>
      </a:dk1>
      <a:lt1>
        <a:srgbClr val="969696"/>
      </a:lt1>
      <a:dk2>
        <a:srgbClr val="FFFFFF"/>
      </a:dk2>
      <a:lt2>
        <a:srgbClr val="666666"/>
      </a:lt2>
      <a:accent1>
        <a:srgbClr val="969696"/>
      </a:accent1>
      <a:accent2>
        <a:srgbClr val="000000"/>
      </a:accent2>
      <a:accent3>
        <a:srgbClr val="C9C9C9"/>
      </a:accent3>
      <a:accent4>
        <a:srgbClr val="003364"/>
      </a:accent4>
      <a:accent5>
        <a:srgbClr val="C9C9C9"/>
      </a:accent5>
      <a:accent6>
        <a:srgbClr val="000000"/>
      </a:accent6>
      <a:hlink>
        <a:srgbClr val="5FA364"/>
      </a:hlink>
      <a:folHlink>
        <a:srgbClr val="6490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FFA000"/>
      </a:hlink>
      <a:folHlink>
        <a:srgbClr val="FFC6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23A0"/>
        </a:dk2>
        <a:lt2>
          <a:srgbClr val="B2B2B2"/>
        </a:lt2>
        <a:accent1>
          <a:srgbClr val="667BC6"/>
        </a:accent1>
        <a:accent2>
          <a:srgbClr val="B2BDE3"/>
        </a:accent2>
        <a:accent3>
          <a:srgbClr val="FFFFFF"/>
        </a:accent3>
        <a:accent4>
          <a:srgbClr val="000000"/>
        </a:accent4>
        <a:accent5>
          <a:srgbClr val="B8BFDF"/>
        </a:accent5>
        <a:accent6>
          <a:srgbClr val="A1ABCE"/>
        </a:accent6>
        <a:hlink>
          <a:srgbClr val="FFA000"/>
        </a:hlink>
        <a:folHlink>
          <a:srgbClr val="FFC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y 18  2009">
  <a:themeElements>
    <a:clrScheme name="1_May 18  2009 1">
      <a:dk1>
        <a:srgbClr val="000080"/>
      </a:dk1>
      <a:lt1>
        <a:srgbClr val="999999"/>
      </a:lt1>
      <a:dk2>
        <a:srgbClr val="FFFFFF"/>
      </a:dk2>
      <a:lt2>
        <a:srgbClr val="333333"/>
      </a:lt2>
      <a:accent1>
        <a:srgbClr val="999999"/>
      </a:accent1>
      <a:accent2>
        <a:srgbClr val="000000"/>
      </a:accent2>
      <a:accent3>
        <a:srgbClr val="CACACA"/>
      </a:accent3>
      <a:accent4>
        <a:srgbClr val="00006C"/>
      </a:accent4>
      <a:accent5>
        <a:srgbClr val="CACACA"/>
      </a:accent5>
      <a:accent6>
        <a:srgbClr val="000000"/>
      </a:accent6>
      <a:hlink>
        <a:srgbClr val="0066CC"/>
      </a:hlink>
      <a:folHlink>
        <a:srgbClr val="99CCFF"/>
      </a:folHlink>
    </a:clrScheme>
    <a:fontScheme name="1_May 18 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y 18  2009 1">
        <a:dk1>
          <a:srgbClr val="000080"/>
        </a:dk1>
        <a:lt1>
          <a:srgbClr val="999999"/>
        </a:lt1>
        <a:dk2>
          <a:srgbClr val="FFFFFF"/>
        </a:dk2>
        <a:lt2>
          <a:srgbClr val="333333"/>
        </a:lt2>
        <a:accent1>
          <a:srgbClr val="999999"/>
        </a:accent1>
        <a:accent2>
          <a:srgbClr val="000000"/>
        </a:accent2>
        <a:accent3>
          <a:srgbClr val="CACACA"/>
        </a:accent3>
        <a:accent4>
          <a:srgbClr val="00006C"/>
        </a:accent4>
        <a:accent5>
          <a:srgbClr val="CACACA"/>
        </a:accent5>
        <a:accent6>
          <a:srgbClr val="000000"/>
        </a:accent6>
        <a:hlink>
          <a:srgbClr val="0066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FFA000"/>
      </a:hlink>
      <a:folHlink>
        <a:srgbClr val="FFC666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23A0"/>
        </a:dk2>
        <a:lt2>
          <a:srgbClr val="B2B2B2"/>
        </a:lt2>
        <a:accent1>
          <a:srgbClr val="667BC6"/>
        </a:accent1>
        <a:accent2>
          <a:srgbClr val="B2BDE3"/>
        </a:accent2>
        <a:accent3>
          <a:srgbClr val="FFFFFF"/>
        </a:accent3>
        <a:accent4>
          <a:srgbClr val="000000"/>
        </a:accent4>
        <a:accent5>
          <a:srgbClr val="B8BFDF"/>
        </a:accent5>
        <a:accent6>
          <a:srgbClr val="A1ABCE"/>
        </a:accent6>
        <a:hlink>
          <a:srgbClr val="FFA000"/>
        </a:hlink>
        <a:folHlink>
          <a:srgbClr val="FFC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FFA000"/>
      </a:hlink>
      <a:folHlink>
        <a:srgbClr val="FFC666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23A0"/>
        </a:dk2>
        <a:lt2>
          <a:srgbClr val="B2B2B2"/>
        </a:lt2>
        <a:accent1>
          <a:srgbClr val="667BC6"/>
        </a:accent1>
        <a:accent2>
          <a:srgbClr val="B2BDE3"/>
        </a:accent2>
        <a:accent3>
          <a:srgbClr val="FFFFFF"/>
        </a:accent3>
        <a:accent4>
          <a:srgbClr val="000000"/>
        </a:accent4>
        <a:accent5>
          <a:srgbClr val="B8BFDF"/>
        </a:accent5>
        <a:accent6>
          <a:srgbClr val="A1ABCE"/>
        </a:accent6>
        <a:hlink>
          <a:srgbClr val="FFA000"/>
        </a:hlink>
        <a:folHlink>
          <a:srgbClr val="FFC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Custom 4">
      <a:dk1>
        <a:srgbClr val="003C6E"/>
      </a:dk1>
      <a:lt1>
        <a:srgbClr val="F8F8F8"/>
      </a:lt1>
      <a:dk2>
        <a:srgbClr val="000000"/>
      </a:dk2>
      <a:lt2>
        <a:srgbClr val="FFFFFF"/>
      </a:lt2>
      <a:accent1>
        <a:srgbClr val="009FDA"/>
      </a:accent1>
      <a:accent2>
        <a:srgbClr val="989999"/>
      </a:accent2>
      <a:accent3>
        <a:srgbClr val="3763A0"/>
      </a:accent3>
      <a:accent4>
        <a:srgbClr val="009B74"/>
      </a:accent4>
      <a:accent5>
        <a:srgbClr val="4EA844"/>
      </a:accent5>
      <a:accent6>
        <a:srgbClr val="FFFFFF"/>
      </a:accent6>
      <a:hlink>
        <a:srgbClr val="0066CC"/>
      </a:hlink>
      <a:folHlink>
        <a:srgbClr val="99CCFF"/>
      </a:folHlink>
    </a:clrScheme>
    <a:fontScheme name="4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</a:defRPr>
        </a:defPPr>
      </a:lstStyle>
    </a:lnDef>
  </a:objectDefaults>
  <a:extraClrSchemeLst>
    <a:extraClrScheme>
      <a:clrScheme name="4_Default Design 1">
        <a:dk1>
          <a:srgbClr val="000080"/>
        </a:dk1>
        <a:lt1>
          <a:srgbClr val="999999"/>
        </a:lt1>
        <a:dk2>
          <a:srgbClr val="FFFFFF"/>
        </a:dk2>
        <a:lt2>
          <a:srgbClr val="333333"/>
        </a:lt2>
        <a:accent1>
          <a:srgbClr val="999999"/>
        </a:accent1>
        <a:accent2>
          <a:srgbClr val="000000"/>
        </a:accent2>
        <a:accent3>
          <a:srgbClr val="CACACA"/>
        </a:accent3>
        <a:accent4>
          <a:srgbClr val="00006C"/>
        </a:accent4>
        <a:accent5>
          <a:srgbClr val="CACACA"/>
        </a:accent5>
        <a:accent6>
          <a:srgbClr val="000000"/>
        </a:accent6>
        <a:hlink>
          <a:srgbClr val="0066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999999"/>
        </a:lt1>
        <a:dk2>
          <a:srgbClr val="FFFFFF"/>
        </a:dk2>
        <a:lt2>
          <a:srgbClr val="333333"/>
        </a:lt2>
        <a:accent1>
          <a:srgbClr val="999999"/>
        </a:accent1>
        <a:accent2>
          <a:srgbClr val="000000"/>
        </a:accent2>
        <a:accent3>
          <a:srgbClr val="CACACA"/>
        </a:accent3>
        <a:accent4>
          <a:srgbClr val="000000"/>
        </a:accent4>
        <a:accent5>
          <a:srgbClr val="CACACA"/>
        </a:accent5>
        <a:accent6>
          <a:srgbClr val="000000"/>
        </a:accent6>
        <a:hlink>
          <a:srgbClr val="0066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333333"/>
        </a:dk1>
        <a:lt1>
          <a:srgbClr val="F8F8F8"/>
        </a:lt1>
        <a:dk2>
          <a:srgbClr val="999999"/>
        </a:dk2>
        <a:lt2>
          <a:srgbClr val="FFFFFF"/>
        </a:lt2>
        <a:accent1>
          <a:srgbClr val="999999"/>
        </a:accent1>
        <a:accent2>
          <a:srgbClr val="000000"/>
        </a:accent2>
        <a:accent3>
          <a:srgbClr val="CACACA"/>
        </a:accent3>
        <a:accent4>
          <a:srgbClr val="D4D4D4"/>
        </a:accent4>
        <a:accent5>
          <a:srgbClr val="CACACA"/>
        </a:accent5>
        <a:accent6>
          <a:srgbClr val="000000"/>
        </a:accent6>
        <a:hlink>
          <a:srgbClr val="0066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UMB PPT Palette">
      <a:dk1>
        <a:srgbClr val="000000"/>
      </a:dk1>
      <a:lt1>
        <a:srgbClr val="FFFFFF"/>
      </a:lt1>
      <a:dk2>
        <a:srgbClr val="003C6E"/>
      </a:dk2>
      <a:lt2>
        <a:srgbClr val="E7E6E6"/>
      </a:lt2>
      <a:accent1>
        <a:srgbClr val="0099DD"/>
      </a:accent1>
      <a:accent2>
        <a:srgbClr val="92D400"/>
      </a:accent2>
      <a:accent3>
        <a:srgbClr val="005BBB"/>
      </a:accent3>
      <a:accent4>
        <a:srgbClr val="00AF3F"/>
      </a:accent4>
      <a:accent5>
        <a:srgbClr val="003B6D"/>
      </a:accent5>
      <a:accent6>
        <a:srgbClr val="008542"/>
      </a:accent6>
      <a:hlink>
        <a:srgbClr val="0099DD"/>
      </a:hlink>
      <a:folHlink>
        <a:srgbClr val="003C6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1_BasicWhite">
  <a:themeElements>
    <a:clrScheme name="UMB-1">
      <a:dk1>
        <a:srgbClr val="000000"/>
      </a:dk1>
      <a:lt1>
        <a:srgbClr val="003C6E"/>
      </a:lt1>
      <a:dk2>
        <a:srgbClr val="D1D9E1"/>
      </a:dk2>
      <a:lt2>
        <a:srgbClr val="FFFFFF"/>
      </a:lt2>
      <a:accent1>
        <a:srgbClr val="003C6E"/>
      </a:accent1>
      <a:accent2>
        <a:srgbClr val="006EBE"/>
      </a:accent2>
      <a:accent3>
        <a:srgbClr val="00A0E6"/>
      </a:accent3>
      <a:accent4>
        <a:srgbClr val="46C8FF"/>
      </a:accent4>
      <a:accent5>
        <a:srgbClr val="9FA7AF"/>
      </a:accent5>
      <a:accent6>
        <a:srgbClr val="D1D9E1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676" tIns="34676" rIns="34676" bIns="34676" numCol="1" spcCol="38100" rtlCol="0" anchor="ctr">
        <a:spAutoFit/>
      </a:bodyPr>
      <a:lstStyle>
        <a:defPPr marL="0" marR="0" indent="0" algn="l" defTabSz="1219169" rtl="0" fontAlgn="auto" latinLnBrk="0" hangingPunct="0">
          <a:lnSpc>
            <a:spcPct val="90000"/>
          </a:lnSpc>
          <a:spcBef>
            <a:spcPts val="22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3D76"/>
      </a:dk1>
      <a:lt1>
        <a:srgbClr val="969696"/>
      </a:lt1>
      <a:dk2>
        <a:srgbClr val="FFFFFF"/>
      </a:dk2>
      <a:lt2>
        <a:srgbClr val="666666"/>
      </a:lt2>
      <a:accent1>
        <a:srgbClr val="969696"/>
      </a:accent1>
      <a:accent2>
        <a:srgbClr val="000000"/>
      </a:accent2>
      <a:accent3>
        <a:srgbClr val="C9C9C9"/>
      </a:accent3>
      <a:accent4>
        <a:srgbClr val="003364"/>
      </a:accent4>
      <a:accent5>
        <a:srgbClr val="C9C9C9"/>
      </a:accent5>
      <a:accent6>
        <a:srgbClr val="000000"/>
      </a:accent6>
      <a:hlink>
        <a:srgbClr val="5FA364"/>
      </a:hlink>
      <a:folHlink>
        <a:srgbClr val="6490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TMO Training Slides 2009 St.Louis1</Template>
  <TotalTime>8437</TotalTime>
  <Words>844</Words>
  <Application>Microsoft Office PowerPoint</Application>
  <PresentationFormat>On-screen Show (4:3)</PresentationFormat>
  <Paragraphs>190</Paragraphs>
  <Slides>14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MS PGothic</vt:lpstr>
      <vt:lpstr>Wingdings</vt:lpstr>
      <vt:lpstr>Geneva</vt:lpstr>
      <vt:lpstr>Lucida Grande</vt:lpstr>
      <vt:lpstr>Courier New</vt:lpstr>
      <vt:lpstr>Calibri</vt:lpstr>
      <vt:lpstr>Helvetica Neue</vt:lpstr>
      <vt:lpstr>Times New Roman</vt:lpstr>
      <vt:lpstr>Arial Black</vt:lpstr>
      <vt:lpstr>May 18  2009</vt:lpstr>
      <vt:lpstr>1_Default Design</vt:lpstr>
      <vt:lpstr>1_May 18  2009</vt:lpstr>
      <vt:lpstr>2_Default Design</vt:lpstr>
      <vt:lpstr>3_Default Design</vt:lpstr>
      <vt:lpstr>4_Default Design</vt:lpstr>
      <vt:lpstr>4_Office Theme</vt:lpstr>
      <vt:lpstr>21_BasicWhite</vt:lpstr>
      <vt:lpstr>District Purchasing Card Program – MARE Partnership with UMB</vt:lpstr>
      <vt:lpstr>UMB Facts</vt:lpstr>
      <vt:lpstr>The UMB Commercial Card Program Simplify and Power Your Business</vt:lpstr>
      <vt:lpstr>Commercial Credit Card Benefits</vt:lpstr>
      <vt:lpstr>Card Program Overview Services</vt:lpstr>
      <vt:lpstr>Commercial Credit Cards</vt:lpstr>
      <vt:lpstr>Commercial Credit Cards</vt:lpstr>
      <vt:lpstr>Commercial Card Platform  Features and functionality to meet your program goals.</vt:lpstr>
      <vt:lpstr>Why UMB Support Centered Around You</vt:lpstr>
      <vt:lpstr>UMB Consortium Program</vt:lpstr>
      <vt:lpstr>Revenue Share</vt:lpstr>
      <vt:lpstr>Different by Design</vt:lpstr>
      <vt:lpstr>Contact Information</vt:lpstr>
      <vt:lpstr>Slide 14</vt:lpstr>
    </vt:vector>
  </TitlesOfParts>
  <Company>UMB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UMB PowerPoint Template</dc:title>
  <dc:creator>Kissel, RICK</dc:creator>
  <cp:lastModifiedBy>User</cp:lastModifiedBy>
  <cp:revision>474</cp:revision>
  <cp:lastPrinted>2018-04-16T17:25:13Z</cp:lastPrinted>
  <dcterms:created xsi:type="dcterms:W3CDTF">2003-04-24T18:18:50Z</dcterms:created>
  <dcterms:modified xsi:type="dcterms:W3CDTF">2021-10-22T19:18:11Z</dcterms:modified>
</cp:coreProperties>
</file>