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23"/>
  </p:handoutMasterIdLst>
  <p:sldIdLst>
    <p:sldId id="256" r:id="rId2"/>
    <p:sldId id="257" r:id="rId3"/>
    <p:sldId id="271" r:id="rId4"/>
    <p:sldId id="259" r:id="rId5"/>
    <p:sldId id="258" r:id="rId6"/>
    <p:sldId id="270" r:id="rId7"/>
    <p:sldId id="269" r:id="rId8"/>
    <p:sldId id="260" r:id="rId9"/>
    <p:sldId id="261" r:id="rId10"/>
    <p:sldId id="262" r:id="rId11"/>
    <p:sldId id="263" r:id="rId12"/>
    <p:sldId id="267" r:id="rId13"/>
    <p:sldId id="264" r:id="rId14"/>
    <p:sldId id="268" r:id="rId15"/>
    <p:sldId id="265" r:id="rId16"/>
    <p:sldId id="266" r:id="rId17"/>
    <p:sldId id="274" r:id="rId18"/>
    <p:sldId id="273" r:id="rId19"/>
    <p:sldId id="275" r:id="rId20"/>
    <p:sldId id="272" r:id="rId21"/>
    <p:sldId id="276" r:id="rId22"/>
  </p:sldIdLst>
  <p:sldSz cx="12192000" cy="68580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3737" autoAdjust="0"/>
  </p:normalViewPr>
  <p:slideViewPr>
    <p:cSldViewPr snapToGrid="0">
      <p:cViewPr>
        <p:scale>
          <a:sx n="87" d="100"/>
          <a:sy n="87" d="100"/>
        </p:scale>
        <p:origin x="-1470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4" y="3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7A7AA62-5223-43E1-B1C9-4839525B5B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4160520" cy="36703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0925B7-823D-433A-A036-76E00956CD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38459" y="1"/>
            <a:ext cx="4160520" cy="36703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DEF7CAD0-B3CE-4AFE-9E5E-E0A083798213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0BA9FE-A726-4F00-9F9D-80D97E7D5C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0" cy="367029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7B2A29-25B5-4896-AAC6-95CFD959DC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0" cy="367029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CCD2AA97-882F-4B6C-9616-DA74A218BA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960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se.mo.gov/quality-schools/federal-programs/esea-tiered-monitoring/tiered-monitoring-checklist" TargetMode="External"/><Relationship Id="rId2" Type="http://schemas.openxmlformats.org/officeDocument/2006/relationships/hyperlink" Target="https://dese.mo.gov/quality-schools-federal-programs/esea-tiered-monitori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e.mo.gov/quality-schools/student-support-services/homeless-children-youth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e.mo.gov/quality-schools/federal-programs/homeless/forms-presentations-dat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e.mo.gov/quality-schools/student-support-services" TargetMode="External"/><Relationship Id="rId2" Type="http://schemas.openxmlformats.org/officeDocument/2006/relationships/hyperlink" Target="https://dese.mo.gov/quality-schools/federal-program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ese.mo.gov/media/pdf/esea-finance-monitoring-checklis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dfhconsulting@socket.ne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e.mo.gov/financial-admin-services/esea-fin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se.mo.gov/administrative-memo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se.mo.gov/quality-schools/federal-programs/homeless-children-youth/listserv" TargetMode="External"/><Relationship Id="rId2" Type="http://schemas.openxmlformats.org/officeDocument/2006/relationships/hyperlink" Target="https://lists.mo.gov/mailman/listinfo/fedpr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se.mo.gov/quality-schools/student-support-services/migrant-education" TargetMode="External"/><Relationship Id="rId2" Type="http://schemas.openxmlformats.org/officeDocument/2006/relationships/hyperlink" Target="https://lists.mo.gov/mailman/listinfo/webreplyfosterca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se.mo.gov/media/pdf/esea-finance-monitoring-guid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na.eventscloud.com/21fp__;!!EErPFA7f--AJOw!X8JD7SSjyoNkGn3XcORgwwGSZZUtLq8BQJmJZm0OdoD6w-tkfApBYFMT1sY-eBLFT4Y1hg$" TargetMode="External"/><Relationship Id="rId2" Type="http://schemas.openxmlformats.org/officeDocument/2006/relationships/hyperlink" Target="https://dese.mo.gov/quality-schools/federal-programs/federal-programs-conferenc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6B4CD6-5419-4CA9-ADE4-15F040061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93541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MARE Conference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Programs 101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047956-E035-4CC7-B56F-45E5F2322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181475"/>
            <a:ext cx="7315200" cy="140317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Frink-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Hedglin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October, 2021</a:t>
            </a:r>
          </a:p>
        </p:txBody>
      </p:sp>
      <p:sp>
        <p:nvSpPr>
          <p:cNvPr id="8" name="Flowchart: Extract 7">
            <a:extLst>
              <a:ext uri="{FF2B5EF4-FFF2-40B4-BE49-F238E27FC236}">
                <a16:creationId xmlns:a16="http://schemas.microsoft.com/office/drawing/2014/main" xmlns="" id="{99134302-6284-4CAC-8C18-219EEC8AD126}"/>
              </a:ext>
            </a:extLst>
          </p:cNvPr>
          <p:cNvSpPr/>
          <p:nvPr/>
        </p:nvSpPr>
        <p:spPr>
          <a:xfrm>
            <a:off x="10691813" y="3262313"/>
            <a:ext cx="45719" cy="45719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lowchart: Extract 8">
            <a:extLst>
              <a:ext uri="{FF2B5EF4-FFF2-40B4-BE49-F238E27FC236}">
                <a16:creationId xmlns:a16="http://schemas.microsoft.com/office/drawing/2014/main" xmlns="" id="{D7E2995E-4700-4C77-86F8-1E47D5E4A03E}"/>
              </a:ext>
            </a:extLst>
          </p:cNvPr>
          <p:cNvSpPr/>
          <p:nvPr/>
        </p:nvSpPr>
        <p:spPr>
          <a:xfrm>
            <a:off x="9934576" y="1152522"/>
            <a:ext cx="1557337" cy="192405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B96550C1-C096-42DE-95BF-DAD95550A2BC}"/>
              </a:ext>
            </a:extLst>
          </p:cNvPr>
          <p:cNvSpPr/>
          <p:nvPr/>
        </p:nvSpPr>
        <p:spPr>
          <a:xfrm flipH="1" flipV="1">
            <a:off x="9934577" y="3076573"/>
            <a:ext cx="1557336" cy="20335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ED51E38-EA6D-49C1-A6CB-7F6309144735}"/>
              </a:ext>
            </a:extLst>
          </p:cNvPr>
          <p:cNvSpPr txBox="1"/>
          <p:nvPr/>
        </p:nvSpPr>
        <p:spPr>
          <a:xfrm>
            <a:off x="10206039" y="2761952"/>
            <a:ext cx="985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DFH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330401A-5F56-4106-963F-21ABFEA9D13A}"/>
              </a:ext>
            </a:extLst>
          </p:cNvPr>
          <p:cNvCxnSpPr>
            <a:cxnSpLocks/>
          </p:cNvCxnSpPr>
          <p:nvPr/>
        </p:nvCxnSpPr>
        <p:spPr>
          <a:xfrm>
            <a:off x="9732644" y="1152523"/>
            <a:ext cx="18883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6297D32F-008C-4F04-9AC1-3F15B21864B3}"/>
              </a:ext>
            </a:extLst>
          </p:cNvPr>
          <p:cNvCxnSpPr>
            <a:cxnSpLocks/>
            <a:stCxn id="10" idx="0"/>
            <a:endCxn id="10" idx="0"/>
          </p:cNvCxnSpPr>
          <p:nvPr/>
        </p:nvCxnSpPr>
        <p:spPr>
          <a:xfrm>
            <a:off x="10713245" y="51101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3FDF2CF3-60AB-4705-9FAB-0B9992F0A0A6}"/>
              </a:ext>
            </a:extLst>
          </p:cNvPr>
          <p:cNvCxnSpPr>
            <a:cxnSpLocks/>
          </p:cNvCxnSpPr>
          <p:nvPr/>
        </p:nvCxnSpPr>
        <p:spPr>
          <a:xfrm flipH="1">
            <a:off x="9929813" y="5143500"/>
            <a:ext cx="1776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E02907E-5EDC-4C7A-B1DE-CD8D1DDDE07B}"/>
              </a:ext>
            </a:extLst>
          </p:cNvPr>
          <p:cNvCxnSpPr>
            <a:endCxn id="10" idx="0"/>
          </p:cNvCxnSpPr>
          <p:nvPr/>
        </p:nvCxnSpPr>
        <p:spPr>
          <a:xfrm flipH="1" flipV="1">
            <a:off x="10713245" y="5110160"/>
            <a:ext cx="104774" cy="33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53526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A2F3B9-EE57-408D-9FC7-0E6FCB27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8408"/>
            <a:ext cx="2947482" cy="460118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7A74F6-23ED-4B41-A4EB-8138E40DF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ePeGs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revision after October 15, 2021 will include “full” review of Core Data Staff Assignment Screens 18 and 20</a:t>
            </a: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Must match to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ePeGs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Supporting Data Pages</a:t>
            </a:r>
          </a:p>
        </p:txBody>
      </p:sp>
    </p:spTree>
    <p:extLst>
      <p:ext uri="{BB962C8B-B14F-4D97-AF65-F5344CB8AC3E}">
        <p14:creationId xmlns:p14="http://schemas.microsoft.com/office/powerpoint/2010/main" xmlns="" val="1219961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5C7089-893D-45FD-A094-71F50690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3" y="1128408"/>
            <a:ext cx="3205163" cy="4601183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FedPro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Reminders /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A0134C-D780-4670-B5DD-6BE6217B4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550" y="200025"/>
            <a:ext cx="7939088" cy="6553200"/>
          </a:xfrm>
        </p:spPr>
        <p:txBody>
          <a:bodyPr>
            <a:noAutofit/>
          </a:bodyPr>
          <a:lstStyle/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ePeGs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Consolidated Application – 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plans = budgets = plans = budgets</a:t>
            </a: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Multiple revisions &amp; payment requests allowed through year</a:t>
            </a: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Required meetings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Agenda, sign-in, minutes</a:t>
            </a: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177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657FE0-1A23-4B77-9FC1-BD7DD43E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1123837"/>
            <a:ext cx="3219450" cy="4601183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FedPro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Reminders / Requirements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A053F7-B3F4-467D-8B9A-C6CD6743D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80" y="314325"/>
            <a:ext cx="7315200" cy="638651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Annual notices / plan distribution 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Title 1A School Parent Engagement Policy (from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ePeGs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plan)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Title 1A Schoolwide Plan (from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ePeGs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plan)</a:t>
            </a: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Required Memo of Understanding with Head Start for PK Readiness 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119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50627A-5C0E-4B71-9286-8CB6C0C2C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Tiered Monitoring – Cohort 2 Submittal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D9BEF4-7C8A-424D-AD84-4C7115CEF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1168" y="291560"/>
            <a:ext cx="7315200" cy="627488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Webpage - ESEA Tiered Monitoring | Missouri Department of Elementary and Secondary Education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Self-Monitoring Checklist -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Tiered Monitoring Checklist | Missouri Department of Elementary and Secondary Education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95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26395-5647-4AAC-8079-6DE257D0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Tiered Monitoring – Cohort 2 Submittal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2021 - 2022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CB014A-7A9C-4E12-B9AF-6A2691155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368" y="321183"/>
            <a:ext cx="7315200" cy="5817680"/>
          </a:xfrm>
        </p:spPr>
        <p:txBody>
          <a:bodyPr>
            <a:noAutofit/>
          </a:bodyPr>
          <a:lstStyle/>
          <a:p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Cohort Submittals = October 2021, December 2021, April 2022</a:t>
            </a:r>
          </a:p>
          <a:p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No February 15, 2022 Submittal</a:t>
            </a:r>
          </a:p>
          <a:p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All McKinney-Vento Homeless Submittal now October</a:t>
            </a:r>
          </a:p>
          <a:p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Cohort 3 Submittal 2022 - 2023</a:t>
            </a:r>
          </a:p>
          <a:p>
            <a:endParaRPr lang="en-US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513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21CCDD-F847-47FD-AC63-FD00A3B79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Tiered Monitoring – McKinney-Vento Homeless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6CE8B9-08D2-4E10-92F4-E3468D65D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00013"/>
            <a:ext cx="7315200" cy="6672261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MV Guidance 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Homeless Children &amp; Youth | Missouri Department of Elementary and Secondary Education (mo.gov)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All M-V submittals now October 15, 2021-</a:t>
            </a:r>
          </a:p>
          <a:p>
            <a:pPr marL="0" indent="0">
              <a:buNone/>
            </a:pP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019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C20240-8E36-4394-962E-0E4DD193F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Tiered Monitoring – McKinney-Vento Homeless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02E535-AAA8-44A1-8E1D-D7EF810ED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LEA </a:t>
            </a:r>
            <a:r>
              <a:rPr lang="en-US" sz="3600" b="1" i="0" dirty="0">
                <a:solidFill>
                  <a:srgbClr val="0C172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M-V Liaisons required training –</a:t>
            </a:r>
          </a:p>
          <a:p>
            <a:pPr lvl="1"/>
            <a:r>
              <a:rPr lang="en-US" sz="3600" b="1" dirty="0">
                <a:solidFill>
                  <a:srgbClr val="0C172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Webinars June 30, 2021 and October 13, 2020</a:t>
            </a:r>
            <a:endParaRPr lang="en-US" sz="3600" b="1" i="0" dirty="0">
              <a:solidFill>
                <a:srgbClr val="0C1727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Forms, Presentations &amp; Data | Missouri Department of Elementary and Secondary Education (mo.gov)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438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D0ADB9-0C5E-4599-9E36-8090788A3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Foster Point of Contact published</a:t>
            </a:r>
          </a:p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Collaboration with local child welfare agency</a:t>
            </a:r>
          </a:p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Dispute resolution process</a:t>
            </a:r>
          </a:p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38A32C8F-11DC-4613-B6F1-C4564580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3" y="1123950"/>
            <a:ext cx="2947987" cy="460057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Foster Care Monitoring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Cohort 2 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2021 - 2022</a:t>
            </a:r>
          </a:p>
        </p:txBody>
      </p:sp>
    </p:spTree>
    <p:extLst>
      <p:ext uri="{BB962C8B-B14F-4D97-AF65-F5344CB8AC3E}">
        <p14:creationId xmlns:p14="http://schemas.microsoft.com/office/powerpoint/2010/main" xmlns="" val="7483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12C0D9F-19A9-45CA-9499-FE3C23FD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3" y="1123950"/>
            <a:ext cx="2947987" cy="460057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4 Monitoring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Cohort 2 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2021 - 2022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FF33A67E-CE8B-4635-8654-DD8BEA52C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738" y="863600"/>
            <a:ext cx="7315200" cy="5121275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Internet Safety Policy required – protection of students from depictions of violence, etc. (not the student internet agreement)</a:t>
            </a:r>
          </a:p>
        </p:txBody>
      </p:sp>
    </p:spTree>
    <p:extLst>
      <p:ext uri="{BB962C8B-B14F-4D97-AF65-F5344CB8AC3E}">
        <p14:creationId xmlns:p14="http://schemas.microsoft.com/office/powerpoint/2010/main" xmlns="" val="1621186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643C45-6B91-4065-8EB8-8F8B29090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  Monitoring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Cohort 2 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2021 - 2022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E10FDD-217A-4338-BC0C-B71D42193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738" y="600709"/>
            <a:ext cx="7315200" cy="603821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Evaluation meeting = 5 criteria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NP Evaluation meeting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Parent/Family surveys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Title 1 Activity Surveys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Parent – School Engagement Policy review meeting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Title 2A educator survey and consultation meeting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Title 4A evaluation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85483DC-B8FC-410B-B720-2300C8A81567}"/>
              </a:ext>
            </a:extLst>
          </p:cNvPr>
          <p:cNvSpPr txBox="1">
            <a:spLocks/>
          </p:cNvSpPr>
          <p:nvPr/>
        </p:nvSpPr>
        <p:spPr>
          <a:xfrm>
            <a:off x="252413" y="1123950"/>
            <a:ext cx="2947987" cy="460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AA188F83-A93C-48CC-B770-F393727FB787}"/>
              </a:ext>
            </a:extLst>
          </p:cNvPr>
          <p:cNvSpPr txBox="1">
            <a:spLocks/>
          </p:cNvSpPr>
          <p:nvPr/>
        </p:nvSpPr>
        <p:spPr>
          <a:xfrm>
            <a:off x="3868738" y="863600"/>
            <a:ext cx="7315200" cy="5121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55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18639A-44F6-4919-9ACD-A7C0FD7D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Staying Updated - 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Webpages</a:t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5A4BF7-8560-4CFF-A6B5-1983E3AC2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68" y="606934"/>
            <a:ext cx="7315200" cy="6108192"/>
          </a:xfrm>
        </p:spPr>
        <p:txBody>
          <a:bodyPr>
            <a:noAutofit/>
          </a:bodyPr>
          <a:lstStyle/>
          <a:p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Federal Programs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Federal Programs | Missouri Department of Elementary and Secondary Education (mo.gov)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u="none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 Support Services (Homeless, Foster, English Language, Migrant, Immigrant, Neglected)</a:t>
            </a:r>
            <a:r>
              <a:rPr lang="en-US" sz="32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Student Support Services | Missouri Department of Elementary and Secondary Education (mo.gov)</a:t>
            </a:r>
            <a:endParaRPr lang="en-US" sz="3200" b="1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u="sng" dirty="0">
              <a:solidFill>
                <a:srgbClr val="0563C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8620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EEA25D-E9E5-4308-B8C4-BC0D774B6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ESEA Finance Monitoring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Cohort 2 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553D01-4014-4FA2-A2C5-DCD1E8021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Finance Monitoring Sample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ESEA Finance Monitoring Checklist | Missouri Department of Elementary and Secondary Education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2153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6B4CD6-5419-4CA9-ADE4-15F040061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7" y="976316"/>
            <a:ext cx="7678865" cy="273368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Frink-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Hedglin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DFHConsulting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dfhconsulting@socket.net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573/864-9954</a:t>
            </a:r>
            <a:endParaRPr lang="en-US" sz="4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047956-E035-4CC7-B56F-45E5F2322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060" y="3910013"/>
            <a:ext cx="7315200" cy="1888945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Technical Assistance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Federal Programs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Program Plans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Budgets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Tiered Monitoring 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Coaching &amp; Preparation </a:t>
            </a:r>
          </a:p>
          <a:p>
            <a:pPr algn="ctr"/>
            <a:endParaRPr lang="en-US" sz="2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Flowchart: Extract 7">
            <a:extLst>
              <a:ext uri="{FF2B5EF4-FFF2-40B4-BE49-F238E27FC236}">
                <a16:creationId xmlns:a16="http://schemas.microsoft.com/office/drawing/2014/main" xmlns="" id="{99134302-6284-4CAC-8C18-219EEC8AD126}"/>
              </a:ext>
            </a:extLst>
          </p:cNvPr>
          <p:cNvSpPr/>
          <p:nvPr/>
        </p:nvSpPr>
        <p:spPr>
          <a:xfrm>
            <a:off x="10691813" y="3262313"/>
            <a:ext cx="45719" cy="45719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Extract 8">
            <a:extLst>
              <a:ext uri="{FF2B5EF4-FFF2-40B4-BE49-F238E27FC236}">
                <a16:creationId xmlns:a16="http://schemas.microsoft.com/office/drawing/2014/main" xmlns="" id="{D7E2995E-4700-4C77-86F8-1E47D5E4A03E}"/>
              </a:ext>
            </a:extLst>
          </p:cNvPr>
          <p:cNvSpPr/>
          <p:nvPr/>
        </p:nvSpPr>
        <p:spPr>
          <a:xfrm>
            <a:off x="9934576" y="1152522"/>
            <a:ext cx="1557337" cy="192405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B96550C1-C096-42DE-95BF-DAD95550A2BC}"/>
              </a:ext>
            </a:extLst>
          </p:cNvPr>
          <p:cNvSpPr/>
          <p:nvPr/>
        </p:nvSpPr>
        <p:spPr>
          <a:xfrm flipH="1" flipV="1">
            <a:off x="9934577" y="3076573"/>
            <a:ext cx="1557336" cy="2033587"/>
          </a:xfrm>
          <a:prstGeom prst="triangle">
            <a:avLst>
              <a:gd name="adj" fmla="val 48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ED51E38-EA6D-49C1-A6CB-7F6309144735}"/>
              </a:ext>
            </a:extLst>
          </p:cNvPr>
          <p:cNvSpPr txBox="1"/>
          <p:nvPr/>
        </p:nvSpPr>
        <p:spPr>
          <a:xfrm>
            <a:off x="10206039" y="2761952"/>
            <a:ext cx="985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DFH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330401A-5F56-4106-963F-21ABFEA9D13A}"/>
              </a:ext>
            </a:extLst>
          </p:cNvPr>
          <p:cNvCxnSpPr>
            <a:cxnSpLocks/>
          </p:cNvCxnSpPr>
          <p:nvPr/>
        </p:nvCxnSpPr>
        <p:spPr>
          <a:xfrm>
            <a:off x="9732644" y="1152523"/>
            <a:ext cx="18883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6297D32F-008C-4F04-9AC1-3F15B21864B3}"/>
              </a:ext>
            </a:extLst>
          </p:cNvPr>
          <p:cNvCxnSpPr>
            <a:cxnSpLocks/>
            <a:stCxn id="10" idx="0"/>
            <a:endCxn id="10" idx="0"/>
          </p:cNvCxnSpPr>
          <p:nvPr/>
        </p:nvCxnSpPr>
        <p:spPr>
          <a:xfrm>
            <a:off x="10740140" y="51101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3FDF2CF3-60AB-4705-9FAB-0B9992F0A0A6}"/>
              </a:ext>
            </a:extLst>
          </p:cNvPr>
          <p:cNvCxnSpPr>
            <a:cxnSpLocks/>
          </p:cNvCxnSpPr>
          <p:nvPr/>
        </p:nvCxnSpPr>
        <p:spPr>
          <a:xfrm flipH="1">
            <a:off x="9861176" y="5143500"/>
            <a:ext cx="18450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E02907E-5EDC-4C7A-B1DE-CD8D1DDDE07B}"/>
              </a:ext>
            </a:extLst>
          </p:cNvPr>
          <p:cNvCxnSpPr>
            <a:endCxn id="10" idx="0"/>
          </p:cNvCxnSpPr>
          <p:nvPr/>
        </p:nvCxnSpPr>
        <p:spPr>
          <a:xfrm flipH="1" flipV="1">
            <a:off x="10740140" y="5110160"/>
            <a:ext cx="77879" cy="33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C66B625-894E-40AB-AF82-5E0BB34A6C9F}"/>
              </a:ext>
            </a:extLst>
          </p:cNvPr>
          <p:cNvCxnSpPr>
            <a:cxnSpLocks/>
          </p:cNvCxnSpPr>
          <p:nvPr/>
        </p:nvCxnSpPr>
        <p:spPr>
          <a:xfrm>
            <a:off x="9663953" y="1152522"/>
            <a:ext cx="2042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9929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D4FC27-5F13-424E-984B-33A32FDE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ESEA Federal Finance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ESEA Finance | Missouri Department of Elementary and Secondary Education (mo.gov)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9BE8322-C9F6-4A0C-89D1-DF56F71D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3" y="1123950"/>
            <a:ext cx="2947987" cy="460057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Staying Updated - 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Webpages</a:t>
            </a:r>
            <a:b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78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6325C-B1D4-4AB8-9E15-EBC7F3D4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3" y="1123837"/>
            <a:ext cx="3281362" cy="460118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Staying Updated – Administrative Memos</a:t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186C9E-6AF6-4A22-B606-585ED655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Administrative Memos 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Administrative Memos | Missouri Department of Elementary and Secondary Education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389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8662DE-2373-47D9-AB83-D633B431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Staying Updated -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ListServes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1AD907-FA6E-45DA-9621-35F8D267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1168" y="0"/>
            <a:ext cx="7315200" cy="7019925"/>
          </a:xfrm>
        </p:spPr>
        <p:txBody>
          <a:bodyPr>
            <a:no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Federal Programs/ Finance </a:t>
            </a:r>
            <a:r>
              <a:rPr lang="en-US" sz="3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https://lists.mo.gov/mailman/listinfo/fedpro</a:t>
            </a:r>
            <a:endParaRPr lang="en-US" sz="3600" b="1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Homeless McKinney Vento </a:t>
            </a:r>
            <a:r>
              <a:rPr lang="en-US" sz="3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https://dese.mo.gov/quality-schools/federal-programs/homeless-children-youth/listserv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19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56E740-0F6B-4E93-8E46-FFC712C7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Staying Updated -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ListServes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021B19-B650-4261-9DD7-A37734774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Foster Care </a:t>
            </a:r>
            <a:r>
              <a:rPr lang="en-US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3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https://lists.mo.gov/mailman/listinfo/webreplyfostercare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Migrant – EL -  Title 1C </a:t>
            </a:r>
            <a:r>
              <a:rPr lang="en-US" sz="3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Migrant Education | Missouri Department of Elementary and Secondary Education (mo.gov)</a:t>
            </a:r>
            <a:endParaRPr lang="en-US" sz="3600" b="1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DEF2D934-4A28-4DDC-BCFF-DC9D4524415D}"/>
              </a:ext>
            </a:extLst>
          </p:cNvPr>
          <p:cNvSpPr txBox="1">
            <a:spLocks/>
          </p:cNvSpPr>
          <p:nvPr/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72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6A07A5-3CFC-46A0-9AF0-54E8D5C4A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96A288-3F92-46C7-89DB-44968F04D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363" y="252412"/>
            <a:ext cx="7815261" cy="6605587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Consolidated Application</a:t>
            </a:r>
          </a:p>
          <a:p>
            <a:pPr lvl="1"/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Substantial Approval Date </a:t>
            </a:r>
          </a:p>
          <a:p>
            <a:pPr lvl="1"/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Submittals / Resubmittals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Nonpublic Services started concurrent w/ LEA start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October Nonpublic Registration Opens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T1A Beginning of year required meeting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ESEA Federal Finance Guide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ESEA Finance Monitoring Guide | Missouri Department of Elementary and Secondary Education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39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BF79B-AF3E-4A28-9F61-A1308508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Programs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64529D-BA3E-4530-B392-BA03E92A8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579783" cy="512064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Federal Programs Conference | Missouri Department of Elementary and Secondary Education (mo.gov)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Tan-Tar-A Conference Center  - November 15-16, 2021</a:t>
            </a:r>
          </a:p>
          <a:p>
            <a:r>
              <a:rPr lang="en-US" sz="3600" b="1" dirty="0">
                <a:solidFill>
                  <a:srgbClr val="44444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Registration </a:t>
            </a:r>
            <a:r>
              <a:rPr lang="en-US" sz="3600" b="1" i="0" u="none" strike="noStrike" dirty="0">
                <a:solidFill>
                  <a:srgbClr val="1E3A6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https://na.eventscloud.com/21fp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047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FCB74-C656-4E9C-9BF4-E142DB23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79E7C0-F63D-4A2C-97FC-F59197BB0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80" y="868680"/>
            <a:ext cx="7315200" cy="512064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October 15, 2021 deadline for certification for MOSIS – 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Screen 18 Educator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Screen 20 Course &amp; Assignment</a:t>
            </a:r>
          </a:p>
          <a:p>
            <a:pPr lvl="1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Match to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ePeGs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Supporting Data pages T1A, T2A, T3, T4A</a:t>
            </a:r>
          </a:p>
        </p:txBody>
      </p:sp>
    </p:spTree>
    <p:extLst>
      <p:ext uri="{BB962C8B-B14F-4D97-AF65-F5344CB8AC3E}">
        <p14:creationId xmlns:p14="http://schemas.microsoft.com/office/powerpoint/2010/main" xmlns="" val="271136711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240</TotalTime>
  <Words>589</Words>
  <Application>Microsoft Office PowerPoint</Application>
  <PresentationFormat>Custom</PresentationFormat>
  <Paragraphs>98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Frame</vt:lpstr>
      <vt:lpstr>MARE Conference  Federal Programs 101 </vt:lpstr>
      <vt:lpstr>Staying Updated - Webpages </vt:lpstr>
      <vt:lpstr>Staying Updated - Webpages </vt:lpstr>
      <vt:lpstr>Staying Updated – Administrative Memos  </vt:lpstr>
      <vt:lpstr>Staying Updated - ListServes</vt:lpstr>
      <vt:lpstr>Staying Updated - ListServes </vt:lpstr>
      <vt:lpstr>Calendar Reminders</vt:lpstr>
      <vt:lpstr>Federal Programs Conference</vt:lpstr>
      <vt:lpstr>Core Data </vt:lpstr>
      <vt:lpstr>Core Data</vt:lpstr>
      <vt:lpstr>FedPro Reminders / Requirements</vt:lpstr>
      <vt:lpstr>FedPro Reminders / Requirements</vt:lpstr>
      <vt:lpstr>Tiered Monitoring – Cohort 2 Submittal 2021 - 2022</vt:lpstr>
      <vt:lpstr>Tiered Monitoring – Cohort 2 Submittal 2021 - 2022</vt:lpstr>
      <vt:lpstr>Tiered Monitoring – McKinney-Vento Homeless</vt:lpstr>
      <vt:lpstr>Tiered Monitoring – McKinney-Vento Homeless</vt:lpstr>
      <vt:lpstr>Foster Care Monitoring Cohort 2  2021 - 2022</vt:lpstr>
      <vt:lpstr>Title 4 Monitoring Cohort 2  2021 - 2022</vt:lpstr>
      <vt:lpstr>April  Monitoring Cohort 2  2021 - 2022 </vt:lpstr>
      <vt:lpstr>ESEA Finance Monitoring Cohort 2  2021 - 2022</vt:lpstr>
      <vt:lpstr>De Frink-Hedglin DFHConsulting dfhconsulting@socket.net 573/864-9954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 FH</dc:creator>
  <cp:lastModifiedBy>User</cp:lastModifiedBy>
  <cp:revision>27</cp:revision>
  <cp:lastPrinted>2021-10-12T20:07:36Z</cp:lastPrinted>
  <dcterms:created xsi:type="dcterms:W3CDTF">2021-10-12T16:26:22Z</dcterms:created>
  <dcterms:modified xsi:type="dcterms:W3CDTF">2021-11-04T19:39:17Z</dcterms:modified>
</cp:coreProperties>
</file>