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tiff" ContentType="image/tif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11"/>
  </p:notesMasterIdLst>
  <p:sldIdLst>
    <p:sldId id="262" r:id="rId4"/>
    <p:sldId id="257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C4778-A83F-4ABB-907B-E0C25A38FEB0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4C074-5441-4519-86CB-FC26E8C528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410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MALLORY</a:t>
            </a:r>
          </a:p>
          <a:p>
            <a:endParaRPr lang="en-US" dirty="0"/>
          </a:p>
          <a:p>
            <a:r>
              <a:rPr lang="en-US" b="1" dirty="0"/>
              <a:t>INTERNAL - Sentinel Testing</a:t>
            </a:r>
          </a:p>
          <a:p>
            <a:r>
              <a:rPr lang="en-US" dirty="0"/>
              <a:t>For today’s update regarding all things health-related, first, looking at our INTERNAL audience here at DESE, Human Resources has shared updates with team members recently about the state employee sentinel testing program. </a:t>
            </a:r>
          </a:p>
          <a:p>
            <a:r>
              <a:rPr lang="en-US" dirty="0"/>
              <a:t>MODOT piloted the program in September and this month the program is rolling out to other state agencies. </a:t>
            </a:r>
          </a:p>
          <a:p>
            <a:r>
              <a:rPr lang="en-US" dirty="0"/>
              <a:t>14 of DESE’s 74 total sites were selected to participate in sentinel testing in October, including Floors 3, 5 and 7 here in the Jefferson Building. </a:t>
            </a:r>
          </a:p>
          <a:p>
            <a:r>
              <a:rPr lang="en-US" dirty="0"/>
              <a:t>Each of our floors are considered different sites for the purposes of this program. </a:t>
            </a:r>
          </a:p>
          <a:p>
            <a:r>
              <a:rPr lang="en-US" dirty="0"/>
              <a:t>So that means that only DESE employees that work on floors 3, 5 or 7 are eligible to participate in the sentinel testing this month.  Other floors will get their opportunity in future months.</a:t>
            </a:r>
          </a:p>
          <a:p>
            <a:r>
              <a:rPr lang="en-US" dirty="0"/>
              <a:t>Ultimately, we cannot stress enough that this Testing is VOLUNTARY and for individuals who are asymptomatic. </a:t>
            </a:r>
          </a:p>
          <a:p>
            <a:endParaRPr lang="en-US" dirty="0"/>
          </a:p>
          <a:p>
            <a:r>
              <a:rPr lang="en-US" b="1" dirty="0"/>
              <a:t>EXTERNAL</a:t>
            </a:r>
          </a:p>
          <a:p>
            <a:r>
              <a:rPr lang="en-US" dirty="0"/>
              <a:t>Shifting to COVID response efforts involving our EXTERNAL customers, managing and responding to the new needs of the health-specific side of our COVID-19 response efforts continues to be the lion-share of mine and Mike’s work at this time. </a:t>
            </a:r>
          </a:p>
          <a:p>
            <a:endParaRPr lang="en-US" dirty="0"/>
          </a:p>
          <a:p>
            <a:r>
              <a:rPr lang="en-US" dirty="0"/>
              <a:t>We had our last webinar with DHSS to speak to school leaders, school nurses and local public health department leaders on October 1</a:t>
            </a:r>
            <a:r>
              <a:rPr lang="en-US" baseline="30000" dirty="0"/>
              <a:t>st</a:t>
            </a:r>
            <a:r>
              <a:rPr lang="en-US" dirty="0"/>
              <a:t> – with about 500 people tuning in live – and just over 100 watching the recording. </a:t>
            </a:r>
          </a:p>
          <a:p>
            <a:r>
              <a:rPr lang="en-US" dirty="0"/>
              <a:t>We’ll now be doing those webinars monthly – and our next is scheduled for November 6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biggest ongoing issue we continue to hear about from school leaders is the large numbers of students and staff members in quarantine. </a:t>
            </a:r>
          </a:p>
          <a:p>
            <a:endParaRPr lang="en-US" dirty="0"/>
          </a:p>
          <a:p>
            <a:r>
              <a:rPr lang="en-US" b="1" dirty="0"/>
              <a:t>Educators as “essential workers”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From a personnel standpoint, with a limited number of substitute teachers available to step in and help – the workforce availability issue we anticipated seeing is coming to fruition – and really impacting a school’s ability to provide onsite learning opportunities, as we imagined it would.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One way some local jurisdictions are addressing this issue is to designate school personnel as essential workers for the purposes of the pandemic.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As I shared last month, OBVIOUSLY we believe the roles school personnel are absolutely critical to educating students – but when we’re talking about a public health situation like this, local governments, local public health departments and school districts are able to create a policy that gives school personnel identified as close contacts and instructed to quarantine – the ability to LEAVE quarantine to report to work – as long as they remain asymptomatic.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Those individuals typically have to wear a mask at all times.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In our guidance FAQ document with DHSS, we have encouraged schools to work with their local public health department(s) and legal counsel to determine how/if they wish to move forward with a policy like this. Local school boards considering designating educators as essential workers may also wish to address new questions related to their local sick leave and/or paid time off policies.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LPHAs implementing different standards of care</a:t>
            </a:r>
            <a:endParaRPr lang="en-US" dirty="0"/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This ongoing pain point is causing some local public health departments to being to implement new standards of care for their local communities. 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In that October 1</a:t>
            </a:r>
            <a:r>
              <a:rPr lang="en-US" baseline="30000" dirty="0"/>
              <a:t>st</a:t>
            </a:r>
            <a:r>
              <a:rPr lang="en-US" dirty="0"/>
              <a:t> webinar Dr. Williams and Commissioner Vandeven reminded LPHAs and school leaders that, as a state, at this point in time, we are not yet at a point at which we can support local pandemic-related decisions that stray from the state and national standards of care – those basics that have been shared about who is a close contact and how long those individuals should quarantine and be excluded from school – in an effort to protect public health.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But, that is happening.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We’ve seen an LPHA basically designate STUDENTS as essential workers – meaning students identified as close contacts and instructed to quarantine are able to LEAVE quarantine to come to school to learn and attend after-school activities and sports. The students have to wear a mask any time they can’t maintain social distance – but don’t have to wear the mask when participating in sports.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 also know a different LPHA has implemented the new course of action that other states like Nebraska and Iowa are now using – where masks PREVENT people from being identified as a close contact. We have heard that a change like this in our state could help some districts see the value in implementing a mask mandate in their schools – but we’re just not at that point yet. 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We have urged our contacts at DHSS – as well as the pediatric infectious disease doctors we’re working with – to continue exploring the data and let us know how we can help them get more data to look at to make an informed decision about this key issue.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Commissioner and I have shared with really anyone that will listen that many of our current practices don’t feel sustainable for the next seven months of the school year – especially as we think about more and more people developing symptoms during the nearing cold and flu season. </a:t>
            </a:r>
          </a:p>
        </p:txBody>
      </p:sp>
    </p:spTree>
    <p:extLst>
      <p:ext uri="{BB962C8B-B14F-4D97-AF65-F5344CB8AC3E}">
        <p14:creationId xmlns:p14="http://schemas.microsoft.com/office/powerpoint/2010/main" xmlns="" val="55382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MALLORY</a:t>
            </a:r>
          </a:p>
          <a:p>
            <a:endParaRPr lang="en-US" dirty="0"/>
          </a:p>
          <a:p>
            <a:r>
              <a:rPr lang="en-US" b="1" dirty="0"/>
              <a:t>INTERNAL - Sentinel Testing</a:t>
            </a:r>
          </a:p>
          <a:p>
            <a:r>
              <a:rPr lang="en-US" dirty="0"/>
              <a:t>For today’s update regarding all things health-related, first, looking at our INTERNAL audience here at DESE, Human Resources has shared updates with team members recently about the state employee sentinel testing program. </a:t>
            </a:r>
          </a:p>
          <a:p>
            <a:r>
              <a:rPr lang="en-US" dirty="0"/>
              <a:t>MODOT piloted the program in September and this month the program is rolling out to other state agencies. </a:t>
            </a:r>
          </a:p>
          <a:p>
            <a:r>
              <a:rPr lang="en-US" dirty="0"/>
              <a:t>14 of DESE’s 74 total sites were selected to participate in sentinel testing in October, including Floors 3, 5 and 7 here in the Jefferson Building. </a:t>
            </a:r>
          </a:p>
          <a:p>
            <a:r>
              <a:rPr lang="en-US" dirty="0"/>
              <a:t>Each of our floors are considered different sites for the purposes of this program. </a:t>
            </a:r>
          </a:p>
          <a:p>
            <a:r>
              <a:rPr lang="en-US" dirty="0"/>
              <a:t>So that means that only DESE employees that work on floors 3, 5 or 7 are eligible to participate in the sentinel testing this month.  Other floors will get their opportunity in future months.</a:t>
            </a:r>
          </a:p>
          <a:p>
            <a:r>
              <a:rPr lang="en-US" dirty="0"/>
              <a:t>Ultimately, we cannot stress enough that this Testing is VOLUNTARY and for individuals who are asymptomatic. </a:t>
            </a:r>
          </a:p>
          <a:p>
            <a:endParaRPr lang="en-US" dirty="0"/>
          </a:p>
          <a:p>
            <a:r>
              <a:rPr lang="en-US" b="1" dirty="0"/>
              <a:t>EXTERNAL</a:t>
            </a:r>
          </a:p>
          <a:p>
            <a:r>
              <a:rPr lang="en-US" dirty="0"/>
              <a:t>Shifting to COVID response efforts involving our EXTERNAL customers, managing and responding to the new needs of the health-specific side of our COVID-19 response efforts continues to be the lion-share of mine and Mike’s work at this time. </a:t>
            </a:r>
          </a:p>
          <a:p>
            <a:endParaRPr lang="en-US" dirty="0"/>
          </a:p>
          <a:p>
            <a:r>
              <a:rPr lang="en-US" dirty="0"/>
              <a:t>We had our last webinar with DHSS to speak to school leaders, school nurses and local public health department leaders on October 1</a:t>
            </a:r>
            <a:r>
              <a:rPr lang="en-US" baseline="30000" dirty="0"/>
              <a:t>st</a:t>
            </a:r>
            <a:r>
              <a:rPr lang="en-US" dirty="0"/>
              <a:t> – with about 500 people tuning in live – and just over 100 watching the recording. </a:t>
            </a:r>
          </a:p>
          <a:p>
            <a:r>
              <a:rPr lang="en-US" dirty="0"/>
              <a:t>We’ll now be doing those webinars monthly – and our next is scheduled for November 6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biggest ongoing issue we continue to hear about from school leaders is the large numbers of students and staff members in quarantine. </a:t>
            </a:r>
          </a:p>
          <a:p>
            <a:endParaRPr lang="en-US" dirty="0"/>
          </a:p>
          <a:p>
            <a:r>
              <a:rPr lang="en-US" b="1" dirty="0"/>
              <a:t>Educators as “essential workers”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From a personnel standpoint, with a limited number of substitute teachers available to step in and help – the workforce availability issue we anticipated seeing is coming to fruition – and really impacting a school’s ability to provide onsite learning opportunities, as we imagined it would.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One way some local jurisdictions are addressing this issue is to designate school personnel as essential workers for the purposes of the pandemic.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As I shared last month, OBVIOUSLY we believe the roles school personnel are absolutely critical to educating students – but when we’re talking about a public health situation like this, local governments, local public health departments and school districts are able to create a policy that gives school personnel identified as close contacts and instructed to quarantine – the ability to LEAVE quarantine to report to work – as long as they remain asymptomatic.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Those individuals typically have to wear a mask at all times.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In our guidance FAQ document with DHSS, we have encouraged schools to work with their local public health department(s) and legal counsel to determine how/if they wish to move forward with a policy like this. Local school boards considering designating educators as essential workers may also wish to address new questions related to their local sick leave and/or paid time off policies.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LPHAs implementing different standards of care</a:t>
            </a:r>
            <a:endParaRPr lang="en-US" dirty="0"/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This ongoing pain point is causing some local public health departments to being to implement new standards of care for their local communities. 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In that October 1</a:t>
            </a:r>
            <a:r>
              <a:rPr lang="en-US" baseline="30000" dirty="0"/>
              <a:t>st</a:t>
            </a:r>
            <a:r>
              <a:rPr lang="en-US" dirty="0"/>
              <a:t> webinar Dr. Williams and Commissioner Vandeven reminded LPHAs and school leaders that, as a state, at this point in time, we are not yet at a point at which we can support local pandemic-related decisions that stray from the state and national standards of care – those basics that have been shared about who is a close contact and how long those individuals should quarantine and be excluded from school – in an effort to protect public health.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But, that is happening.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We’ve seen an LPHA basically designate STUDENTS as essential workers – meaning students identified as close contacts and instructed to quarantine are able to LEAVE quarantine to come to school to learn and attend after-school activities and sports. The students have to wear a mask any time they can’t maintain social distance – but don’t have to wear the mask when participating in sports.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 also know a different LPHA has implemented the new course of action that other states like Nebraska and Iowa are now using – where masks PREVENT people from being identified as a close contact. We have heard that a change like this in our state could help some districts see the value in implementing a mask mandate in their schools – but we’re just not at that point yet. 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We have urged our contacts at DHSS – as well as the pediatric infectious disease doctors we’re working with – to continue exploring the data and let us know how we can help them get more data to look at to make an informed decision about this key issue.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Commissioner and I have shared with really anyone that will listen that many of our current practices don’t feel sustainable for the next seven months of the school year – especially as we think about more and more people developing symptoms during the nearing cold and flu season. </a:t>
            </a:r>
          </a:p>
        </p:txBody>
      </p:sp>
    </p:spTree>
    <p:extLst>
      <p:ext uri="{BB962C8B-B14F-4D97-AF65-F5344CB8AC3E}">
        <p14:creationId xmlns:p14="http://schemas.microsoft.com/office/powerpoint/2010/main" xmlns="" val="1065375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FB9FDE-B288-469B-AB20-3FB0AE9CC6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468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FB9FDE-B288-469B-AB20-3FB0AE9CC6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50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FB9FDE-B288-469B-AB20-3FB0AE9CC6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456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MALLORY</a:t>
            </a:r>
          </a:p>
          <a:p>
            <a:endParaRPr lang="en-US" dirty="0"/>
          </a:p>
          <a:p>
            <a:r>
              <a:rPr lang="en-US" b="1" dirty="0"/>
              <a:t>INTERNAL - Sentinel Testing</a:t>
            </a:r>
          </a:p>
          <a:p>
            <a:r>
              <a:rPr lang="en-US" dirty="0"/>
              <a:t>For today’s update regarding all things health-related, first, looking at our INTERNAL audience here at DESE, Human Resources has shared updates with team members recently about the state employee sentinel testing program. </a:t>
            </a:r>
          </a:p>
          <a:p>
            <a:r>
              <a:rPr lang="en-US" dirty="0"/>
              <a:t>MODOT piloted the program in September and this month the program is rolling out to other state agencies. </a:t>
            </a:r>
          </a:p>
          <a:p>
            <a:r>
              <a:rPr lang="en-US" dirty="0"/>
              <a:t>14 of DESE’s 74 total sites were selected to participate in sentinel testing in October, including Floors 3, 5 and 7 here in the Jefferson Building. </a:t>
            </a:r>
          </a:p>
          <a:p>
            <a:r>
              <a:rPr lang="en-US" dirty="0"/>
              <a:t>Each of our floors are considered different sites for the purposes of this program. </a:t>
            </a:r>
          </a:p>
          <a:p>
            <a:r>
              <a:rPr lang="en-US" dirty="0"/>
              <a:t>So that means that only DESE employees that work on floors 3, 5 or 7 are eligible to participate in the sentinel testing this month.  Other floors will get their opportunity in future months.</a:t>
            </a:r>
          </a:p>
          <a:p>
            <a:r>
              <a:rPr lang="en-US" dirty="0"/>
              <a:t>Ultimately, we cannot stress enough that this Testing is VOLUNTARY and for individuals who are asymptomatic. </a:t>
            </a:r>
          </a:p>
          <a:p>
            <a:endParaRPr lang="en-US" dirty="0"/>
          </a:p>
          <a:p>
            <a:r>
              <a:rPr lang="en-US" b="1" dirty="0"/>
              <a:t>EXTERNAL</a:t>
            </a:r>
          </a:p>
          <a:p>
            <a:r>
              <a:rPr lang="en-US" dirty="0"/>
              <a:t>Shifting to COVID response efforts involving our EXTERNAL customers, managing and responding to the new needs of the health-specific side of our COVID-19 response efforts continues to be the lion-share of mine and Mike’s work at this time. </a:t>
            </a:r>
          </a:p>
          <a:p>
            <a:endParaRPr lang="en-US" dirty="0"/>
          </a:p>
          <a:p>
            <a:r>
              <a:rPr lang="en-US" dirty="0"/>
              <a:t>We had our last webinar with DHSS to speak to school leaders, school nurses and local public health department leaders on October 1</a:t>
            </a:r>
            <a:r>
              <a:rPr lang="en-US" baseline="30000" dirty="0"/>
              <a:t>st</a:t>
            </a:r>
            <a:r>
              <a:rPr lang="en-US" dirty="0"/>
              <a:t> – with about 500 people tuning in live – and just over 100 watching the recording. </a:t>
            </a:r>
          </a:p>
          <a:p>
            <a:r>
              <a:rPr lang="en-US" dirty="0"/>
              <a:t>We’ll now be doing those webinars monthly – and our next is scheduled for November 6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biggest ongoing issue we continue to hear about from school leaders is the large numbers of students and staff members in quarantine. </a:t>
            </a:r>
          </a:p>
          <a:p>
            <a:endParaRPr lang="en-US" dirty="0"/>
          </a:p>
          <a:p>
            <a:r>
              <a:rPr lang="en-US" b="1" dirty="0"/>
              <a:t>Educators as “essential workers”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From a personnel standpoint, with a limited number of substitute teachers available to step in and help – the workforce availability issue we anticipated seeing is coming to fruition – and really impacting a school’s ability to provide onsite learning opportunities, as we imagined it would.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One way some local jurisdictions are addressing this issue is to designate school personnel as essential workers for the purposes of the pandemic.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As I shared last month, OBVIOUSLY we believe the roles school personnel are absolutely critical to educating students – but when we’re talking about a public health situation like this, local governments, local public health departments and school districts are able to create a policy that gives school personnel identified as close contacts and instructed to quarantine – the ability to LEAVE quarantine to report to work – as long as they remain asymptomatic.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Those individuals typically have to wear a mask at all times. </a:t>
            </a:r>
          </a:p>
          <a:p>
            <a:pPr marL="465887" indent="-465887">
              <a:buFont typeface="Arial" panose="020B0604020202020204" pitchFamily="34" charset="0"/>
              <a:buChar char="•"/>
            </a:pPr>
            <a:r>
              <a:rPr lang="en-US" dirty="0"/>
              <a:t>In our guidance FAQ document with DHSS, we have encouraged schools to work with their local public health department(s) and legal counsel to determine how/if they wish to move forward with a policy like this. Local school boards considering designating educators as essential workers may also wish to address new questions related to their local sick leave and/or paid time off policies.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LPHAs implementing different standards of care</a:t>
            </a:r>
            <a:endParaRPr lang="en-US" dirty="0"/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This ongoing pain point is causing some local public health departments to being to implement new standards of care for their local communities. 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In that October 1</a:t>
            </a:r>
            <a:r>
              <a:rPr lang="en-US" baseline="30000" dirty="0"/>
              <a:t>st</a:t>
            </a:r>
            <a:r>
              <a:rPr lang="en-US" dirty="0"/>
              <a:t> webinar Dr. Williams and Commissioner Vandeven reminded LPHAs and school leaders that, as a state, at this point in time, we are not yet at a point at which we can support local pandemic-related decisions that stray from the state and national standards of care – those basics that have been shared about who is a close contact and how long those individuals should quarantine and be excluded from school – in an effort to protect public health.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But, that is happening.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We’ve seen an LPHA basically designate STUDENTS as essential workers – meaning students identified as close contacts and instructed to quarantine are able to LEAVE quarantine to come to school to learn and attend after-school activities and sports. The students have to wear a mask any time they can’t maintain social distance – but don’t have to wear the mask when participating in sports.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 also know a different LPHA has implemented the new course of action that other states like Nebraska and Iowa are now using – where masks PREVENT people from being identified as a close contact. We have heard that a change like this in our state could help some districts see the value in implementing a mask mandate in their schools – but we’re just not at that point yet. 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We have urged our contacts at DHSS – as well as the pediatric infectious disease doctors we’re working with – to continue exploring the data and let us know how we can help them get more data to look at to make an informed decision about this key issue.</a:t>
            </a:r>
          </a:p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r>
              <a:rPr lang="en-US" dirty="0"/>
              <a:t>Commissioner and I have shared with really anyone that will listen that many of our current practices don’t feel sustainable for the next seven months of the school year – especially as we think about more and more people developing symptoms during the nearing cold and flu season. </a:t>
            </a:r>
          </a:p>
        </p:txBody>
      </p:sp>
    </p:spTree>
    <p:extLst>
      <p:ext uri="{BB962C8B-B14F-4D97-AF65-F5344CB8AC3E}">
        <p14:creationId xmlns:p14="http://schemas.microsoft.com/office/powerpoint/2010/main" xmlns="" val="1267503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FB9FDE-B288-469B-AB20-3FB0AE9CC6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4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3677"/>
            <a:ext cx="12192000" cy="88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lowchart: Manual Input 4"/>
          <p:cNvSpPr/>
          <p:nvPr userDrawn="1"/>
        </p:nvSpPr>
        <p:spPr>
          <a:xfrm rot="16200000">
            <a:off x="10225349" y="-1067787"/>
            <a:ext cx="863600" cy="3026299"/>
          </a:xfrm>
          <a:prstGeom prst="flowChartManualInpu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lowchart: Manual Input 5"/>
          <p:cNvSpPr/>
          <p:nvPr userDrawn="1"/>
        </p:nvSpPr>
        <p:spPr>
          <a:xfrm rot="16200000">
            <a:off x="10388600" y="-941525"/>
            <a:ext cx="863600" cy="2743200"/>
          </a:xfrm>
          <a:prstGeom prst="flowChartManualInpu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10972800" y="279400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 b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600" y="6111240"/>
            <a:ext cx="1862667" cy="670560"/>
          </a:xfrm>
          <a:prstGeom prst="rect">
            <a:avLst/>
          </a:prstGeom>
        </p:spPr>
      </p:pic>
      <p:sp>
        <p:nvSpPr>
          <p:cNvPr id="11" name="Content Placeholder 13"/>
          <p:cNvSpPr>
            <a:spLocks noGrp="1"/>
          </p:cNvSpPr>
          <p:nvPr>
            <p:ph sz="quarter" idx="12" hasCustomPrompt="1"/>
          </p:nvPr>
        </p:nvSpPr>
        <p:spPr>
          <a:xfrm>
            <a:off x="406400" y="944997"/>
            <a:ext cx="11785600" cy="501904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3pPr>
              <a:defRPr sz="4267"/>
            </a:lvl3pPr>
            <a:lvl4pPr>
              <a:defRPr sz="4267"/>
            </a:lvl4pPr>
            <a:lvl5pPr>
              <a:defRPr sz="4267"/>
            </a:lvl5pPr>
          </a:lstStyle>
          <a:p>
            <a:pPr lvl="0"/>
            <a:r>
              <a:rPr lang="en-US" dirty="0" smtClean="0"/>
              <a:t>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06400" y="49075"/>
            <a:ext cx="8534400" cy="789988"/>
          </a:xfrm>
          <a:prstGeom prst="rect">
            <a:avLst/>
          </a:prstGeom>
        </p:spPr>
        <p:txBody>
          <a:bodyPr/>
          <a:lstStyle>
            <a:lvl1pPr marL="150279" indent="0"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Slide Title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133600" y="6141720"/>
            <a:ext cx="9855200" cy="609600"/>
          </a:xfrm>
          <a:prstGeom prst="rect">
            <a:avLst/>
          </a:prstGeom>
        </p:spPr>
        <p:txBody>
          <a:bodyPr/>
          <a:lstStyle>
            <a:lvl1pPr marL="150279" indent="0">
              <a:buNone/>
              <a:defRPr sz="1867" baseline="0"/>
            </a:lvl1pPr>
          </a:lstStyle>
          <a:p>
            <a:pPr lvl="0"/>
            <a:r>
              <a:rPr lang="en-US" sz="1867" dirty="0" smtClean="0"/>
              <a:t>Use this box for source/credit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92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88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lowchart: Manual Input 6"/>
          <p:cNvSpPr/>
          <p:nvPr userDrawn="1"/>
        </p:nvSpPr>
        <p:spPr>
          <a:xfrm rot="16200000">
            <a:off x="10225349" y="-1067787"/>
            <a:ext cx="863600" cy="3026299"/>
          </a:xfrm>
          <a:prstGeom prst="flowChartManualInpu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lowchart: Manual Input 8"/>
          <p:cNvSpPr/>
          <p:nvPr userDrawn="1"/>
        </p:nvSpPr>
        <p:spPr>
          <a:xfrm rot="16200000">
            <a:off x="10388600" y="-938075"/>
            <a:ext cx="863600" cy="2743200"/>
          </a:xfrm>
          <a:prstGeom prst="flowChartManualInpu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11379200" y="261938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 b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9795" b="19643"/>
          <a:stretch/>
        </p:blipFill>
        <p:spPr>
          <a:xfrm>
            <a:off x="10871200" y="24973"/>
            <a:ext cx="304800" cy="864027"/>
          </a:xfrm>
          <a:prstGeom prst="rect">
            <a:avLst/>
          </a:prstGeom>
        </p:spPr>
      </p:pic>
      <p:sp>
        <p:nvSpPr>
          <p:cNvPr id="12" name="Content Placeholder 13"/>
          <p:cNvSpPr>
            <a:spLocks noGrp="1"/>
          </p:cNvSpPr>
          <p:nvPr>
            <p:ph sz="quarter" idx="11" hasCustomPrompt="1"/>
          </p:nvPr>
        </p:nvSpPr>
        <p:spPr>
          <a:xfrm>
            <a:off x="203200" y="1092200"/>
            <a:ext cx="11785600" cy="51816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3pPr>
              <a:defRPr sz="4267"/>
            </a:lvl3pPr>
            <a:lvl4pPr>
              <a:defRPr sz="4267"/>
            </a:lvl4pPr>
            <a:lvl5pPr>
              <a:defRPr sz="4267"/>
            </a:lvl5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06400" y="49075"/>
            <a:ext cx="8534400" cy="789988"/>
          </a:xfrm>
          <a:prstGeom prst="rect">
            <a:avLst/>
          </a:prstGeom>
        </p:spPr>
        <p:txBody>
          <a:bodyPr/>
          <a:lstStyle>
            <a:lvl1pPr marL="150279" indent="0"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87569" y="6375400"/>
            <a:ext cx="11801231" cy="381000"/>
          </a:xfrm>
          <a:prstGeom prst="rect">
            <a:avLst/>
          </a:prstGeom>
        </p:spPr>
        <p:txBody>
          <a:bodyPr/>
          <a:lstStyle>
            <a:lvl1pPr marL="150279" indent="0">
              <a:buNone/>
              <a:defRPr sz="1867" baseline="0"/>
            </a:lvl1pPr>
          </a:lstStyle>
          <a:p>
            <a:pPr lvl="0"/>
            <a:r>
              <a:rPr lang="en-US" sz="1867" dirty="0"/>
              <a:t>Use this box for source/credit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215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0400" y="5765801"/>
            <a:ext cx="2480277" cy="8929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88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lowchart: Manual Input 7"/>
          <p:cNvSpPr/>
          <p:nvPr userDrawn="1"/>
        </p:nvSpPr>
        <p:spPr>
          <a:xfrm rot="16200000">
            <a:off x="10225349" y="-1067787"/>
            <a:ext cx="863600" cy="3026299"/>
          </a:xfrm>
          <a:prstGeom prst="flowChartManualInpu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lowchart: Manual Input 8"/>
          <p:cNvSpPr/>
          <p:nvPr userDrawn="1"/>
        </p:nvSpPr>
        <p:spPr>
          <a:xfrm rot="16200000">
            <a:off x="10388600" y="-938075"/>
            <a:ext cx="863600" cy="2743200"/>
          </a:xfrm>
          <a:prstGeom prst="flowChartManualInpu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10972800" y="261938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 b="0">
                <a:solidFill>
                  <a:schemeClr val="bg1"/>
                </a:solidFill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0"/>
            <a:ext cx="1754605" cy="6858000"/>
          </a:xfrm>
          <a:prstGeom prst="rect">
            <a:avLst/>
          </a:prstGeom>
        </p:spPr>
      </p:pic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987723" y="2108200"/>
            <a:ext cx="8534400" cy="3556000"/>
          </a:xfrm>
          <a:prstGeom prst="rect">
            <a:avLst/>
          </a:prstGeom>
        </p:spPr>
        <p:txBody>
          <a:bodyPr/>
          <a:lstStyle>
            <a:lvl1pPr marL="150279" indent="0" algn="ctr">
              <a:buNone/>
              <a:defRPr sz="2667" baseline="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Section</a:t>
            </a:r>
          </a:p>
          <a:p>
            <a:pPr lvl="0"/>
            <a:r>
              <a:rPr lang="en-US" dirty="0"/>
              <a:t>Email</a:t>
            </a:r>
          </a:p>
          <a:p>
            <a:pPr lvl="0"/>
            <a:r>
              <a:rPr lang="en-US" dirty="0"/>
              <a:t>Phone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0" y="1092200"/>
            <a:ext cx="8475133" cy="71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1219170" rtl="0" eaLnBrk="1" latinLnBrk="0" hangingPunct="1">
              <a:buNone/>
              <a:defRPr lang="en-US" sz="3733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Contact/Questions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56911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0CF09-D7F5-4FCC-A97C-ADA0C7C33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538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9170" rtl="0" eaLnBrk="1" latinLnBrk="0" hangingPunct="1"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85" indent="-459306" algn="l" defTabSz="121917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138738" indent="-529153" algn="l" defTabSz="1219170" rtl="0" eaLnBrk="1" latinLnBrk="0" hangingPunct="1">
        <a:spcBef>
          <a:spcPct val="20000"/>
        </a:spcBef>
        <a:buClr>
          <a:srgbClr val="00B050"/>
        </a:buClr>
        <a:buSzPct val="60000"/>
        <a:buFont typeface="Wingdings" panose="05000000000000000000" pitchFamily="2" charset="2"/>
        <a:buChar char="q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1602277" indent="-463539" algn="l" defTabSz="1219170" rtl="0" eaLnBrk="1" latinLnBrk="0" hangingPunct="1">
        <a:spcBef>
          <a:spcPct val="20000"/>
        </a:spcBef>
        <a:buClr>
          <a:srgbClr val="00B050"/>
        </a:buClr>
        <a:buSzPct val="85000"/>
        <a:buFont typeface="Courier New" panose="02070309020205020404" pitchFamily="49" charset="0"/>
        <a:buChar char="o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2055233" indent="-452955" algn="l" defTabSz="1219170" rtl="0" eaLnBrk="1" latinLnBrk="0" hangingPunct="1">
        <a:spcBef>
          <a:spcPct val="20000"/>
        </a:spcBef>
        <a:buClr>
          <a:srgbClr val="00B050"/>
        </a:buClr>
        <a:buSzPct val="80000"/>
        <a:buFont typeface="Wingdings" panose="05000000000000000000" pitchFamily="2" charset="2"/>
        <a:buChar char="v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indent="-383108" algn="l" defTabSz="121917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0CF09-D7F5-4FCC-A97C-ADA0C7C33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066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85" indent="-459306" algn="l" defTabSz="121917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138738" indent="-529153" algn="l" defTabSz="1219170" rtl="0" eaLnBrk="1" latinLnBrk="0" hangingPunct="1">
        <a:spcBef>
          <a:spcPct val="20000"/>
        </a:spcBef>
        <a:buClr>
          <a:srgbClr val="00B050"/>
        </a:buClr>
        <a:buSzPct val="60000"/>
        <a:buFont typeface="Wingdings" panose="05000000000000000000" pitchFamily="2" charset="2"/>
        <a:buChar char="q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1602277" indent="-463539" algn="l" defTabSz="1219170" rtl="0" eaLnBrk="1" latinLnBrk="0" hangingPunct="1">
        <a:spcBef>
          <a:spcPct val="20000"/>
        </a:spcBef>
        <a:buClr>
          <a:srgbClr val="00B050"/>
        </a:buClr>
        <a:buSzPct val="85000"/>
        <a:buFont typeface="Courier New" panose="02070309020205020404" pitchFamily="49" charset="0"/>
        <a:buChar char="o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2055233" indent="-452955" algn="l" defTabSz="1219170" rtl="0" eaLnBrk="1" latinLnBrk="0" hangingPunct="1">
        <a:spcBef>
          <a:spcPct val="20000"/>
        </a:spcBef>
        <a:buClr>
          <a:srgbClr val="00B050"/>
        </a:buClr>
        <a:buSzPct val="80000"/>
        <a:buFont typeface="Wingdings" panose="05000000000000000000" pitchFamily="2" charset="2"/>
        <a:buChar char="v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indent="-383108" algn="l" defTabSz="121917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ED1B7-34A7-429B-B034-B1395CE3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108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85" indent="-459306" algn="l" defTabSz="121917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138738" indent="-529153" algn="l" defTabSz="1219170" rtl="0" eaLnBrk="1" latinLnBrk="0" hangingPunct="1">
        <a:spcBef>
          <a:spcPct val="20000"/>
        </a:spcBef>
        <a:buClr>
          <a:srgbClr val="00B050"/>
        </a:buClr>
        <a:buSzPct val="60000"/>
        <a:buFont typeface="Wingdings" panose="05000000000000000000" pitchFamily="2" charset="2"/>
        <a:buChar char="q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1602277" indent="-463539" algn="l" defTabSz="1219170" rtl="0" eaLnBrk="1" latinLnBrk="0" hangingPunct="1">
        <a:spcBef>
          <a:spcPct val="20000"/>
        </a:spcBef>
        <a:buClr>
          <a:srgbClr val="00B050"/>
        </a:buClr>
        <a:buSzPct val="85000"/>
        <a:buFont typeface="Courier New" panose="02070309020205020404" pitchFamily="49" charset="0"/>
        <a:buChar char="o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2055233" indent="-452955" algn="l" defTabSz="1219170" rtl="0" eaLnBrk="1" latinLnBrk="0" hangingPunct="1">
        <a:spcBef>
          <a:spcPct val="20000"/>
        </a:spcBef>
        <a:buClr>
          <a:srgbClr val="00B050"/>
        </a:buClr>
        <a:buSzPct val="80000"/>
        <a:buFont typeface="Wingdings" panose="05000000000000000000" pitchFamily="2" charset="2"/>
        <a:buChar char="v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indent="-383108" algn="l" defTabSz="121917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2.fireeye.com/v1/url?k=ba2db4d8-e5b68dee-ba2f7812-0cc47a6d17ce-91c20d8eb961df3e&amp;q=1&amp;e=2597cfc9-7f0a-45df-a1e5-5f7c1dc55af9&amp;u=https://urldefense.proofpoint.com/v2/url?u=https-3A__us02web.zoom.us_meeting_register_tZ0pdeyuqD0oGdcB0DD8u6oQ6IoXD8av0Brb&amp;d=DwMGaQ&amp;c=GSntNbUav5AC0JJIyPOufmfQT3u3zI7UKdoVzPd-7og&amp;r=6Ue_ksY31rXdp6lFFBAm_IxHgOMhd0yfuB1H2hSP64E&amp;m=rNg7eXqGDVDfHoFyIckpU-joMmiuAAwHNP5ONbXNXtE&amp;s=KQ2TaaD3eV53vZ5GoSoJdDkLhVpUAJ0EciYfz9mfHkU&amp;e=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02web.zoom.us/meeting/register/tZ0pdeyuqD0oGdcB0DD8u6oQ6IoXD8av0Brb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2.fireeye.com/v1/url?k=8fa5b9cd-d03e80fb-8fa77507-0cc47a6d17ce-3abeb1b7fe212ff9&amp;q=1&amp;e=2597cfc9-7f0a-45df-a1e5-5f7c1dc55af9&amp;u=https://urldefense.proofpoint.com/v2/url?u=https-3A__protect2.fireeye.com_v1_url-3Fk-3Dcd4cebe6-2D92d7d2ec-2Dcd4e272c-2D0cc47a6d17a8-2Dadc58ee55eeeca3b-26q-3D1-26e-3Dfb24879e-2D3a9b-2D450b-2D8f81-2Dcfaeeb983511-26u-3Dhttps-253A-252F-252Furldefense.proofpoint.com-252Fv2-252Furl-253Fu-253Dhttps-2D3A-5F-5Fforms.gle-5FasEb3ca1ExmMV7jt9-2526d-253DDwMGaQ-2526c-253DGSntNbUav5AC0JJIyPOufmfQT3u3zI7UKdoVzPd-2D7og-2526r-253D6Ue-5FksY31rXdp6lFFBAm-5FIxHgOMhd0yfuB1H2hSP64E-2526m-253DdsqvocjhjODr-5F8Nv22ohTe-5FKyO3K2pT-2DsITo1j03c7I-2526s-253DmrNJhF-2DrDw6EZTRqSd0zQGmbaeQDBf9DJxAIa82JHA4-2526e-253D&amp;d=DwMGaQ&amp;c=GSntNbUav5AC0JJIyPOufmfQT3u3zI7UKdoVzPd-7og&amp;r=6Ue_ksY31rXdp6lFFBAm_IxHgOMhd0yfuB1H2hSP64E&amp;m=rNg7eXqGDVDfHoFyIckpU-joMmiuAAwHNP5ONbXNXtE&amp;s=t3-JWzBi2gMYNi6DYqtDIVC3m_01oDsMrlj_-iwzbrs&amp;e=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ch4mo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laine.henningsen@dese.mo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406400" y="1295400"/>
            <a:ext cx="11785600" cy="4668637"/>
          </a:xfrm>
        </p:spPr>
        <p:txBody>
          <a:bodyPr>
            <a:normAutofit/>
          </a:bodyPr>
          <a:lstStyle/>
          <a:p>
            <a:pPr lvl="2"/>
            <a:r>
              <a:rPr lang="en-US" sz="4000" dirty="0" smtClean="0"/>
              <a:t>New </a:t>
            </a:r>
            <a:r>
              <a:rPr lang="en-US" sz="4000" dirty="0"/>
              <a:t>Brand </a:t>
            </a:r>
          </a:p>
          <a:p>
            <a:pPr lvl="3"/>
            <a:r>
              <a:rPr lang="en-US" sz="4000" dirty="0"/>
              <a:t>SEL-REACH to Reach4MO</a:t>
            </a:r>
          </a:p>
          <a:p>
            <a:pPr lvl="4"/>
            <a:r>
              <a:rPr lang="en-US" sz="4000" dirty="0"/>
              <a:t>www.reach4mo.org</a:t>
            </a:r>
          </a:p>
          <a:p>
            <a:pPr lvl="4"/>
            <a:r>
              <a:rPr lang="en-US" sz="4000" dirty="0"/>
              <a:t>#Reach4MO</a:t>
            </a:r>
          </a:p>
          <a:p>
            <a:pPr lvl="2"/>
            <a:r>
              <a:rPr lang="en-US" sz="4000" dirty="0"/>
              <a:t>Partnership with Department of Mental Health</a:t>
            </a:r>
          </a:p>
          <a:p>
            <a:pPr lvl="4"/>
            <a:endParaRPr lang="en-US" sz="4000" dirty="0"/>
          </a:p>
          <a:p>
            <a:pPr marL="2055231" lvl="4" indent="0">
              <a:buNone/>
            </a:pPr>
            <a:endParaRPr lang="en-US" sz="4000" dirty="0"/>
          </a:p>
          <a:p>
            <a:pPr lvl="1"/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06400" y="74014"/>
            <a:ext cx="8534400" cy="789988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Social-Emotional Learning </a:t>
            </a:r>
            <a:r>
              <a:rPr lang="en-US" sz="3200" dirty="0" smtClean="0"/>
              <a:t>Support – January 2021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133600" y="6141720"/>
            <a:ext cx="9855200" cy="609600"/>
          </a:xfrm>
        </p:spPr>
        <p:txBody>
          <a:bodyPr>
            <a:normAutofit/>
          </a:bodyPr>
          <a:lstStyle/>
          <a:p>
            <a:pPr algn="r"/>
            <a:r>
              <a:rPr lang="en-US" sz="2133" dirty="0"/>
              <a:t>dese.mo.gov/covid19</a:t>
            </a:r>
          </a:p>
        </p:txBody>
      </p:sp>
    </p:spTree>
    <p:extLst>
      <p:ext uri="{BB962C8B-B14F-4D97-AF65-F5344CB8AC3E}">
        <p14:creationId xmlns:p14="http://schemas.microsoft.com/office/powerpoint/2010/main" xmlns="" val="13534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406400" y="1295400"/>
            <a:ext cx="11785600" cy="4668637"/>
          </a:xfrm>
        </p:spPr>
        <p:txBody>
          <a:bodyPr>
            <a:normAutofit/>
          </a:bodyPr>
          <a:lstStyle/>
          <a:p>
            <a:pPr lvl="1"/>
            <a:r>
              <a:rPr lang="en-US" sz="4000" dirty="0" smtClean="0"/>
              <a:t>New </a:t>
            </a:r>
            <a:r>
              <a:rPr lang="en-US" sz="4000" dirty="0"/>
              <a:t>points of emphasis</a:t>
            </a:r>
          </a:p>
          <a:p>
            <a:pPr lvl="2"/>
            <a:r>
              <a:rPr lang="en-US" sz="4000" dirty="0"/>
              <a:t>Training and educator support</a:t>
            </a:r>
          </a:p>
          <a:p>
            <a:pPr lvl="3"/>
            <a:r>
              <a:rPr lang="en-US" sz="4000" dirty="0"/>
              <a:t>Peer-led supportive spaces</a:t>
            </a:r>
          </a:p>
          <a:p>
            <a:pPr lvl="3"/>
            <a:r>
              <a:rPr lang="en-US" sz="4000" dirty="0"/>
              <a:t>Critical incident debriefing</a:t>
            </a:r>
          </a:p>
          <a:p>
            <a:pPr lvl="3"/>
            <a:r>
              <a:rPr lang="en-US" sz="4000" dirty="0"/>
              <a:t>REACH team training</a:t>
            </a:r>
          </a:p>
          <a:p>
            <a:pPr marL="1138738" lvl="2" indent="0">
              <a:buNone/>
            </a:pPr>
            <a:endParaRPr lang="en-US" sz="4000" dirty="0"/>
          </a:p>
          <a:p>
            <a:pPr lvl="2"/>
            <a:endParaRPr lang="en-US" sz="4000" dirty="0"/>
          </a:p>
          <a:p>
            <a:pPr lvl="1"/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6255" y="157144"/>
            <a:ext cx="8774545" cy="789988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Social-Emotional Learning </a:t>
            </a:r>
            <a:r>
              <a:rPr lang="en-US" sz="3200" dirty="0" smtClean="0"/>
              <a:t>Support – January 2021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0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3200" y="1026885"/>
            <a:ext cx="11785600" cy="51816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u="sng" dirty="0" smtClean="0">
                <a:hlinkClick r:id="rId3"/>
              </a:rPr>
              <a:t>Held every Thursday from 4 pm-5 pm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Facilitated </a:t>
            </a:r>
            <a:r>
              <a:rPr lang="en-US" dirty="0"/>
              <a:t>by both educators and mental health </a:t>
            </a:r>
            <a:r>
              <a:rPr lang="en-US" dirty="0" smtClean="0"/>
              <a:t>clinicians</a:t>
            </a:r>
          </a:p>
          <a:p>
            <a:endParaRPr lang="en-US" dirty="0"/>
          </a:p>
          <a:p>
            <a:pPr lvl="1"/>
            <a:r>
              <a:rPr lang="en-US" dirty="0" smtClean="0"/>
              <a:t>A time </a:t>
            </a:r>
            <a:r>
              <a:rPr lang="en-US" dirty="0"/>
              <a:t>to </a:t>
            </a:r>
            <a:r>
              <a:rPr lang="en-US" dirty="0" smtClean="0"/>
              <a:t>talk </a:t>
            </a:r>
            <a:r>
              <a:rPr lang="en-US" i="1" dirty="0" smtClean="0"/>
              <a:t>with</a:t>
            </a:r>
            <a:r>
              <a:rPr lang="en-US" dirty="0"/>
              <a:t> other </a:t>
            </a:r>
            <a:r>
              <a:rPr lang="en-US" dirty="0" smtClean="0"/>
              <a:t>educators to </a:t>
            </a:r>
            <a:r>
              <a:rPr lang="en-US" dirty="0"/>
              <a:t>process experiences, increase mindfulness and wellness, begin the process of healing, and gather and build relationships as you face the challenges and opportunities of embracing the “new normal.”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Not a therapy session, but a safe </a:t>
            </a:r>
            <a:r>
              <a:rPr lang="en-US" dirty="0"/>
              <a:t>space to address the emotional, mental, and communal needs of </a:t>
            </a:r>
            <a:r>
              <a:rPr lang="en-US" dirty="0" smtClean="0"/>
              <a:t>educational staff members </a:t>
            </a:r>
            <a:r>
              <a:rPr lang="en-US" dirty="0"/>
              <a:t>during the coronavirus pandemic</a:t>
            </a:r>
            <a:r>
              <a:rPr lang="en-US" dirty="0" smtClean="0"/>
              <a:t>.</a:t>
            </a:r>
          </a:p>
          <a:p>
            <a:pPr marL="150279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To register for a Peer Led Supportive </a:t>
            </a:r>
            <a:r>
              <a:rPr lang="en-US" dirty="0" smtClean="0"/>
              <a:t>Space go to </a:t>
            </a:r>
            <a:r>
              <a:rPr lang="en-US" u="sng" dirty="0" smtClean="0">
                <a:hlinkClick r:id="rId4"/>
              </a:rPr>
              <a:t>https</a:t>
            </a:r>
            <a:r>
              <a:rPr lang="en-US" u="sng" dirty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us02web.zoom.us/meeting/register/tZ0pdeyuqD0oGdcB0DD8u6oQ6IoXD8av0Brb</a:t>
            </a:r>
            <a:r>
              <a:rPr lang="en-US" u="sng" dirty="0" smtClean="0"/>
              <a:t>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/>
              <a:t>You are only required to register one time.  Once registered, you will receive a Zoom link which can be used to participate in all Thursday meetings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Peer-Led Supportive Spaces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7750" y="6427652"/>
            <a:ext cx="12561780" cy="378097"/>
          </a:xfrm>
        </p:spPr>
        <p:txBody>
          <a:bodyPr>
            <a:normAutofit fontScale="47500" lnSpcReduction="20000"/>
          </a:bodyPr>
          <a:lstStyle/>
          <a:p>
            <a:r>
              <a:rPr lang="en-US" sz="3300" b="1" dirty="0" smtClean="0">
                <a:solidFill>
                  <a:srgbClr val="FF0000"/>
                </a:solidFill>
              </a:rPr>
              <a:t>The </a:t>
            </a:r>
            <a:r>
              <a:rPr lang="en-US" sz="3300" b="1" dirty="0">
                <a:solidFill>
                  <a:srgbClr val="FF0000"/>
                </a:solidFill>
              </a:rPr>
              <a:t>confidentiality of educators is of the utmost importance. Zoom calls will </a:t>
            </a:r>
            <a:r>
              <a:rPr lang="en-US" sz="3300" b="1" u="sng" dirty="0">
                <a:solidFill>
                  <a:srgbClr val="FF0000"/>
                </a:solidFill>
              </a:rPr>
              <a:t>not</a:t>
            </a:r>
            <a:r>
              <a:rPr lang="en-US" sz="3300" b="1" dirty="0">
                <a:solidFill>
                  <a:srgbClr val="FF0000"/>
                </a:solidFill>
              </a:rPr>
              <a:t> be recorded and participant information will </a:t>
            </a:r>
            <a:r>
              <a:rPr lang="en-US" sz="3300" b="1" u="sng" dirty="0">
                <a:solidFill>
                  <a:srgbClr val="FF0000"/>
                </a:solidFill>
              </a:rPr>
              <a:t>not</a:t>
            </a:r>
            <a:r>
              <a:rPr lang="en-US" sz="3300" b="1" dirty="0">
                <a:solidFill>
                  <a:srgbClr val="FF0000"/>
                </a:solidFill>
              </a:rPr>
              <a:t> be shared</a:t>
            </a:r>
            <a:r>
              <a:rPr lang="en-US" sz="3300" dirty="0"/>
              <a:t>.</a:t>
            </a: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xmlns="" val="36055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3200" y="1275076"/>
            <a:ext cx="11785600" cy="51816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A Critical Incident Debrief</a:t>
            </a:r>
            <a:r>
              <a:rPr lang="en-US" b="1" dirty="0"/>
              <a:t> </a:t>
            </a:r>
            <a:r>
              <a:rPr lang="en-US" dirty="0"/>
              <a:t>(CID) is an intervention space for individual staff or a school district small group </a:t>
            </a:r>
            <a:r>
              <a:rPr lang="en-US" dirty="0" smtClean="0"/>
              <a:t>experiencing </a:t>
            </a:r>
            <a:r>
              <a:rPr lang="en-US" dirty="0"/>
              <a:t>a crisis which cannot be resolved through other avenues and may be impacting personal and/or professional well-being. </a:t>
            </a:r>
            <a:r>
              <a:rPr lang="en-US" dirty="0" smtClean="0"/>
              <a:t> Debriefs </a:t>
            </a:r>
            <a:r>
              <a:rPr lang="en-US" dirty="0"/>
              <a:t>are scheduled on an as-needed </a:t>
            </a:r>
            <a:r>
              <a:rPr lang="en-US" dirty="0" smtClean="0"/>
              <a:t>basis.</a:t>
            </a:r>
            <a:endParaRPr lang="en-US" dirty="0"/>
          </a:p>
          <a:p>
            <a:pPr marL="150279" indent="0">
              <a:buNone/>
            </a:pPr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may range from processing the stress related to balancing family responsibilities and virtual teaching to processing the death of a student.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purpose </a:t>
            </a:r>
            <a:r>
              <a:rPr lang="en-US" u="sng" dirty="0"/>
              <a:t>is not to provide therapy </a:t>
            </a:r>
            <a:r>
              <a:rPr lang="en-US" dirty="0"/>
              <a:t>but to provide the necessary crisis intervention to overcome the negative consequences of the presenting crisis while making plans to ensure ongoing safety and well-being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necessary and appropriate, the licensed mental health professional will determine if greater therapeutic support is needed and discuss accessing </a:t>
            </a:r>
            <a:r>
              <a:rPr lang="en-US" dirty="0" smtClean="0"/>
              <a:t>Employee Assistance Plans </a:t>
            </a:r>
            <a:r>
              <a:rPr lang="en-US" dirty="0"/>
              <a:t>or insurance services, as well as the type of service that may be most beneficial.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request a Critical Incident Debrief, visit </a:t>
            </a:r>
            <a:r>
              <a:rPr lang="en-US" u="sng" dirty="0">
                <a:hlinkClick r:id="rId3"/>
              </a:rPr>
              <a:t>https://forms.gle/asEb3ca1ExmMV7jt9</a:t>
            </a:r>
            <a:r>
              <a:rPr lang="en-US" dirty="0"/>
              <a:t>. The form can be completed by a school administrator or educator</a:t>
            </a:r>
            <a:r>
              <a:rPr lang="en-US" dirty="0" smtClean="0"/>
              <a:t>.  </a:t>
            </a:r>
            <a:r>
              <a:rPr lang="en-US" dirty="0"/>
              <a:t>All requests will receive a response within two business days.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Incident </a:t>
            </a:r>
            <a:r>
              <a:rPr lang="en-US" smtClean="0"/>
              <a:t>Debriefing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-60628" y="6427652"/>
            <a:ext cx="12940602" cy="381000"/>
          </a:xfrm>
        </p:spPr>
        <p:txBody>
          <a:bodyPr>
            <a:normAutofit fontScale="70000" lnSpcReduction="20000"/>
          </a:bodyPr>
          <a:lstStyle/>
          <a:p>
            <a:r>
              <a:rPr lang="en-US" sz="2300" b="1" dirty="0">
                <a:solidFill>
                  <a:srgbClr val="FF0000"/>
                </a:solidFill>
              </a:rPr>
              <a:t>The confidentiality of educators is of the utmost importance. Zoom calls will </a:t>
            </a:r>
            <a:r>
              <a:rPr lang="en-US" sz="2300" b="1" u="sng" dirty="0">
                <a:solidFill>
                  <a:srgbClr val="FF0000"/>
                </a:solidFill>
              </a:rPr>
              <a:t>not</a:t>
            </a:r>
            <a:r>
              <a:rPr lang="en-US" sz="2300" b="1" dirty="0">
                <a:solidFill>
                  <a:srgbClr val="FF0000"/>
                </a:solidFill>
              </a:rPr>
              <a:t> be recorded and participant information will </a:t>
            </a:r>
            <a:r>
              <a:rPr lang="en-US" sz="2300" b="1" u="sng" dirty="0">
                <a:solidFill>
                  <a:srgbClr val="FF0000"/>
                </a:solidFill>
              </a:rPr>
              <a:t>not</a:t>
            </a:r>
            <a:r>
              <a:rPr lang="en-US" sz="2300" b="1" dirty="0">
                <a:solidFill>
                  <a:srgbClr val="FF0000"/>
                </a:solidFill>
              </a:rPr>
              <a:t> be shared</a:t>
            </a:r>
            <a:r>
              <a:rPr lang="en-US" sz="23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068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3200" y="1005839"/>
            <a:ext cx="11488057" cy="5773783"/>
          </a:xfrm>
        </p:spPr>
        <p:txBody>
          <a:bodyPr>
            <a:normAutofit fontScale="62500" lnSpcReduction="20000"/>
          </a:bodyPr>
          <a:lstStyle/>
          <a:p>
            <a:pPr marL="150279" indent="0">
              <a:buNone/>
            </a:pPr>
            <a:r>
              <a:rPr lang="en-US" dirty="0"/>
              <a:t> </a:t>
            </a:r>
          </a:p>
          <a:p>
            <a:pPr>
              <a:lnSpc>
                <a:spcPct val="120000"/>
              </a:lnSpc>
            </a:pPr>
            <a:r>
              <a:rPr lang="en-US" sz="4000" dirty="0" smtClean="0"/>
              <a:t>Customized </a:t>
            </a:r>
            <a:r>
              <a:rPr lang="en-US" sz="4000" dirty="0"/>
              <a:t>trainings for districts and schools based on their emerging needs during the </a:t>
            </a:r>
            <a:r>
              <a:rPr lang="en-US" sz="4000" dirty="0" smtClean="0"/>
              <a:t>pandemic</a:t>
            </a:r>
            <a:endParaRPr lang="en-US" sz="4000" dirty="0"/>
          </a:p>
          <a:p>
            <a:pPr>
              <a:lnSpc>
                <a:spcPct val="120000"/>
              </a:lnSpc>
            </a:pPr>
            <a:endParaRPr lang="en-US" sz="4000" dirty="0"/>
          </a:p>
          <a:p>
            <a:pPr>
              <a:lnSpc>
                <a:spcPct val="120000"/>
              </a:lnSpc>
            </a:pPr>
            <a:r>
              <a:rPr lang="en-US" sz="4000" dirty="0" smtClean="0"/>
              <a:t>Connecting </a:t>
            </a:r>
            <a:r>
              <a:rPr lang="en-US" sz="4000" dirty="0"/>
              <a:t>schools </a:t>
            </a:r>
            <a:r>
              <a:rPr lang="en-US" sz="4000" dirty="0" smtClean="0"/>
              <a:t>to supports </a:t>
            </a:r>
            <a:r>
              <a:rPr lang="en-US" sz="4000" dirty="0"/>
              <a:t>available to them from DESE and the REACH </a:t>
            </a:r>
            <a:r>
              <a:rPr lang="en-US" sz="4000" dirty="0" smtClean="0"/>
              <a:t>initiative, including the Missouri Model for Trauma Informed Schools</a:t>
            </a:r>
          </a:p>
          <a:p>
            <a:pPr>
              <a:lnSpc>
                <a:spcPct val="120000"/>
              </a:lnSpc>
            </a:pPr>
            <a:endParaRPr lang="en-US" sz="4000" dirty="0"/>
          </a:p>
          <a:p>
            <a:pPr>
              <a:lnSpc>
                <a:spcPct val="120000"/>
              </a:lnSpc>
            </a:pPr>
            <a:r>
              <a:rPr lang="en-US" sz="4000" dirty="0"/>
              <a:t>F</a:t>
            </a:r>
            <a:r>
              <a:rPr lang="en-US" sz="4000" dirty="0" smtClean="0"/>
              <a:t>ree </a:t>
            </a:r>
            <a:r>
              <a:rPr lang="en-US" sz="4000" dirty="0"/>
              <a:t>for any school team in </a:t>
            </a:r>
            <a:r>
              <a:rPr lang="en-US" sz="4000" dirty="0" smtClean="0"/>
              <a:t>Missouri</a:t>
            </a:r>
          </a:p>
          <a:p>
            <a:pPr marL="150279" indent="0">
              <a:lnSpc>
                <a:spcPct val="120000"/>
              </a:lnSpc>
              <a:buNone/>
            </a:pPr>
            <a:endParaRPr lang="en-US" sz="4000" dirty="0"/>
          </a:p>
          <a:p>
            <a:pPr>
              <a:lnSpc>
                <a:spcPct val="120000"/>
              </a:lnSpc>
            </a:pPr>
            <a:r>
              <a:rPr lang="en-US" sz="4000" dirty="0" smtClean="0"/>
              <a:t>Teams </a:t>
            </a:r>
            <a:r>
              <a:rPr lang="en-US" sz="4000" dirty="0"/>
              <a:t>of 4-8 participants can include a school counselor, nurse, parent, youth leader, board member, or other </a:t>
            </a:r>
            <a:r>
              <a:rPr lang="en-US" sz="4000" dirty="0" smtClean="0"/>
              <a:t>staff</a:t>
            </a:r>
          </a:p>
          <a:p>
            <a:pPr marL="150279" indent="0">
              <a:lnSpc>
                <a:spcPct val="120000"/>
              </a:lnSpc>
              <a:buNone/>
            </a:pPr>
            <a:endParaRPr lang="en-US" sz="4000" dirty="0"/>
          </a:p>
          <a:p>
            <a:pPr>
              <a:lnSpc>
                <a:spcPct val="120000"/>
              </a:lnSpc>
            </a:pPr>
            <a:r>
              <a:rPr lang="en-US" sz="4000" dirty="0" smtClean="0"/>
              <a:t>Go to </a:t>
            </a:r>
            <a:r>
              <a:rPr lang="en-US" sz="4000" dirty="0" smtClean="0">
                <a:hlinkClick r:id="rId3"/>
              </a:rPr>
              <a:t>www.reach4mo.org</a:t>
            </a:r>
            <a:r>
              <a:rPr lang="en-US" sz="4000" dirty="0" smtClean="0"/>
              <a:t> for </a:t>
            </a:r>
            <a:r>
              <a:rPr lang="en-US" sz="4000" smtClean="0"/>
              <a:t>more details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REACH Team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17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06400" y="218415"/>
            <a:ext cx="8534400" cy="789988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/>
              <a:t>Social-Emotional Learning Support – January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46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133600" y="6141720"/>
            <a:ext cx="9855200" cy="609600"/>
          </a:xfrm>
        </p:spPr>
        <p:txBody>
          <a:bodyPr>
            <a:normAutofit/>
          </a:bodyPr>
          <a:lstStyle/>
          <a:p>
            <a:pPr algn="r"/>
            <a:r>
              <a:rPr lang="en-US" sz="2133" dirty="0"/>
              <a:t>dese.mo.gov/covid19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235191" y="982012"/>
            <a:ext cx="1371599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confidential mental health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services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available 24/7 through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Missouri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Department of Mental Health’s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Show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 Hope Crisis Counseling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services. </a:t>
            </a: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055231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</a:t>
            </a: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Call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 text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1-800-985-5990 </a:t>
            </a: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or visit </a:t>
            </a:r>
          </a:p>
          <a:p>
            <a:pPr marL="2055231" marR="0" lvl="4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moshowmehope.org.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30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0972800" y="261938"/>
            <a:ext cx="914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45311-16E5-4BEF-BFE6-36758A3427EB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026911" y="1739537"/>
            <a:ext cx="8534400" cy="4368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Questions/Contact</a:t>
            </a: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Dr. Blaine Henningsen, Assistant Commissioner,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of College and Career Readiness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blaine.henningsen@dese.mo.gov</a:t>
            </a:r>
            <a:endParaRPr lang="en-US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573-751-2660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789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SE Content Slides">
  <a:themeElements>
    <a:clrScheme name="DESE PPT Colors">
      <a:dk1>
        <a:srgbClr val="004B8D"/>
      </a:dk1>
      <a:lt1>
        <a:sysClr val="window" lastClr="FFFFFF"/>
      </a:lt1>
      <a:dk2>
        <a:srgbClr val="009900"/>
      </a:dk2>
      <a:lt2>
        <a:srgbClr val="FFFFFF"/>
      </a:lt2>
      <a:accent1>
        <a:srgbClr val="004B8D"/>
      </a:accent1>
      <a:accent2>
        <a:srgbClr val="9C5708"/>
      </a:accent2>
      <a:accent3>
        <a:srgbClr val="D9541E"/>
      </a:accent3>
      <a:accent4>
        <a:srgbClr val="BA8748"/>
      </a:accent4>
      <a:accent5>
        <a:srgbClr val="AB0635"/>
      </a:accent5>
      <a:accent6>
        <a:srgbClr val="F79646"/>
      </a:accent6>
      <a:hlink>
        <a:srgbClr val="004B8D"/>
      </a:hlink>
      <a:folHlink>
        <a:srgbClr val="6637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512235A-DFC4-443D-B6DC-A00A398B7A73}" vid="{785D2B1E-431B-4699-8C28-C7F3A53ED5B1}"/>
    </a:ext>
  </a:extLst>
</a:theme>
</file>

<file path=ppt/theme/theme2.xml><?xml version="1.0" encoding="utf-8"?>
<a:theme xmlns:a="http://schemas.openxmlformats.org/drawingml/2006/main" name="DESE Content Slides">
  <a:themeElements>
    <a:clrScheme name="DESE PPT Colors">
      <a:dk1>
        <a:srgbClr val="004B8D"/>
      </a:dk1>
      <a:lt1>
        <a:sysClr val="window" lastClr="FFFFFF"/>
      </a:lt1>
      <a:dk2>
        <a:srgbClr val="009900"/>
      </a:dk2>
      <a:lt2>
        <a:srgbClr val="FFFFFF"/>
      </a:lt2>
      <a:accent1>
        <a:srgbClr val="004B8D"/>
      </a:accent1>
      <a:accent2>
        <a:srgbClr val="9C5708"/>
      </a:accent2>
      <a:accent3>
        <a:srgbClr val="D9541E"/>
      </a:accent3>
      <a:accent4>
        <a:srgbClr val="BA8748"/>
      </a:accent4>
      <a:accent5>
        <a:srgbClr val="AB0635"/>
      </a:accent5>
      <a:accent6>
        <a:srgbClr val="F79646"/>
      </a:accent6>
      <a:hlink>
        <a:srgbClr val="004B8D"/>
      </a:hlink>
      <a:folHlink>
        <a:srgbClr val="6637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512235A-DFC4-443D-B6DC-A00A398B7A73}" vid="{785D2B1E-431B-4699-8C28-C7F3A53ED5B1}"/>
    </a:ext>
  </a:extLst>
</a:theme>
</file>

<file path=ppt/theme/theme3.xml><?xml version="1.0" encoding="utf-8"?>
<a:theme xmlns:a="http://schemas.openxmlformats.org/drawingml/2006/main" name="DESE Closing Slides">
  <a:themeElements>
    <a:clrScheme name="DESE PPT Colors">
      <a:dk1>
        <a:srgbClr val="004B8D"/>
      </a:dk1>
      <a:lt1>
        <a:sysClr val="window" lastClr="FFFFFF"/>
      </a:lt1>
      <a:dk2>
        <a:srgbClr val="009900"/>
      </a:dk2>
      <a:lt2>
        <a:srgbClr val="FFFFFF"/>
      </a:lt2>
      <a:accent1>
        <a:srgbClr val="004B8D"/>
      </a:accent1>
      <a:accent2>
        <a:srgbClr val="9C5708"/>
      </a:accent2>
      <a:accent3>
        <a:srgbClr val="D9541E"/>
      </a:accent3>
      <a:accent4>
        <a:srgbClr val="BA8748"/>
      </a:accent4>
      <a:accent5>
        <a:srgbClr val="AB0635"/>
      </a:accent5>
      <a:accent6>
        <a:srgbClr val="F79646"/>
      </a:accent6>
      <a:hlink>
        <a:srgbClr val="004B8D"/>
      </a:hlink>
      <a:folHlink>
        <a:srgbClr val="6637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512235A-DFC4-443D-B6DC-A00A398B7A73}" vid="{565AAA6B-9765-434C-AD26-5EC93910DB9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2966</Words>
  <Application>Microsoft Office PowerPoint</Application>
  <PresentationFormat>Custom</PresentationFormat>
  <Paragraphs>181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1_DESE Content Slides</vt:lpstr>
      <vt:lpstr>DESE Content Slides</vt:lpstr>
      <vt:lpstr>DESE Closing Slides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State of Missouri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Henningsen, Blaine</dc:creator>
  <cp:lastModifiedBy>User</cp:lastModifiedBy>
  <cp:revision>4</cp:revision>
  <dcterms:created xsi:type="dcterms:W3CDTF">2021-01-29T13:03:48Z</dcterms:created>
  <dcterms:modified xsi:type="dcterms:W3CDTF">2021-01-29T14:09:02Z</dcterms:modified>
</cp:coreProperties>
</file>