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Default Extension="tiff" ContentType="image/tif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35"/>
  </p:notesMasterIdLst>
  <p:handoutMasterIdLst>
    <p:handoutMasterId r:id="rId36"/>
  </p:handoutMasterIdLst>
  <p:sldIdLst>
    <p:sldId id="256" r:id="rId5"/>
    <p:sldId id="262" r:id="rId6"/>
    <p:sldId id="257" r:id="rId7"/>
    <p:sldId id="294" r:id="rId8"/>
    <p:sldId id="295" r:id="rId9"/>
    <p:sldId id="296" r:id="rId10"/>
    <p:sldId id="264" r:id="rId11"/>
    <p:sldId id="265" r:id="rId12"/>
    <p:sldId id="266" r:id="rId13"/>
    <p:sldId id="290" r:id="rId14"/>
    <p:sldId id="267" r:id="rId15"/>
    <p:sldId id="268" r:id="rId16"/>
    <p:sldId id="269" r:id="rId17"/>
    <p:sldId id="270" r:id="rId18"/>
    <p:sldId id="271" r:id="rId19"/>
    <p:sldId id="272" r:id="rId20"/>
    <p:sldId id="273" r:id="rId21"/>
    <p:sldId id="293" r:id="rId22"/>
    <p:sldId id="274" r:id="rId23"/>
    <p:sldId id="276" r:id="rId24"/>
    <p:sldId id="291" r:id="rId25"/>
    <p:sldId id="278" r:id="rId26"/>
    <p:sldId id="279" r:id="rId27"/>
    <p:sldId id="281" r:id="rId28"/>
    <p:sldId id="282" r:id="rId29"/>
    <p:sldId id="289" r:id="rId30"/>
    <p:sldId id="283" r:id="rId31"/>
    <p:sldId id="284" r:id="rId32"/>
    <p:sldId id="288" r:id="rId33"/>
    <p:sldId id="261" r:id="rId3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D"/>
    <a:srgbClr val="003399"/>
    <a:srgbClr val="FFFFFF"/>
    <a:srgbClr val="0083A9"/>
    <a:srgbClr val="000099"/>
    <a:srgbClr val="0033CC"/>
    <a:srgbClr val="0808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8" autoAdjust="0"/>
    <p:restoredTop sz="84713" autoAdjust="0"/>
  </p:normalViewPr>
  <p:slideViewPr>
    <p:cSldViewPr>
      <p:cViewPr varScale="1">
        <p:scale>
          <a:sx n="85" d="100"/>
          <a:sy n="85" d="100"/>
        </p:scale>
        <p:origin x="-1068"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93D64-5EA5-4208-992D-266B460EB02B}" type="doc">
      <dgm:prSet loTypeId="urn:microsoft.com/office/officeart/2005/8/layout/equation1" loCatId="process" qsTypeId="urn:microsoft.com/office/officeart/2005/8/quickstyle/simple1" qsCatId="simple" csTypeId="urn:microsoft.com/office/officeart/2005/8/colors/accent1_2" csCatId="accent1" phldr="1"/>
      <dgm:spPr/>
    </dgm:pt>
    <dgm:pt modelId="{6749204C-9735-4FAB-9B22-F9A2C5AC6076}">
      <dgm:prSet phldrT="[Text]"/>
      <dgm:spPr>
        <a:solidFill>
          <a:srgbClr val="007300"/>
        </a:solidFill>
      </dgm:spPr>
      <dgm:t>
        <a:bodyPr/>
        <a:lstStyle/>
        <a:p>
          <a:r>
            <a:rPr lang="en-US" dirty="0" smtClean="0"/>
            <a:t>Total Basic Formula (Line 17) Prorated</a:t>
          </a:r>
          <a:endParaRPr lang="en-US" dirty="0"/>
        </a:p>
      </dgm:t>
    </dgm:pt>
    <dgm:pt modelId="{BC061900-CD84-4AC9-895C-81F6BAE4D55B}" type="parTrans" cxnId="{CB483B51-5801-4F77-A4FB-A5956BAEE306}">
      <dgm:prSet/>
      <dgm:spPr/>
      <dgm:t>
        <a:bodyPr/>
        <a:lstStyle/>
        <a:p>
          <a:endParaRPr lang="en-US"/>
        </a:p>
      </dgm:t>
    </dgm:pt>
    <dgm:pt modelId="{42A7FB29-B434-4784-ACCE-AFB9DA1F4032}" type="sibTrans" cxnId="{CB483B51-5801-4F77-A4FB-A5956BAEE306}">
      <dgm:prSet/>
      <dgm:spPr>
        <a:solidFill>
          <a:srgbClr val="007300"/>
        </a:solidFill>
      </dgm:spPr>
      <dgm:t>
        <a:bodyPr/>
        <a:lstStyle/>
        <a:p>
          <a:endParaRPr lang="en-US" dirty="0"/>
        </a:p>
      </dgm:t>
    </dgm:pt>
    <dgm:pt modelId="{347CE2FD-7057-4F3E-B084-41D21E4E59AB}">
      <dgm:prSet phldrT="[Text]"/>
      <dgm:spPr/>
      <dgm:t>
        <a:bodyPr/>
        <a:lstStyle/>
        <a:p>
          <a:r>
            <a:rPr lang="en-US" dirty="0" smtClean="0"/>
            <a:t>Classroom Trust Fund (5319)</a:t>
          </a:r>
          <a:endParaRPr lang="en-US" dirty="0"/>
        </a:p>
      </dgm:t>
    </dgm:pt>
    <dgm:pt modelId="{C845FAE4-375B-4AC4-AC4C-FF3DB3D85FC6}" type="parTrans" cxnId="{2BA47C0F-6D00-4D7B-B791-6D9F9B042D58}">
      <dgm:prSet/>
      <dgm:spPr/>
      <dgm:t>
        <a:bodyPr/>
        <a:lstStyle/>
        <a:p>
          <a:endParaRPr lang="en-US"/>
        </a:p>
      </dgm:t>
    </dgm:pt>
    <dgm:pt modelId="{3A7056AB-1477-4CCD-B953-0DD7D8E32D8A}" type="sibTrans" cxnId="{2BA47C0F-6D00-4D7B-B791-6D9F9B042D58}">
      <dgm:prSet/>
      <dgm:spPr>
        <a:solidFill>
          <a:srgbClr val="007300"/>
        </a:solidFill>
      </dgm:spPr>
      <dgm:t>
        <a:bodyPr/>
        <a:lstStyle/>
        <a:p>
          <a:endParaRPr lang="en-US" dirty="0"/>
        </a:p>
      </dgm:t>
    </dgm:pt>
    <dgm:pt modelId="{69170E1B-7742-4558-BD82-BD428116282C}">
      <dgm:prSet phldrT="[Text]"/>
      <dgm:spPr>
        <a:solidFill>
          <a:schemeClr val="accent1"/>
        </a:solidFill>
        <a:ln>
          <a:solidFill>
            <a:srgbClr val="003399"/>
          </a:solidFill>
        </a:ln>
      </dgm:spPr>
      <dgm:t>
        <a:bodyPr/>
        <a:lstStyle/>
        <a:p>
          <a:r>
            <a:rPr lang="en-US" dirty="0" smtClean="0"/>
            <a:t>Other State Monies (5311)</a:t>
          </a:r>
          <a:endParaRPr lang="en-US" dirty="0"/>
        </a:p>
      </dgm:t>
    </dgm:pt>
    <dgm:pt modelId="{5BD885B8-9B62-4A4C-8697-4E69C46A48B1}" type="parTrans" cxnId="{43FB7BBE-EB02-4790-AA1E-13A239AC4E2C}">
      <dgm:prSet/>
      <dgm:spPr/>
      <dgm:t>
        <a:bodyPr/>
        <a:lstStyle/>
        <a:p>
          <a:endParaRPr lang="en-US"/>
        </a:p>
      </dgm:t>
    </dgm:pt>
    <dgm:pt modelId="{AB874422-D553-4268-BA13-93370D689890}" type="sibTrans" cxnId="{43FB7BBE-EB02-4790-AA1E-13A239AC4E2C}">
      <dgm:prSet/>
      <dgm:spPr/>
      <dgm:t>
        <a:bodyPr/>
        <a:lstStyle/>
        <a:p>
          <a:endParaRPr lang="en-US"/>
        </a:p>
      </dgm:t>
    </dgm:pt>
    <dgm:pt modelId="{8840B02B-FF5B-40F3-8153-84004E21A7EA}" type="pres">
      <dgm:prSet presAssocID="{C1493D64-5EA5-4208-992D-266B460EB02B}" presName="linearFlow" presStyleCnt="0">
        <dgm:presLayoutVars>
          <dgm:dir/>
          <dgm:resizeHandles val="exact"/>
        </dgm:presLayoutVars>
      </dgm:prSet>
      <dgm:spPr/>
    </dgm:pt>
    <dgm:pt modelId="{CDAFBA82-AEB2-4F98-B0C8-702BB7D6F538}" type="pres">
      <dgm:prSet presAssocID="{6749204C-9735-4FAB-9B22-F9A2C5AC6076}" presName="node" presStyleLbl="node1" presStyleIdx="0" presStyleCnt="3" custLinFactX="308072" custLinFactNeighborX="400000" custLinFactNeighborY="2264">
        <dgm:presLayoutVars>
          <dgm:bulletEnabled val="1"/>
        </dgm:presLayoutVars>
      </dgm:prSet>
      <dgm:spPr>
        <a:prstGeom prst="rect">
          <a:avLst/>
        </a:prstGeom>
      </dgm:spPr>
      <dgm:t>
        <a:bodyPr/>
        <a:lstStyle/>
        <a:p>
          <a:endParaRPr lang="en-US"/>
        </a:p>
      </dgm:t>
    </dgm:pt>
    <dgm:pt modelId="{743EF675-2D4D-4ECB-9F4F-AEE18A4A97A9}" type="pres">
      <dgm:prSet presAssocID="{42A7FB29-B434-4784-ACCE-AFB9DA1F4032}" presName="spacerL" presStyleCnt="0"/>
      <dgm:spPr/>
    </dgm:pt>
    <dgm:pt modelId="{9FBE13D0-CE15-4D04-AF78-384A2345BA62}" type="pres">
      <dgm:prSet presAssocID="{42A7FB29-B434-4784-ACCE-AFB9DA1F4032}" presName="sibTrans" presStyleLbl="sibTrans2D1" presStyleIdx="0" presStyleCnt="2" custLinFactX="251314" custLinFactNeighborX="300000" custLinFactNeighborY="3507"/>
      <dgm:spPr>
        <a:prstGeom prst="mathEqual">
          <a:avLst/>
        </a:prstGeom>
      </dgm:spPr>
      <dgm:t>
        <a:bodyPr/>
        <a:lstStyle/>
        <a:p>
          <a:endParaRPr lang="en-US"/>
        </a:p>
      </dgm:t>
    </dgm:pt>
    <dgm:pt modelId="{FD127556-6481-4E2D-B0FD-FD4CA4D1A249}" type="pres">
      <dgm:prSet presAssocID="{42A7FB29-B434-4784-ACCE-AFB9DA1F4032}" presName="spacerR" presStyleCnt="0"/>
      <dgm:spPr/>
    </dgm:pt>
    <dgm:pt modelId="{50F5D366-2F50-4C9F-8864-E52B3455E288}" type="pres">
      <dgm:prSet presAssocID="{347CE2FD-7057-4F3E-B084-41D21E4E59AB}" presName="node" presStyleLbl="node1" presStyleIdx="1" presStyleCnt="3" custScaleX="98990" custScaleY="103057" custLinFactNeighborX="-49284" custLinFactNeighborY="2264">
        <dgm:presLayoutVars>
          <dgm:bulletEnabled val="1"/>
        </dgm:presLayoutVars>
      </dgm:prSet>
      <dgm:spPr>
        <a:prstGeom prst="rect">
          <a:avLst/>
        </a:prstGeom>
      </dgm:spPr>
      <dgm:t>
        <a:bodyPr/>
        <a:lstStyle/>
        <a:p>
          <a:endParaRPr lang="en-US"/>
        </a:p>
      </dgm:t>
    </dgm:pt>
    <dgm:pt modelId="{FF651CB9-E44A-4A31-B5E5-95E9C6FC0A75}" type="pres">
      <dgm:prSet presAssocID="{3A7056AB-1477-4CCD-B953-0DD7D8E32D8A}" presName="spacerL" presStyleCnt="0"/>
      <dgm:spPr/>
    </dgm:pt>
    <dgm:pt modelId="{F991579E-0B3B-4073-8954-6FECFA5BE9F9}" type="pres">
      <dgm:prSet presAssocID="{3A7056AB-1477-4CCD-B953-0DD7D8E32D8A}" presName="sibTrans" presStyleLbl="sibTrans2D1" presStyleIdx="1" presStyleCnt="2" custLinFactX="-265906" custLinFactNeighborX="-300000" custLinFactNeighborY="3508"/>
      <dgm:spPr>
        <a:prstGeom prst="mathPlus">
          <a:avLst/>
        </a:prstGeom>
      </dgm:spPr>
      <dgm:t>
        <a:bodyPr/>
        <a:lstStyle/>
        <a:p>
          <a:endParaRPr lang="en-US"/>
        </a:p>
      </dgm:t>
    </dgm:pt>
    <dgm:pt modelId="{44F2E311-B125-4E78-B15D-54C7FAB41E0F}" type="pres">
      <dgm:prSet presAssocID="{3A7056AB-1477-4CCD-B953-0DD7D8E32D8A}" presName="spacerR" presStyleCnt="0"/>
      <dgm:spPr/>
    </dgm:pt>
    <dgm:pt modelId="{37795C6D-4A42-4CC6-879A-1469B9E07E12}" type="pres">
      <dgm:prSet presAssocID="{69170E1B-7742-4558-BD82-BD428116282C}" presName="node" presStyleLbl="node1" presStyleIdx="2" presStyleCnt="3" custLinFactX="-316075" custLinFactNeighborX="-400000" custLinFactNeighborY="2264">
        <dgm:presLayoutVars>
          <dgm:bulletEnabled val="1"/>
        </dgm:presLayoutVars>
      </dgm:prSet>
      <dgm:spPr>
        <a:prstGeom prst="rect">
          <a:avLst/>
        </a:prstGeom>
      </dgm:spPr>
      <dgm:t>
        <a:bodyPr/>
        <a:lstStyle/>
        <a:p>
          <a:endParaRPr lang="en-US"/>
        </a:p>
      </dgm:t>
    </dgm:pt>
  </dgm:ptLst>
  <dgm:cxnLst>
    <dgm:cxn modelId="{43FB7BBE-EB02-4790-AA1E-13A239AC4E2C}" srcId="{C1493D64-5EA5-4208-992D-266B460EB02B}" destId="{69170E1B-7742-4558-BD82-BD428116282C}" srcOrd="2" destOrd="0" parTransId="{5BD885B8-9B62-4A4C-8697-4E69C46A48B1}" sibTransId="{AB874422-D553-4268-BA13-93370D689890}"/>
    <dgm:cxn modelId="{CD583BF1-8081-4212-BD7A-8B30D6328B8E}" type="presOf" srcId="{C1493D64-5EA5-4208-992D-266B460EB02B}" destId="{8840B02B-FF5B-40F3-8153-84004E21A7EA}" srcOrd="0" destOrd="0" presId="urn:microsoft.com/office/officeart/2005/8/layout/equation1"/>
    <dgm:cxn modelId="{C13BA23A-3C15-4D60-8706-E256E90E42DE}" type="presOf" srcId="{347CE2FD-7057-4F3E-B084-41D21E4E59AB}" destId="{50F5D366-2F50-4C9F-8864-E52B3455E288}" srcOrd="0" destOrd="0" presId="urn:microsoft.com/office/officeart/2005/8/layout/equation1"/>
    <dgm:cxn modelId="{2BA47C0F-6D00-4D7B-B791-6D9F9B042D58}" srcId="{C1493D64-5EA5-4208-992D-266B460EB02B}" destId="{347CE2FD-7057-4F3E-B084-41D21E4E59AB}" srcOrd="1" destOrd="0" parTransId="{C845FAE4-375B-4AC4-AC4C-FF3DB3D85FC6}" sibTransId="{3A7056AB-1477-4CCD-B953-0DD7D8E32D8A}"/>
    <dgm:cxn modelId="{D24E392E-5550-496E-814E-AD08C38364BA}" type="presOf" srcId="{69170E1B-7742-4558-BD82-BD428116282C}" destId="{37795C6D-4A42-4CC6-879A-1469B9E07E12}" srcOrd="0" destOrd="0" presId="urn:microsoft.com/office/officeart/2005/8/layout/equation1"/>
    <dgm:cxn modelId="{498112E6-6D34-4E01-BD47-45852943D8EC}" type="presOf" srcId="{6749204C-9735-4FAB-9B22-F9A2C5AC6076}" destId="{CDAFBA82-AEB2-4F98-B0C8-702BB7D6F538}" srcOrd="0" destOrd="0" presId="urn:microsoft.com/office/officeart/2005/8/layout/equation1"/>
    <dgm:cxn modelId="{CB483B51-5801-4F77-A4FB-A5956BAEE306}" srcId="{C1493D64-5EA5-4208-992D-266B460EB02B}" destId="{6749204C-9735-4FAB-9B22-F9A2C5AC6076}" srcOrd="0" destOrd="0" parTransId="{BC061900-CD84-4AC9-895C-81F6BAE4D55B}" sibTransId="{42A7FB29-B434-4784-ACCE-AFB9DA1F4032}"/>
    <dgm:cxn modelId="{4F335419-3DE7-4DAD-9FFE-C9DEEDCD6E58}" type="presOf" srcId="{3A7056AB-1477-4CCD-B953-0DD7D8E32D8A}" destId="{F991579E-0B3B-4073-8954-6FECFA5BE9F9}" srcOrd="0" destOrd="0" presId="urn:microsoft.com/office/officeart/2005/8/layout/equation1"/>
    <dgm:cxn modelId="{5CA33ED1-4D15-47D5-9399-C9635AE5C7A9}" type="presOf" srcId="{42A7FB29-B434-4784-ACCE-AFB9DA1F4032}" destId="{9FBE13D0-CE15-4D04-AF78-384A2345BA62}" srcOrd="0" destOrd="0" presId="urn:microsoft.com/office/officeart/2005/8/layout/equation1"/>
    <dgm:cxn modelId="{4495E2BD-5FA0-4B19-A848-8763F4CC6D43}" type="presParOf" srcId="{8840B02B-FF5B-40F3-8153-84004E21A7EA}" destId="{CDAFBA82-AEB2-4F98-B0C8-702BB7D6F538}" srcOrd="0" destOrd="0" presId="urn:microsoft.com/office/officeart/2005/8/layout/equation1"/>
    <dgm:cxn modelId="{86230AB6-1C9F-45D9-9FC1-4B42852F1C19}" type="presParOf" srcId="{8840B02B-FF5B-40F3-8153-84004E21A7EA}" destId="{743EF675-2D4D-4ECB-9F4F-AEE18A4A97A9}" srcOrd="1" destOrd="0" presId="urn:microsoft.com/office/officeart/2005/8/layout/equation1"/>
    <dgm:cxn modelId="{825325D1-DF29-41F7-B0B4-00D4C5558AE3}" type="presParOf" srcId="{8840B02B-FF5B-40F3-8153-84004E21A7EA}" destId="{9FBE13D0-CE15-4D04-AF78-384A2345BA62}" srcOrd="2" destOrd="0" presId="urn:microsoft.com/office/officeart/2005/8/layout/equation1"/>
    <dgm:cxn modelId="{B7E88893-D63A-45BA-9D8C-3714D948C8F0}" type="presParOf" srcId="{8840B02B-FF5B-40F3-8153-84004E21A7EA}" destId="{FD127556-6481-4E2D-B0FD-FD4CA4D1A249}" srcOrd="3" destOrd="0" presId="urn:microsoft.com/office/officeart/2005/8/layout/equation1"/>
    <dgm:cxn modelId="{2E82B859-85E8-4AF0-8175-CCA761BDEB21}" type="presParOf" srcId="{8840B02B-FF5B-40F3-8153-84004E21A7EA}" destId="{50F5D366-2F50-4C9F-8864-E52B3455E288}" srcOrd="4" destOrd="0" presId="urn:microsoft.com/office/officeart/2005/8/layout/equation1"/>
    <dgm:cxn modelId="{A6DC9842-54E8-4235-92A3-80C478CF3525}" type="presParOf" srcId="{8840B02B-FF5B-40F3-8153-84004E21A7EA}" destId="{FF651CB9-E44A-4A31-B5E5-95E9C6FC0A75}" srcOrd="5" destOrd="0" presId="urn:microsoft.com/office/officeart/2005/8/layout/equation1"/>
    <dgm:cxn modelId="{BD683813-50C3-4737-B066-8031B7A43B63}" type="presParOf" srcId="{8840B02B-FF5B-40F3-8153-84004E21A7EA}" destId="{F991579E-0B3B-4073-8954-6FECFA5BE9F9}" srcOrd="6" destOrd="0" presId="urn:microsoft.com/office/officeart/2005/8/layout/equation1"/>
    <dgm:cxn modelId="{E5C2EF84-A82A-448E-94BF-1EDC578D7AC3}" type="presParOf" srcId="{8840B02B-FF5B-40F3-8153-84004E21A7EA}" destId="{44F2E311-B125-4E78-B15D-54C7FAB41E0F}" srcOrd="7" destOrd="0" presId="urn:microsoft.com/office/officeart/2005/8/layout/equation1"/>
    <dgm:cxn modelId="{7D3BB4A9-085A-4B67-AC5B-CCBD436D3877}" type="presParOf" srcId="{8840B02B-FF5B-40F3-8153-84004E21A7EA}" destId="{37795C6D-4A42-4CC6-879A-1469B9E07E12}"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7B0EC7-55A1-4A40-89EC-416EF61182CC}" type="doc">
      <dgm:prSet loTypeId="urn:microsoft.com/office/officeart/2005/8/layout/equation1" loCatId="process" qsTypeId="urn:microsoft.com/office/officeart/2005/8/quickstyle/simple1" qsCatId="simple" csTypeId="urn:microsoft.com/office/officeart/2005/8/colors/accent1_2" csCatId="accent1" phldr="1"/>
      <dgm:spPr/>
    </dgm:pt>
    <dgm:pt modelId="{597DEA5C-DDD3-4BB9-B5B3-E16786A4901E}">
      <dgm:prSet phldrT="[Text]" custT="1"/>
      <dgm:spPr/>
      <dgm:t>
        <a:bodyPr/>
        <a:lstStyle/>
        <a:p>
          <a:r>
            <a:rPr lang="en-US" sz="1800" b="0" dirty="0" smtClean="0"/>
            <a:t>$271,176,895 </a:t>
          </a:r>
          <a:r>
            <a:rPr lang="en-US" sz="1700" b="0" dirty="0" smtClean="0"/>
            <a:t>Cash</a:t>
          </a:r>
          <a:endParaRPr lang="en-US" sz="1700" b="0" dirty="0"/>
        </a:p>
      </dgm:t>
    </dgm:pt>
    <dgm:pt modelId="{1A9875B1-F904-44A7-8A70-5D9A3C5E296F}" type="parTrans" cxnId="{383C4261-F540-4C46-A59A-928536A8E3A2}">
      <dgm:prSet/>
      <dgm:spPr/>
      <dgm:t>
        <a:bodyPr/>
        <a:lstStyle/>
        <a:p>
          <a:endParaRPr lang="en-US"/>
        </a:p>
      </dgm:t>
    </dgm:pt>
    <dgm:pt modelId="{1023505F-ACDF-412D-BAC1-0EF2A8DF89F8}" type="sibTrans" cxnId="{383C4261-F540-4C46-A59A-928536A8E3A2}">
      <dgm:prSet/>
      <dgm:spPr>
        <a:solidFill>
          <a:srgbClr val="007300"/>
        </a:solidFill>
      </dgm:spPr>
      <dgm:t>
        <a:bodyPr/>
        <a:lstStyle/>
        <a:p>
          <a:endParaRPr lang="en-US" dirty="0"/>
        </a:p>
      </dgm:t>
    </dgm:pt>
    <dgm:pt modelId="{5AABCC73-7FCF-4535-9DFC-FE5BD15BC121}">
      <dgm:prSet phldrT="[Text]" custT="1"/>
      <dgm:spPr/>
      <dgm:t>
        <a:bodyPr/>
        <a:lstStyle/>
        <a:p>
          <a:r>
            <a:rPr lang="en-US" sz="1800" dirty="0" smtClean="0"/>
            <a:t>828,503 </a:t>
          </a:r>
        </a:p>
        <a:p>
          <a:r>
            <a:rPr lang="en-US" sz="1800" dirty="0" smtClean="0"/>
            <a:t>2019 ADA</a:t>
          </a:r>
          <a:endParaRPr lang="en-US" sz="1800" dirty="0"/>
        </a:p>
      </dgm:t>
    </dgm:pt>
    <dgm:pt modelId="{39B0F78C-5124-4041-A9D4-5C4428473C0C}" type="parTrans" cxnId="{688B56AA-410E-4C7A-8729-1E92C67DA002}">
      <dgm:prSet/>
      <dgm:spPr/>
      <dgm:t>
        <a:bodyPr/>
        <a:lstStyle/>
        <a:p>
          <a:endParaRPr lang="en-US"/>
        </a:p>
      </dgm:t>
    </dgm:pt>
    <dgm:pt modelId="{347DD5CF-61CF-4D5E-AD7C-A118710C9E74}" type="sibTrans" cxnId="{688B56AA-410E-4C7A-8729-1E92C67DA002}">
      <dgm:prSet/>
      <dgm:spPr>
        <a:solidFill>
          <a:srgbClr val="007300"/>
        </a:solidFill>
      </dgm:spPr>
      <dgm:t>
        <a:bodyPr/>
        <a:lstStyle/>
        <a:p>
          <a:endParaRPr lang="en-US" dirty="0"/>
        </a:p>
      </dgm:t>
    </dgm:pt>
    <dgm:pt modelId="{976F57D5-C974-4E52-8501-222C2D63359B}">
      <dgm:prSet phldrT="[Text]" custT="1"/>
      <dgm:spPr>
        <a:solidFill>
          <a:srgbClr val="007300"/>
        </a:solidFill>
      </dgm:spPr>
      <dgm:t>
        <a:bodyPr/>
        <a:lstStyle/>
        <a:p>
          <a:r>
            <a:rPr lang="en-US" sz="1800" dirty="0" smtClean="0">
              <a:solidFill>
                <a:schemeClr val="bg1"/>
              </a:solidFill>
            </a:rPr>
            <a:t>$327 Per ADA</a:t>
          </a:r>
        </a:p>
      </dgm:t>
    </dgm:pt>
    <dgm:pt modelId="{C8041345-E8A0-4221-B582-2004BBBC58EC}" type="parTrans" cxnId="{68C262B1-DE42-448B-9402-28127C585C48}">
      <dgm:prSet/>
      <dgm:spPr/>
      <dgm:t>
        <a:bodyPr/>
        <a:lstStyle/>
        <a:p>
          <a:endParaRPr lang="en-US"/>
        </a:p>
      </dgm:t>
    </dgm:pt>
    <dgm:pt modelId="{607BE8FF-2589-4516-B842-B4C29163F974}" type="sibTrans" cxnId="{68C262B1-DE42-448B-9402-28127C585C48}">
      <dgm:prSet/>
      <dgm:spPr/>
      <dgm:t>
        <a:bodyPr/>
        <a:lstStyle/>
        <a:p>
          <a:endParaRPr lang="en-US"/>
        </a:p>
      </dgm:t>
    </dgm:pt>
    <dgm:pt modelId="{06B7E9D8-E120-4682-A3CC-84721CF6FA1C}" type="pres">
      <dgm:prSet presAssocID="{057B0EC7-55A1-4A40-89EC-416EF61182CC}" presName="linearFlow" presStyleCnt="0">
        <dgm:presLayoutVars>
          <dgm:dir/>
          <dgm:resizeHandles val="exact"/>
        </dgm:presLayoutVars>
      </dgm:prSet>
      <dgm:spPr/>
    </dgm:pt>
    <dgm:pt modelId="{7D2F0731-ED2D-4824-B43C-4D54DDBB831A}" type="pres">
      <dgm:prSet presAssocID="{597DEA5C-DDD3-4BB9-B5B3-E16786A4901E}" presName="node" presStyleLbl="node1" presStyleIdx="0" presStyleCnt="3">
        <dgm:presLayoutVars>
          <dgm:bulletEnabled val="1"/>
        </dgm:presLayoutVars>
      </dgm:prSet>
      <dgm:spPr/>
      <dgm:t>
        <a:bodyPr/>
        <a:lstStyle/>
        <a:p>
          <a:endParaRPr lang="en-US"/>
        </a:p>
      </dgm:t>
    </dgm:pt>
    <dgm:pt modelId="{A052E208-6012-4D77-9B1A-FA333C290239}" type="pres">
      <dgm:prSet presAssocID="{1023505F-ACDF-412D-BAC1-0EF2A8DF89F8}" presName="spacerL" presStyleCnt="0"/>
      <dgm:spPr/>
    </dgm:pt>
    <dgm:pt modelId="{6DADA8A1-ADB0-4637-BC52-A84623F5978F}" type="pres">
      <dgm:prSet presAssocID="{1023505F-ACDF-412D-BAC1-0EF2A8DF89F8}" presName="sibTrans" presStyleLbl="sibTrans2D1" presStyleIdx="0" presStyleCnt="2"/>
      <dgm:spPr>
        <a:prstGeom prst="mathDivide">
          <a:avLst/>
        </a:prstGeom>
      </dgm:spPr>
      <dgm:t>
        <a:bodyPr/>
        <a:lstStyle/>
        <a:p>
          <a:endParaRPr lang="en-US"/>
        </a:p>
      </dgm:t>
    </dgm:pt>
    <dgm:pt modelId="{46EB580F-196E-494E-8BF1-6C9EAEC27F2F}" type="pres">
      <dgm:prSet presAssocID="{1023505F-ACDF-412D-BAC1-0EF2A8DF89F8}" presName="spacerR" presStyleCnt="0"/>
      <dgm:spPr/>
    </dgm:pt>
    <dgm:pt modelId="{E0611E72-CEE0-429C-9207-7C389504C42E}" type="pres">
      <dgm:prSet presAssocID="{5AABCC73-7FCF-4535-9DFC-FE5BD15BC121}" presName="node" presStyleLbl="node1" presStyleIdx="1" presStyleCnt="3">
        <dgm:presLayoutVars>
          <dgm:bulletEnabled val="1"/>
        </dgm:presLayoutVars>
      </dgm:prSet>
      <dgm:spPr/>
      <dgm:t>
        <a:bodyPr/>
        <a:lstStyle/>
        <a:p>
          <a:endParaRPr lang="en-US"/>
        </a:p>
      </dgm:t>
    </dgm:pt>
    <dgm:pt modelId="{F40A5208-76B1-43C9-817F-13ADC75C4A5D}" type="pres">
      <dgm:prSet presAssocID="{347DD5CF-61CF-4D5E-AD7C-A118710C9E74}" presName="spacerL" presStyleCnt="0"/>
      <dgm:spPr/>
    </dgm:pt>
    <dgm:pt modelId="{2A3A4901-EF26-4CA8-B2FA-979C7A9BA36A}" type="pres">
      <dgm:prSet presAssocID="{347DD5CF-61CF-4D5E-AD7C-A118710C9E74}" presName="sibTrans" presStyleLbl="sibTrans2D1" presStyleIdx="1" presStyleCnt="2"/>
      <dgm:spPr/>
      <dgm:t>
        <a:bodyPr/>
        <a:lstStyle/>
        <a:p>
          <a:endParaRPr lang="en-US"/>
        </a:p>
      </dgm:t>
    </dgm:pt>
    <dgm:pt modelId="{2B8D7C5F-18BE-47DD-BB71-B9CB48FBBAFE}" type="pres">
      <dgm:prSet presAssocID="{347DD5CF-61CF-4D5E-AD7C-A118710C9E74}" presName="spacerR" presStyleCnt="0"/>
      <dgm:spPr/>
    </dgm:pt>
    <dgm:pt modelId="{2EFC085D-1FFC-4655-960C-0B2BC0A8DCF6}" type="pres">
      <dgm:prSet presAssocID="{976F57D5-C974-4E52-8501-222C2D63359B}" presName="node" presStyleLbl="node1" presStyleIdx="2" presStyleCnt="3">
        <dgm:presLayoutVars>
          <dgm:bulletEnabled val="1"/>
        </dgm:presLayoutVars>
      </dgm:prSet>
      <dgm:spPr/>
      <dgm:t>
        <a:bodyPr/>
        <a:lstStyle/>
        <a:p>
          <a:endParaRPr lang="en-US"/>
        </a:p>
      </dgm:t>
    </dgm:pt>
  </dgm:ptLst>
  <dgm:cxnLst>
    <dgm:cxn modelId="{4F62455B-1B9F-45CA-9F03-5969A8E65436}" type="presOf" srcId="{1023505F-ACDF-412D-BAC1-0EF2A8DF89F8}" destId="{6DADA8A1-ADB0-4637-BC52-A84623F5978F}" srcOrd="0" destOrd="0" presId="urn:microsoft.com/office/officeart/2005/8/layout/equation1"/>
    <dgm:cxn modelId="{383C4261-F540-4C46-A59A-928536A8E3A2}" srcId="{057B0EC7-55A1-4A40-89EC-416EF61182CC}" destId="{597DEA5C-DDD3-4BB9-B5B3-E16786A4901E}" srcOrd="0" destOrd="0" parTransId="{1A9875B1-F904-44A7-8A70-5D9A3C5E296F}" sibTransId="{1023505F-ACDF-412D-BAC1-0EF2A8DF89F8}"/>
    <dgm:cxn modelId="{688B56AA-410E-4C7A-8729-1E92C67DA002}" srcId="{057B0EC7-55A1-4A40-89EC-416EF61182CC}" destId="{5AABCC73-7FCF-4535-9DFC-FE5BD15BC121}" srcOrd="1" destOrd="0" parTransId="{39B0F78C-5124-4041-A9D4-5C4428473C0C}" sibTransId="{347DD5CF-61CF-4D5E-AD7C-A118710C9E74}"/>
    <dgm:cxn modelId="{7E1AF9C5-6527-4325-8D7D-36D810562869}" type="presOf" srcId="{976F57D5-C974-4E52-8501-222C2D63359B}" destId="{2EFC085D-1FFC-4655-960C-0B2BC0A8DCF6}" srcOrd="0" destOrd="0" presId="urn:microsoft.com/office/officeart/2005/8/layout/equation1"/>
    <dgm:cxn modelId="{0C5DD783-CA3A-4155-B3E0-BD425A3D6261}" type="presOf" srcId="{057B0EC7-55A1-4A40-89EC-416EF61182CC}" destId="{06B7E9D8-E120-4682-A3CC-84721CF6FA1C}" srcOrd="0" destOrd="0" presId="urn:microsoft.com/office/officeart/2005/8/layout/equation1"/>
    <dgm:cxn modelId="{A9E7682C-88AE-4420-AC98-B53161134DF9}" type="presOf" srcId="{347DD5CF-61CF-4D5E-AD7C-A118710C9E74}" destId="{2A3A4901-EF26-4CA8-B2FA-979C7A9BA36A}" srcOrd="0" destOrd="0" presId="urn:microsoft.com/office/officeart/2005/8/layout/equation1"/>
    <dgm:cxn modelId="{68C262B1-DE42-448B-9402-28127C585C48}" srcId="{057B0EC7-55A1-4A40-89EC-416EF61182CC}" destId="{976F57D5-C974-4E52-8501-222C2D63359B}" srcOrd="2" destOrd="0" parTransId="{C8041345-E8A0-4221-B582-2004BBBC58EC}" sibTransId="{607BE8FF-2589-4516-B842-B4C29163F974}"/>
    <dgm:cxn modelId="{2A7C1B78-C038-48ED-95C3-908985E92291}" type="presOf" srcId="{597DEA5C-DDD3-4BB9-B5B3-E16786A4901E}" destId="{7D2F0731-ED2D-4824-B43C-4D54DDBB831A}" srcOrd="0" destOrd="0" presId="urn:microsoft.com/office/officeart/2005/8/layout/equation1"/>
    <dgm:cxn modelId="{5E5C26F1-A4B7-4099-A323-348339F5BC29}" type="presOf" srcId="{5AABCC73-7FCF-4535-9DFC-FE5BD15BC121}" destId="{E0611E72-CEE0-429C-9207-7C389504C42E}" srcOrd="0" destOrd="0" presId="urn:microsoft.com/office/officeart/2005/8/layout/equation1"/>
    <dgm:cxn modelId="{840F4EDF-AAA4-4063-AEB5-7E9D5E145717}" type="presParOf" srcId="{06B7E9D8-E120-4682-A3CC-84721CF6FA1C}" destId="{7D2F0731-ED2D-4824-B43C-4D54DDBB831A}" srcOrd="0" destOrd="0" presId="urn:microsoft.com/office/officeart/2005/8/layout/equation1"/>
    <dgm:cxn modelId="{2B1B9CAF-52FF-4014-8853-02F0D252927D}" type="presParOf" srcId="{06B7E9D8-E120-4682-A3CC-84721CF6FA1C}" destId="{A052E208-6012-4D77-9B1A-FA333C290239}" srcOrd="1" destOrd="0" presId="urn:microsoft.com/office/officeart/2005/8/layout/equation1"/>
    <dgm:cxn modelId="{FC3F692C-73C2-4D0E-A5D1-0BE5193BDC03}" type="presParOf" srcId="{06B7E9D8-E120-4682-A3CC-84721CF6FA1C}" destId="{6DADA8A1-ADB0-4637-BC52-A84623F5978F}" srcOrd="2" destOrd="0" presId="urn:microsoft.com/office/officeart/2005/8/layout/equation1"/>
    <dgm:cxn modelId="{22F8DBD6-2BEB-41E3-9BE7-49D7E68F2806}" type="presParOf" srcId="{06B7E9D8-E120-4682-A3CC-84721CF6FA1C}" destId="{46EB580F-196E-494E-8BF1-6C9EAEC27F2F}" srcOrd="3" destOrd="0" presId="urn:microsoft.com/office/officeart/2005/8/layout/equation1"/>
    <dgm:cxn modelId="{D9A1C12F-0832-4B68-8AC3-1DE4779CE12B}" type="presParOf" srcId="{06B7E9D8-E120-4682-A3CC-84721CF6FA1C}" destId="{E0611E72-CEE0-429C-9207-7C389504C42E}" srcOrd="4" destOrd="0" presId="urn:microsoft.com/office/officeart/2005/8/layout/equation1"/>
    <dgm:cxn modelId="{116D289A-58F7-42F6-B7DD-8E50FDCFBC39}" type="presParOf" srcId="{06B7E9D8-E120-4682-A3CC-84721CF6FA1C}" destId="{F40A5208-76B1-43C9-817F-13ADC75C4A5D}" srcOrd="5" destOrd="0" presId="urn:microsoft.com/office/officeart/2005/8/layout/equation1"/>
    <dgm:cxn modelId="{A2C33B23-488B-4DFA-AE51-B63E78041187}" type="presParOf" srcId="{06B7E9D8-E120-4682-A3CC-84721CF6FA1C}" destId="{2A3A4901-EF26-4CA8-B2FA-979C7A9BA36A}" srcOrd="6" destOrd="0" presId="urn:microsoft.com/office/officeart/2005/8/layout/equation1"/>
    <dgm:cxn modelId="{C2674CE4-DD0E-4420-9269-AC11F52F3E68}" type="presParOf" srcId="{06B7E9D8-E120-4682-A3CC-84721CF6FA1C}" destId="{2B8D7C5F-18BE-47DD-BB71-B9CB48FBBAFE}" srcOrd="7" destOrd="0" presId="urn:microsoft.com/office/officeart/2005/8/layout/equation1"/>
    <dgm:cxn modelId="{6607F1D5-B9ED-4C15-93A0-0CFCFF4F7CC9}" type="presParOf" srcId="{06B7E9D8-E120-4682-A3CC-84721CF6FA1C}" destId="{2EFC085D-1FFC-4655-960C-0B2BC0A8DCF6}"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B0EC7-55A1-4A40-89EC-416EF61182CC}" type="doc">
      <dgm:prSet loTypeId="urn:microsoft.com/office/officeart/2005/8/layout/equation1" loCatId="process" qsTypeId="urn:microsoft.com/office/officeart/2005/8/quickstyle/simple1" qsCatId="simple" csTypeId="urn:microsoft.com/office/officeart/2005/8/colors/accent1_2" csCatId="accent1" phldr="1"/>
      <dgm:spPr/>
    </dgm:pt>
    <dgm:pt modelId="{597DEA5C-DDD3-4BB9-B5B3-E16786A4901E}">
      <dgm:prSet phldrT="[Text]" custT="1"/>
      <dgm:spPr/>
      <dgm:t>
        <a:bodyPr/>
        <a:lstStyle/>
        <a:p>
          <a:r>
            <a:rPr lang="en-US" sz="1800" dirty="0" smtClean="0"/>
            <a:t>$353,359,579</a:t>
          </a:r>
        </a:p>
        <a:p>
          <a:r>
            <a:rPr lang="en-US" sz="1800" dirty="0" smtClean="0"/>
            <a:t>Appropriated</a:t>
          </a:r>
          <a:endParaRPr lang="en-US" sz="1700" dirty="0"/>
        </a:p>
      </dgm:t>
    </dgm:pt>
    <dgm:pt modelId="{1A9875B1-F904-44A7-8A70-5D9A3C5E296F}" type="parTrans" cxnId="{383C4261-F540-4C46-A59A-928536A8E3A2}">
      <dgm:prSet/>
      <dgm:spPr/>
      <dgm:t>
        <a:bodyPr/>
        <a:lstStyle/>
        <a:p>
          <a:endParaRPr lang="en-US"/>
        </a:p>
      </dgm:t>
    </dgm:pt>
    <dgm:pt modelId="{1023505F-ACDF-412D-BAC1-0EF2A8DF89F8}" type="sibTrans" cxnId="{383C4261-F540-4C46-A59A-928536A8E3A2}">
      <dgm:prSet/>
      <dgm:spPr>
        <a:solidFill>
          <a:srgbClr val="007300"/>
        </a:solidFill>
      </dgm:spPr>
      <dgm:t>
        <a:bodyPr/>
        <a:lstStyle/>
        <a:p>
          <a:endParaRPr lang="en-US" dirty="0"/>
        </a:p>
      </dgm:t>
    </dgm:pt>
    <dgm:pt modelId="{5AABCC73-7FCF-4535-9DFC-FE5BD15BC121}">
      <dgm:prSet phldrT="[Text]" custT="1"/>
      <dgm:spPr/>
      <dgm:t>
        <a:bodyPr/>
        <a:lstStyle/>
        <a:p>
          <a:r>
            <a:rPr lang="en-US" sz="1800" dirty="0" smtClean="0"/>
            <a:t>828,949 ADA</a:t>
          </a:r>
          <a:endParaRPr lang="en-US" sz="1800" dirty="0"/>
        </a:p>
      </dgm:t>
    </dgm:pt>
    <dgm:pt modelId="{39B0F78C-5124-4041-A9D4-5C4428473C0C}" type="parTrans" cxnId="{688B56AA-410E-4C7A-8729-1E92C67DA002}">
      <dgm:prSet/>
      <dgm:spPr/>
      <dgm:t>
        <a:bodyPr/>
        <a:lstStyle/>
        <a:p>
          <a:endParaRPr lang="en-US"/>
        </a:p>
      </dgm:t>
    </dgm:pt>
    <dgm:pt modelId="{347DD5CF-61CF-4D5E-AD7C-A118710C9E74}" type="sibTrans" cxnId="{688B56AA-410E-4C7A-8729-1E92C67DA002}">
      <dgm:prSet/>
      <dgm:spPr>
        <a:solidFill>
          <a:srgbClr val="007300"/>
        </a:solidFill>
      </dgm:spPr>
      <dgm:t>
        <a:bodyPr/>
        <a:lstStyle/>
        <a:p>
          <a:endParaRPr lang="en-US" dirty="0"/>
        </a:p>
      </dgm:t>
    </dgm:pt>
    <dgm:pt modelId="{976F57D5-C974-4E52-8501-222C2D63359B}">
      <dgm:prSet phldrT="[Text]" custT="1"/>
      <dgm:spPr>
        <a:solidFill>
          <a:srgbClr val="007300"/>
        </a:solidFill>
      </dgm:spPr>
      <dgm:t>
        <a:bodyPr/>
        <a:lstStyle/>
        <a:p>
          <a:r>
            <a:rPr lang="en-US" sz="1800" b="0" dirty="0" smtClean="0"/>
            <a:t>$426 Per ADA</a:t>
          </a:r>
          <a:endParaRPr lang="en-US" sz="1800" b="0" dirty="0"/>
        </a:p>
      </dgm:t>
    </dgm:pt>
    <dgm:pt modelId="{C8041345-E8A0-4221-B582-2004BBBC58EC}" type="parTrans" cxnId="{68C262B1-DE42-448B-9402-28127C585C48}">
      <dgm:prSet/>
      <dgm:spPr/>
      <dgm:t>
        <a:bodyPr/>
        <a:lstStyle/>
        <a:p>
          <a:endParaRPr lang="en-US"/>
        </a:p>
      </dgm:t>
    </dgm:pt>
    <dgm:pt modelId="{607BE8FF-2589-4516-B842-B4C29163F974}" type="sibTrans" cxnId="{68C262B1-DE42-448B-9402-28127C585C48}">
      <dgm:prSet/>
      <dgm:spPr/>
      <dgm:t>
        <a:bodyPr/>
        <a:lstStyle/>
        <a:p>
          <a:endParaRPr lang="en-US"/>
        </a:p>
      </dgm:t>
    </dgm:pt>
    <dgm:pt modelId="{06B7E9D8-E120-4682-A3CC-84721CF6FA1C}" type="pres">
      <dgm:prSet presAssocID="{057B0EC7-55A1-4A40-89EC-416EF61182CC}" presName="linearFlow" presStyleCnt="0">
        <dgm:presLayoutVars>
          <dgm:dir/>
          <dgm:resizeHandles val="exact"/>
        </dgm:presLayoutVars>
      </dgm:prSet>
      <dgm:spPr/>
    </dgm:pt>
    <dgm:pt modelId="{7D2F0731-ED2D-4824-B43C-4D54DDBB831A}" type="pres">
      <dgm:prSet presAssocID="{597DEA5C-DDD3-4BB9-B5B3-E16786A4901E}" presName="node" presStyleLbl="node1" presStyleIdx="0" presStyleCnt="3">
        <dgm:presLayoutVars>
          <dgm:bulletEnabled val="1"/>
        </dgm:presLayoutVars>
      </dgm:prSet>
      <dgm:spPr/>
      <dgm:t>
        <a:bodyPr/>
        <a:lstStyle/>
        <a:p>
          <a:endParaRPr lang="en-US"/>
        </a:p>
      </dgm:t>
    </dgm:pt>
    <dgm:pt modelId="{A052E208-6012-4D77-9B1A-FA333C290239}" type="pres">
      <dgm:prSet presAssocID="{1023505F-ACDF-412D-BAC1-0EF2A8DF89F8}" presName="spacerL" presStyleCnt="0"/>
      <dgm:spPr/>
    </dgm:pt>
    <dgm:pt modelId="{6DADA8A1-ADB0-4637-BC52-A84623F5978F}" type="pres">
      <dgm:prSet presAssocID="{1023505F-ACDF-412D-BAC1-0EF2A8DF89F8}" presName="sibTrans" presStyleLbl="sibTrans2D1" presStyleIdx="0" presStyleCnt="2"/>
      <dgm:spPr>
        <a:prstGeom prst="mathDivide">
          <a:avLst/>
        </a:prstGeom>
      </dgm:spPr>
      <dgm:t>
        <a:bodyPr/>
        <a:lstStyle/>
        <a:p>
          <a:endParaRPr lang="en-US"/>
        </a:p>
      </dgm:t>
    </dgm:pt>
    <dgm:pt modelId="{46EB580F-196E-494E-8BF1-6C9EAEC27F2F}" type="pres">
      <dgm:prSet presAssocID="{1023505F-ACDF-412D-BAC1-0EF2A8DF89F8}" presName="spacerR" presStyleCnt="0"/>
      <dgm:spPr/>
    </dgm:pt>
    <dgm:pt modelId="{E0611E72-CEE0-429C-9207-7C389504C42E}" type="pres">
      <dgm:prSet presAssocID="{5AABCC73-7FCF-4535-9DFC-FE5BD15BC121}" presName="node" presStyleLbl="node1" presStyleIdx="1" presStyleCnt="3">
        <dgm:presLayoutVars>
          <dgm:bulletEnabled val="1"/>
        </dgm:presLayoutVars>
      </dgm:prSet>
      <dgm:spPr/>
      <dgm:t>
        <a:bodyPr/>
        <a:lstStyle/>
        <a:p>
          <a:endParaRPr lang="en-US"/>
        </a:p>
      </dgm:t>
    </dgm:pt>
    <dgm:pt modelId="{F40A5208-76B1-43C9-817F-13ADC75C4A5D}" type="pres">
      <dgm:prSet presAssocID="{347DD5CF-61CF-4D5E-AD7C-A118710C9E74}" presName="spacerL" presStyleCnt="0"/>
      <dgm:spPr/>
    </dgm:pt>
    <dgm:pt modelId="{2A3A4901-EF26-4CA8-B2FA-979C7A9BA36A}" type="pres">
      <dgm:prSet presAssocID="{347DD5CF-61CF-4D5E-AD7C-A118710C9E74}" presName="sibTrans" presStyleLbl="sibTrans2D1" presStyleIdx="1" presStyleCnt="2"/>
      <dgm:spPr/>
      <dgm:t>
        <a:bodyPr/>
        <a:lstStyle/>
        <a:p>
          <a:endParaRPr lang="en-US"/>
        </a:p>
      </dgm:t>
    </dgm:pt>
    <dgm:pt modelId="{2B8D7C5F-18BE-47DD-BB71-B9CB48FBBAFE}" type="pres">
      <dgm:prSet presAssocID="{347DD5CF-61CF-4D5E-AD7C-A118710C9E74}" presName="spacerR" presStyleCnt="0"/>
      <dgm:spPr/>
    </dgm:pt>
    <dgm:pt modelId="{2EFC085D-1FFC-4655-960C-0B2BC0A8DCF6}" type="pres">
      <dgm:prSet presAssocID="{976F57D5-C974-4E52-8501-222C2D63359B}" presName="node" presStyleLbl="node1" presStyleIdx="2" presStyleCnt="3">
        <dgm:presLayoutVars>
          <dgm:bulletEnabled val="1"/>
        </dgm:presLayoutVars>
      </dgm:prSet>
      <dgm:spPr/>
      <dgm:t>
        <a:bodyPr/>
        <a:lstStyle/>
        <a:p>
          <a:endParaRPr lang="en-US"/>
        </a:p>
      </dgm:t>
    </dgm:pt>
  </dgm:ptLst>
  <dgm:cxnLst>
    <dgm:cxn modelId="{4F62455B-1B9F-45CA-9F03-5969A8E65436}" type="presOf" srcId="{1023505F-ACDF-412D-BAC1-0EF2A8DF89F8}" destId="{6DADA8A1-ADB0-4637-BC52-A84623F5978F}" srcOrd="0" destOrd="0" presId="urn:microsoft.com/office/officeart/2005/8/layout/equation1"/>
    <dgm:cxn modelId="{383C4261-F540-4C46-A59A-928536A8E3A2}" srcId="{057B0EC7-55A1-4A40-89EC-416EF61182CC}" destId="{597DEA5C-DDD3-4BB9-B5B3-E16786A4901E}" srcOrd="0" destOrd="0" parTransId="{1A9875B1-F904-44A7-8A70-5D9A3C5E296F}" sibTransId="{1023505F-ACDF-412D-BAC1-0EF2A8DF89F8}"/>
    <dgm:cxn modelId="{688B56AA-410E-4C7A-8729-1E92C67DA002}" srcId="{057B0EC7-55A1-4A40-89EC-416EF61182CC}" destId="{5AABCC73-7FCF-4535-9DFC-FE5BD15BC121}" srcOrd="1" destOrd="0" parTransId="{39B0F78C-5124-4041-A9D4-5C4428473C0C}" sibTransId="{347DD5CF-61CF-4D5E-AD7C-A118710C9E74}"/>
    <dgm:cxn modelId="{7E1AF9C5-6527-4325-8D7D-36D810562869}" type="presOf" srcId="{976F57D5-C974-4E52-8501-222C2D63359B}" destId="{2EFC085D-1FFC-4655-960C-0B2BC0A8DCF6}" srcOrd="0" destOrd="0" presId="urn:microsoft.com/office/officeart/2005/8/layout/equation1"/>
    <dgm:cxn modelId="{0C5DD783-CA3A-4155-B3E0-BD425A3D6261}" type="presOf" srcId="{057B0EC7-55A1-4A40-89EC-416EF61182CC}" destId="{06B7E9D8-E120-4682-A3CC-84721CF6FA1C}" srcOrd="0" destOrd="0" presId="urn:microsoft.com/office/officeart/2005/8/layout/equation1"/>
    <dgm:cxn modelId="{A9E7682C-88AE-4420-AC98-B53161134DF9}" type="presOf" srcId="{347DD5CF-61CF-4D5E-AD7C-A118710C9E74}" destId="{2A3A4901-EF26-4CA8-B2FA-979C7A9BA36A}" srcOrd="0" destOrd="0" presId="urn:microsoft.com/office/officeart/2005/8/layout/equation1"/>
    <dgm:cxn modelId="{68C262B1-DE42-448B-9402-28127C585C48}" srcId="{057B0EC7-55A1-4A40-89EC-416EF61182CC}" destId="{976F57D5-C974-4E52-8501-222C2D63359B}" srcOrd="2" destOrd="0" parTransId="{C8041345-E8A0-4221-B582-2004BBBC58EC}" sibTransId="{607BE8FF-2589-4516-B842-B4C29163F974}"/>
    <dgm:cxn modelId="{2A7C1B78-C038-48ED-95C3-908985E92291}" type="presOf" srcId="{597DEA5C-DDD3-4BB9-B5B3-E16786A4901E}" destId="{7D2F0731-ED2D-4824-B43C-4D54DDBB831A}" srcOrd="0" destOrd="0" presId="urn:microsoft.com/office/officeart/2005/8/layout/equation1"/>
    <dgm:cxn modelId="{5E5C26F1-A4B7-4099-A323-348339F5BC29}" type="presOf" srcId="{5AABCC73-7FCF-4535-9DFC-FE5BD15BC121}" destId="{E0611E72-CEE0-429C-9207-7C389504C42E}" srcOrd="0" destOrd="0" presId="urn:microsoft.com/office/officeart/2005/8/layout/equation1"/>
    <dgm:cxn modelId="{840F4EDF-AAA4-4063-AEB5-7E9D5E145717}" type="presParOf" srcId="{06B7E9D8-E120-4682-A3CC-84721CF6FA1C}" destId="{7D2F0731-ED2D-4824-B43C-4D54DDBB831A}" srcOrd="0" destOrd="0" presId="urn:microsoft.com/office/officeart/2005/8/layout/equation1"/>
    <dgm:cxn modelId="{2B1B9CAF-52FF-4014-8853-02F0D252927D}" type="presParOf" srcId="{06B7E9D8-E120-4682-A3CC-84721CF6FA1C}" destId="{A052E208-6012-4D77-9B1A-FA333C290239}" srcOrd="1" destOrd="0" presId="urn:microsoft.com/office/officeart/2005/8/layout/equation1"/>
    <dgm:cxn modelId="{FC3F692C-73C2-4D0E-A5D1-0BE5193BDC03}" type="presParOf" srcId="{06B7E9D8-E120-4682-A3CC-84721CF6FA1C}" destId="{6DADA8A1-ADB0-4637-BC52-A84623F5978F}" srcOrd="2" destOrd="0" presId="urn:microsoft.com/office/officeart/2005/8/layout/equation1"/>
    <dgm:cxn modelId="{22F8DBD6-2BEB-41E3-9BE7-49D7E68F2806}" type="presParOf" srcId="{06B7E9D8-E120-4682-A3CC-84721CF6FA1C}" destId="{46EB580F-196E-494E-8BF1-6C9EAEC27F2F}" srcOrd="3" destOrd="0" presId="urn:microsoft.com/office/officeart/2005/8/layout/equation1"/>
    <dgm:cxn modelId="{D9A1C12F-0832-4B68-8AC3-1DE4779CE12B}" type="presParOf" srcId="{06B7E9D8-E120-4682-A3CC-84721CF6FA1C}" destId="{E0611E72-CEE0-429C-9207-7C389504C42E}" srcOrd="4" destOrd="0" presId="urn:microsoft.com/office/officeart/2005/8/layout/equation1"/>
    <dgm:cxn modelId="{116D289A-58F7-42F6-B7DD-8E50FDCFBC39}" type="presParOf" srcId="{06B7E9D8-E120-4682-A3CC-84721CF6FA1C}" destId="{F40A5208-76B1-43C9-817F-13ADC75C4A5D}" srcOrd="5" destOrd="0" presId="urn:microsoft.com/office/officeart/2005/8/layout/equation1"/>
    <dgm:cxn modelId="{A2C33B23-488B-4DFA-AE51-B63E78041187}" type="presParOf" srcId="{06B7E9D8-E120-4682-A3CC-84721CF6FA1C}" destId="{2A3A4901-EF26-4CA8-B2FA-979C7A9BA36A}" srcOrd="6" destOrd="0" presId="urn:microsoft.com/office/officeart/2005/8/layout/equation1"/>
    <dgm:cxn modelId="{C2674CE4-DD0E-4420-9269-AC11F52F3E68}" type="presParOf" srcId="{06B7E9D8-E120-4682-A3CC-84721CF6FA1C}" destId="{2B8D7C5F-18BE-47DD-BB71-B9CB48FBBAFE}" srcOrd="7" destOrd="0" presId="urn:microsoft.com/office/officeart/2005/8/layout/equation1"/>
    <dgm:cxn modelId="{6607F1D5-B9ED-4C15-93A0-0CFCFF4F7CC9}" type="presParOf" srcId="{06B7E9D8-E120-4682-A3CC-84721CF6FA1C}" destId="{2EFC085D-1FFC-4655-960C-0B2BC0A8DCF6}"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B46B12-C788-4D9F-B8FE-72CF3DE59F3A}" type="doc">
      <dgm:prSet loTypeId="urn:microsoft.com/office/officeart/2005/8/layout/equation1" loCatId="process" qsTypeId="urn:microsoft.com/office/officeart/2005/8/quickstyle/simple1" qsCatId="simple" csTypeId="urn:microsoft.com/office/officeart/2005/8/colors/accent1_2" csCatId="accent1" phldr="1"/>
      <dgm:spPr/>
    </dgm:pt>
    <dgm:pt modelId="{A5EAC905-D343-4323-B706-FAF91E1C11FB}">
      <dgm:prSet phldrT="[Text]"/>
      <dgm:spPr/>
      <dgm:t>
        <a:bodyPr/>
        <a:lstStyle/>
        <a:p>
          <a:r>
            <a:rPr lang="en-US" dirty="0" smtClean="0"/>
            <a:t>$915,871,066</a:t>
          </a:r>
        </a:p>
        <a:p>
          <a:r>
            <a:rPr lang="en-US" dirty="0" smtClean="0"/>
            <a:t>Cash</a:t>
          </a:r>
          <a:endParaRPr lang="en-US" dirty="0"/>
        </a:p>
      </dgm:t>
    </dgm:pt>
    <dgm:pt modelId="{618CFF14-31DE-4342-842E-4674BEBCDA84}" type="parTrans" cxnId="{A7BE0266-A861-4DEA-AE64-9E2AD3C319E5}">
      <dgm:prSet/>
      <dgm:spPr/>
      <dgm:t>
        <a:bodyPr/>
        <a:lstStyle/>
        <a:p>
          <a:endParaRPr lang="en-US"/>
        </a:p>
      </dgm:t>
    </dgm:pt>
    <dgm:pt modelId="{8D9AA1DA-8E89-4B3D-94C8-FBE754E740F7}" type="sibTrans" cxnId="{A7BE0266-A861-4DEA-AE64-9E2AD3C319E5}">
      <dgm:prSet/>
      <dgm:spPr>
        <a:solidFill>
          <a:srgbClr val="439639"/>
        </a:solidFill>
      </dgm:spPr>
      <dgm:t>
        <a:bodyPr/>
        <a:lstStyle/>
        <a:p>
          <a:endParaRPr lang="en-US" dirty="0"/>
        </a:p>
      </dgm:t>
    </dgm:pt>
    <dgm:pt modelId="{115AEB55-1101-4E11-81D3-DF96EC3B71F7}">
      <dgm:prSet phldrT="[Text]"/>
      <dgm:spPr/>
      <dgm:t>
        <a:bodyPr/>
        <a:lstStyle/>
        <a:p>
          <a:r>
            <a:rPr lang="en-US" dirty="0" smtClean="0"/>
            <a:t>913,100</a:t>
          </a:r>
        </a:p>
        <a:p>
          <a:r>
            <a:rPr lang="en-US" dirty="0" smtClean="0"/>
            <a:t>2019 WADA</a:t>
          </a:r>
          <a:endParaRPr lang="en-US" dirty="0"/>
        </a:p>
      </dgm:t>
    </dgm:pt>
    <dgm:pt modelId="{AF9EB752-0E95-4077-91A8-DB68927439C9}" type="parTrans" cxnId="{D691C7FA-5394-42EC-BC5A-6E1C43348AD9}">
      <dgm:prSet/>
      <dgm:spPr/>
      <dgm:t>
        <a:bodyPr/>
        <a:lstStyle/>
        <a:p>
          <a:endParaRPr lang="en-US"/>
        </a:p>
      </dgm:t>
    </dgm:pt>
    <dgm:pt modelId="{2C1C4323-8F71-4CD1-B496-897E2E4E0935}" type="sibTrans" cxnId="{D691C7FA-5394-42EC-BC5A-6E1C43348AD9}">
      <dgm:prSet/>
      <dgm:spPr>
        <a:solidFill>
          <a:srgbClr val="007300"/>
        </a:solidFill>
      </dgm:spPr>
      <dgm:t>
        <a:bodyPr/>
        <a:lstStyle/>
        <a:p>
          <a:endParaRPr lang="en-US" dirty="0"/>
        </a:p>
      </dgm:t>
    </dgm:pt>
    <dgm:pt modelId="{D672BE9C-6CDC-484A-80FE-A1F81A5AB49A}">
      <dgm:prSet phldrT="[Text]"/>
      <dgm:spPr>
        <a:solidFill>
          <a:srgbClr val="007300"/>
        </a:solidFill>
      </dgm:spPr>
      <dgm:t>
        <a:bodyPr/>
        <a:lstStyle/>
        <a:p>
          <a:r>
            <a:rPr lang="en-US" dirty="0" smtClean="0">
              <a:solidFill>
                <a:schemeClr val="bg1"/>
              </a:solidFill>
            </a:rPr>
            <a:t>$1,003 per WADA</a:t>
          </a:r>
          <a:endParaRPr lang="en-US" dirty="0">
            <a:solidFill>
              <a:schemeClr val="bg1"/>
            </a:solidFill>
          </a:endParaRPr>
        </a:p>
      </dgm:t>
    </dgm:pt>
    <dgm:pt modelId="{BA597E31-370D-4A02-A6A0-B2C31B2B832C}" type="parTrans" cxnId="{79A9CB9C-DAD0-48CB-954F-F105F44C7922}">
      <dgm:prSet/>
      <dgm:spPr/>
      <dgm:t>
        <a:bodyPr/>
        <a:lstStyle/>
        <a:p>
          <a:endParaRPr lang="en-US"/>
        </a:p>
      </dgm:t>
    </dgm:pt>
    <dgm:pt modelId="{A7712462-3D52-46E9-AB77-59C8E1944720}" type="sibTrans" cxnId="{79A9CB9C-DAD0-48CB-954F-F105F44C7922}">
      <dgm:prSet/>
      <dgm:spPr/>
      <dgm:t>
        <a:bodyPr/>
        <a:lstStyle/>
        <a:p>
          <a:endParaRPr lang="en-US"/>
        </a:p>
      </dgm:t>
    </dgm:pt>
    <dgm:pt modelId="{B9FBE993-68F4-4A30-8660-A852EB10724E}" type="pres">
      <dgm:prSet presAssocID="{52B46B12-C788-4D9F-B8FE-72CF3DE59F3A}" presName="linearFlow" presStyleCnt="0">
        <dgm:presLayoutVars>
          <dgm:dir/>
          <dgm:resizeHandles val="exact"/>
        </dgm:presLayoutVars>
      </dgm:prSet>
      <dgm:spPr/>
    </dgm:pt>
    <dgm:pt modelId="{50151505-6A9B-49D7-A49F-F375A829961F}" type="pres">
      <dgm:prSet presAssocID="{A5EAC905-D343-4323-B706-FAF91E1C11FB}" presName="node" presStyleLbl="node1" presStyleIdx="0" presStyleCnt="3">
        <dgm:presLayoutVars>
          <dgm:bulletEnabled val="1"/>
        </dgm:presLayoutVars>
      </dgm:prSet>
      <dgm:spPr>
        <a:prstGeom prst="round2DiagRect">
          <a:avLst/>
        </a:prstGeom>
      </dgm:spPr>
      <dgm:t>
        <a:bodyPr/>
        <a:lstStyle/>
        <a:p>
          <a:endParaRPr lang="en-US"/>
        </a:p>
      </dgm:t>
    </dgm:pt>
    <dgm:pt modelId="{F1EA4383-87AF-4C1B-8755-0076D89DE600}" type="pres">
      <dgm:prSet presAssocID="{8D9AA1DA-8E89-4B3D-94C8-FBE754E740F7}" presName="spacerL" presStyleCnt="0"/>
      <dgm:spPr/>
    </dgm:pt>
    <dgm:pt modelId="{5078EDF4-4CBD-4795-A112-4E53BE971116}" type="pres">
      <dgm:prSet presAssocID="{8D9AA1DA-8E89-4B3D-94C8-FBE754E740F7}" presName="sibTrans" presStyleLbl="sibTrans2D1" presStyleIdx="0" presStyleCnt="2"/>
      <dgm:spPr>
        <a:prstGeom prst="mathDivide">
          <a:avLst/>
        </a:prstGeom>
      </dgm:spPr>
      <dgm:t>
        <a:bodyPr/>
        <a:lstStyle/>
        <a:p>
          <a:endParaRPr lang="en-US"/>
        </a:p>
      </dgm:t>
    </dgm:pt>
    <dgm:pt modelId="{5251F5AC-9A8E-49D9-ACAF-21C4C5B184BE}" type="pres">
      <dgm:prSet presAssocID="{8D9AA1DA-8E89-4B3D-94C8-FBE754E740F7}" presName="spacerR" presStyleCnt="0"/>
      <dgm:spPr/>
    </dgm:pt>
    <dgm:pt modelId="{D0C1C005-E815-41E4-837A-28112B40556A}" type="pres">
      <dgm:prSet presAssocID="{115AEB55-1101-4E11-81D3-DF96EC3B71F7}" presName="node" presStyleLbl="node1" presStyleIdx="1" presStyleCnt="3">
        <dgm:presLayoutVars>
          <dgm:bulletEnabled val="1"/>
        </dgm:presLayoutVars>
      </dgm:prSet>
      <dgm:spPr>
        <a:prstGeom prst="round2DiagRect">
          <a:avLst/>
        </a:prstGeom>
      </dgm:spPr>
      <dgm:t>
        <a:bodyPr/>
        <a:lstStyle/>
        <a:p>
          <a:endParaRPr lang="en-US"/>
        </a:p>
      </dgm:t>
    </dgm:pt>
    <dgm:pt modelId="{B7FFB47A-A102-4942-B778-F81779EDD401}" type="pres">
      <dgm:prSet presAssocID="{2C1C4323-8F71-4CD1-B496-897E2E4E0935}" presName="spacerL" presStyleCnt="0"/>
      <dgm:spPr/>
    </dgm:pt>
    <dgm:pt modelId="{4D3F02B3-55B4-4E95-A8E1-4D8F68EE8998}" type="pres">
      <dgm:prSet presAssocID="{2C1C4323-8F71-4CD1-B496-897E2E4E0935}" presName="sibTrans" presStyleLbl="sibTrans2D1" presStyleIdx="1" presStyleCnt="2"/>
      <dgm:spPr/>
      <dgm:t>
        <a:bodyPr/>
        <a:lstStyle/>
        <a:p>
          <a:endParaRPr lang="en-US"/>
        </a:p>
      </dgm:t>
    </dgm:pt>
    <dgm:pt modelId="{CE10DDAE-D38D-4A3D-AA53-35F978084B5E}" type="pres">
      <dgm:prSet presAssocID="{2C1C4323-8F71-4CD1-B496-897E2E4E0935}" presName="spacerR" presStyleCnt="0"/>
      <dgm:spPr/>
    </dgm:pt>
    <dgm:pt modelId="{CDE46A96-854E-4F01-887C-9CA6BBA18769}" type="pres">
      <dgm:prSet presAssocID="{D672BE9C-6CDC-484A-80FE-A1F81A5AB49A}" presName="node" presStyleLbl="node1" presStyleIdx="2" presStyleCnt="3">
        <dgm:presLayoutVars>
          <dgm:bulletEnabled val="1"/>
        </dgm:presLayoutVars>
      </dgm:prSet>
      <dgm:spPr>
        <a:prstGeom prst="round2DiagRect">
          <a:avLst/>
        </a:prstGeom>
      </dgm:spPr>
      <dgm:t>
        <a:bodyPr/>
        <a:lstStyle/>
        <a:p>
          <a:endParaRPr lang="en-US"/>
        </a:p>
      </dgm:t>
    </dgm:pt>
  </dgm:ptLst>
  <dgm:cxnLst>
    <dgm:cxn modelId="{4E58B550-0947-42F5-8A42-2708CFB71503}" type="presOf" srcId="{52B46B12-C788-4D9F-B8FE-72CF3DE59F3A}" destId="{B9FBE993-68F4-4A30-8660-A852EB10724E}" srcOrd="0" destOrd="0" presId="urn:microsoft.com/office/officeart/2005/8/layout/equation1"/>
    <dgm:cxn modelId="{A7BE0266-A861-4DEA-AE64-9E2AD3C319E5}" srcId="{52B46B12-C788-4D9F-B8FE-72CF3DE59F3A}" destId="{A5EAC905-D343-4323-B706-FAF91E1C11FB}" srcOrd="0" destOrd="0" parTransId="{618CFF14-31DE-4342-842E-4674BEBCDA84}" sibTransId="{8D9AA1DA-8E89-4B3D-94C8-FBE754E740F7}"/>
    <dgm:cxn modelId="{9515648A-77AB-44CA-B305-566B732486DE}" type="presOf" srcId="{115AEB55-1101-4E11-81D3-DF96EC3B71F7}" destId="{D0C1C005-E815-41E4-837A-28112B40556A}" srcOrd="0" destOrd="0" presId="urn:microsoft.com/office/officeart/2005/8/layout/equation1"/>
    <dgm:cxn modelId="{3965F8AB-5B21-493A-811F-4389971A1B63}" type="presOf" srcId="{8D9AA1DA-8E89-4B3D-94C8-FBE754E740F7}" destId="{5078EDF4-4CBD-4795-A112-4E53BE971116}" srcOrd="0" destOrd="0" presId="urn:microsoft.com/office/officeart/2005/8/layout/equation1"/>
    <dgm:cxn modelId="{79A9CB9C-DAD0-48CB-954F-F105F44C7922}" srcId="{52B46B12-C788-4D9F-B8FE-72CF3DE59F3A}" destId="{D672BE9C-6CDC-484A-80FE-A1F81A5AB49A}" srcOrd="2" destOrd="0" parTransId="{BA597E31-370D-4A02-A6A0-B2C31B2B832C}" sibTransId="{A7712462-3D52-46E9-AB77-59C8E1944720}"/>
    <dgm:cxn modelId="{D5A4AD58-8CB5-419D-B47A-24BD458A65C7}" type="presOf" srcId="{D672BE9C-6CDC-484A-80FE-A1F81A5AB49A}" destId="{CDE46A96-854E-4F01-887C-9CA6BBA18769}" srcOrd="0" destOrd="0" presId="urn:microsoft.com/office/officeart/2005/8/layout/equation1"/>
    <dgm:cxn modelId="{575E2F81-778E-484A-9986-61DEB323162A}" type="presOf" srcId="{A5EAC905-D343-4323-B706-FAF91E1C11FB}" destId="{50151505-6A9B-49D7-A49F-F375A829961F}" srcOrd="0" destOrd="0" presId="urn:microsoft.com/office/officeart/2005/8/layout/equation1"/>
    <dgm:cxn modelId="{D691C7FA-5394-42EC-BC5A-6E1C43348AD9}" srcId="{52B46B12-C788-4D9F-B8FE-72CF3DE59F3A}" destId="{115AEB55-1101-4E11-81D3-DF96EC3B71F7}" srcOrd="1" destOrd="0" parTransId="{AF9EB752-0E95-4077-91A8-DB68927439C9}" sibTransId="{2C1C4323-8F71-4CD1-B496-897E2E4E0935}"/>
    <dgm:cxn modelId="{4D1D012F-1094-46B2-BE9D-9D7323F49C39}" type="presOf" srcId="{2C1C4323-8F71-4CD1-B496-897E2E4E0935}" destId="{4D3F02B3-55B4-4E95-A8E1-4D8F68EE8998}" srcOrd="0" destOrd="0" presId="urn:microsoft.com/office/officeart/2005/8/layout/equation1"/>
    <dgm:cxn modelId="{375C7600-F1D0-4D13-ABFB-1D3C8FEF21A1}" type="presParOf" srcId="{B9FBE993-68F4-4A30-8660-A852EB10724E}" destId="{50151505-6A9B-49D7-A49F-F375A829961F}" srcOrd="0" destOrd="0" presId="urn:microsoft.com/office/officeart/2005/8/layout/equation1"/>
    <dgm:cxn modelId="{5E6BFC71-23E1-4999-B97C-0B4E39815E7D}" type="presParOf" srcId="{B9FBE993-68F4-4A30-8660-A852EB10724E}" destId="{F1EA4383-87AF-4C1B-8755-0076D89DE600}" srcOrd="1" destOrd="0" presId="urn:microsoft.com/office/officeart/2005/8/layout/equation1"/>
    <dgm:cxn modelId="{E376FCBC-7F93-4542-9776-1D0D29CD4EEE}" type="presParOf" srcId="{B9FBE993-68F4-4A30-8660-A852EB10724E}" destId="{5078EDF4-4CBD-4795-A112-4E53BE971116}" srcOrd="2" destOrd="0" presId="urn:microsoft.com/office/officeart/2005/8/layout/equation1"/>
    <dgm:cxn modelId="{2EDE3074-52DB-4DA8-BCD4-88B2D4E03A46}" type="presParOf" srcId="{B9FBE993-68F4-4A30-8660-A852EB10724E}" destId="{5251F5AC-9A8E-49D9-ACAF-21C4C5B184BE}" srcOrd="3" destOrd="0" presId="urn:microsoft.com/office/officeart/2005/8/layout/equation1"/>
    <dgm:cxn modelId="{898EA8D1-3983-4EBA-A812-A94CBAE5065F}" type="presParOf" srcId="{B9FBE993-68F4-4A30-8660-A852EB10724E}" destId="{D0C1C005-E815-41E4-837A-28112B40556A}" srcOrd="4" destOrd="0" presId="urn:microsoft.com/office/officeart/2005/8/layout/equation1"/>
    <dgm:cxn modelId="{6041EB98-6221-407A-961A-57DC6BBECB25}" type="presParOf" srcId="{B9FBE993-68F4-4A30-8660-A852EB10724E}" destId="{B7FFB47A-A102-4942-B778-F81779EDD401}" srcOrd="5" destOrd="0" presId="urn:microsoft.com/office/officeart/2005/8/layout/equation1"/>
    <dgm:cxn modelId="{39B1E512-EE7F-4095-BF7C-00EF75F61B35}" type="presParOf" srcId="{B9FBE993-68F4-4A30-8660-A852EB10724E}" destId="{4D3F02B3-55B4-4E95-A8E1-4D8F68EE8998}" srcOrd="6" destOrd="0" presId="urn:microsoft.com/office/officeart/2005/8/layout/equation1"/>
    <dgm:cxn modelId="{E9F92C38-8014-4381-BCA1-6D991696AAA3}" type="presParOf" srcId="{B9FBE993-68F4-4A30-8660-A852EB10724E}" destId="{CE10DDAE-D38D-4A3D-AA53-35F978084B5E}" srcOrd="7" destOrd="0" presId="urn:microsoft.com/office/officeart/2005/8/layout/equation1"/>
    <dgm:cxn modelId="{6A8CE518-51D2-488D-8592-A2C0E21987E9}" type="presParOf" srcId="{B9FBE993-68F4-4A30-8660-A852EB10724E}" destId="{CDE46A96-854E-4F01-887C-9CA6BBA18769}"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70C0B2-90A4-4A2E-982C-15ED3EA0F5D7}" type="doc">
      <dgm:prSet loTypeId="urn:microsoft.com/office/officeart/2005/8/layout/equation1" loCatId="process" qsTypeId="urn:microsoft.com/office/officeart/2005/8/quickstyle/simple1" qsCatId="simple" csTypeId="urn:microsoft.com/office/officeart/2005/8/colors/accent1_2" csCatId="accent1" phldr="1"/>
      <dgm:spPr/>
    </dgm:pt>
    <dgm:pt modelId="{64CC6010-19AF-422A-A525-86C488DA0045}">
      <dgm:prSet phldrT="[Text]"/>
      <dgm:spPr/>
      <dgm:t>
        <a:bodyPr/>
        <a:lstStyle/>
        <a:p>
          <a:r>
            <a:rPr lang="en-US" dirty="0" smtClean="0"/>
            <a:t>$958,400,000</a:t>
          </a:r>
        </a:p>
        <a:p>
          <a:r>
            <a:rPr lang="en-US" dirty="0" smtClean="0"/>
            <a:t>Appropriation</a:t>
          </a:r>
          <a:endParaRPr lang="en-US" dirty="0"/>
        </a:p>
      </dgm:t>
    </dgm:pt>
    <dgm:pt modelId="{6D78F30B-5C04-4702-9D95-9482342DAEB2}" type="parTrans" cxnId="{1D9C441C-927B-4679-AB3E-4935D55DDFE5}">
      <dgm:prSet/>
      <dgm:spPr/>
      <dgm:t>
        <a:bodyPr/>
        <a:lstStyle/>
        <a:p>
          <a:endParaRPr lang="en-US"/>
        </a:p>
      </dgm:t>
    </dgm:pt>
    <dgm:pt modelId="{78B8F1A8-F1DE-41A0-A045-09B3E8352E47}" type="sibTrans" cxnId="{1D9C441C-927B-4679-AB3E-4935D55DDFE5}">
      <dgm:prSet/>
      <dgm:spPr>
        <a:solidFill>
          <a:srgbClr val="007300"/>
        </a:solidFill>
      </dgm:spPr>
      <dgm:t>
        <a:bodyPr/>
        <a:lstStyle/>
        <a:p>
          <a:endParaRPr lang="en-US" dirty="0"/>
        </a:p>
      </dgm:t>
    </dgm:pt>
    <dgm:pt modelId="{53C90430-CF1B-4853-A92A-E11CA012381A}">
      <dgm:prSet phldrT="[Text]"/>
      <dgm:spPr/>
      <dgm:t>
        <a:bodyPr/>
        <a:lstStyle/>
        <a:p>
          <a:r>
            <a:rPr lang="en-US" dirty="0" smtClean="0"/>
            <a:t>913,423</a:t>
          </a:r>
        </a:p>
        <a:p>
          <a:r>
            <a:rPr lang="en-US" dirty="0" smtClean="0"/>
            <a:t>2020 WADA</a:t>
          </a:r>
          <a:endParaRPr lang="en-US" dirty="0"/>
        </a:p>
      </dgm:t>
    </dgm:pt>
    <dgm:pt modelId="{25566855-65D9-4160-919B-C1587F39DE2E}" type="parTrans" cxnId="{DB81D953-135D-48F5-871B-2E7DE229089C}">
      <dgm:prSet/>
      <dgm:spPr/>
      <dgm:t>
        <a:bodyPr/>
        <a:lstStyle/>
        <a:p>
          <a:endParaRPr lang="en-US"/>
        </a:p>
      </dgm:t>
    </dgm:pt>
    <dgm:pt modelId="{C6465CA3-54E5-46C9-903E-F4ED03AF123F}" type="sibTrans" cxnId="{DB81D953-135D-48F5-871B-2E7DE229089C}">
      <dgm:prSet/>
      <dgm:spPr>
        <a:solidFill>
          <a:srgbClr val="007300"/>
        </a:solidFill>
      </dgm:spPr>
      <dgm:t>
        <a:bodyPr/>
        <a:lstStyle/>
        <a:p>
          <a:endParaRPr lang="en-US" dirty="0"/>
        </a:p>
      </dgm:t>
    </dgm:pt>
    <dgm:pt modelId="{D4FC650B-AFEB-44CC-907F-8CF700365C3F}">
      <dgm:prSet phldrT="[Text]"/>
      <dgm:spPr>
        <a:solidFill>
          <a:srgbClr val="007300"/>
        </a:solidFill>
      </dgm:spPr>
      <dgm:t>
        <a:bodyPr/>
        <a:lstStyle/>
        <a:p>
          <a:r>
            <a:rPr lang="en-US" dirty="0" smtClean="0"/>
            <a:t>$1,049 per WADA</a:t>
          </a:r>
          <a:endParaRPr lang="en-US" dirty="0"/>
        </a:p>
      </dgm:t>
    </dgm:pt>
    <dgm:pt modelId="{B8E1C91A-0101-45F4-B461-6DBFF3FA6B73}" type="parTrans" cxnId="{CB096E0F-0D5A-442D-B04A-EB64440685C9}">
      <dgm:prSet/>
      <dgm:spPr/>
      <dgm:t>
        <a:bodyPr/>
        <a:lstStyle/>
        <a:p>
          <a:endParaRPr lang="en-US"/>
        </a:p>
      </dgm:t>
    </dgm:pt>
    <dgm:pt modelId="{8B96EB6C-5178-493E-B783-1A3B082D185C}" type="sibTrans" cxnId="{CB096E0F-0D5A-442D-B04A-EB64440685C9}">
      <dgm:prSet/>
      <dgm:spPr/>
      <dgm:t>
        <a:bodyPr/>
        <a:lstStyle/>
        <a:p>
          <a:endParaRPr lang="en-US"/>
        </a:p>
      </dgm:t>
    </dgm:pt>
    <dgm:pt modelId="{ACCB4083-3F16-49CB-A340-62BC9572E91E}" type="pres">
      <dgm:prSet presAssocID="{1370C0B2-90A4-4A2E-982C-15ED3EA0F5D7}" presName="linearFlow" presStyleCnt="0">
        <dgm:presLayoutVars>
          <dgm:dir/>
          <dgm:resizeHandles val="exact"/>
        </dgm:presLayoutVars>
      </dgm:prSet>
      <dgm:spPr/>
    </dgm:pt>
    <dgm:pt modelId="{8DFDC614-1B68-452B-A962-20213501C1A5}" type="pres">
      <dgm:prSet presAssocID="{64CC6010-19AF-422A-A525-86C488DA0045}" presName="node" presStyleLbl="node1" presStyleIdx="0" presStyleCnt="3">
        <dgm:presLayoutVars>
          <dgm:bulletEnabled val="1"/>
        </dgm:presLayoutVars>
      </dgm:prSet>
      <dgm:spPr>
        <a:prstGeom prst="round2DiagRect">
          <a:avLst/>
        </a:prstGeom>
      </dgm:spPr>
      <dgm:t>
        <a:bodyPr/>
        <a:lstStyle/>
        <a:p>
          <a:endParaRPr lang="en-US"/>
        </a:p>
      </dgm:t>
    </dgm:pt>
    <dgm:pt modelId="{1792B544-D0AB-4E49-80C1-C1CCEE82B0B5}" type="pres">
      <dgm:prSet presAssocID="{78B8F1A8-F1DE-41A0-A045-09B3E8352E47}" presName="spacerL" presStyleCnt="0"/>
      <dgm:spPr/>
    </dgm:pt>
    <dgm:pt modelId="{190B6CF1-919B-4988-BC26-5BB6FC618374}" type="pres">
      <dgm:prSet presAssocID="{78B8F1A8-F1DE-41A0-A045-09B3E8352E47}" presName="sibTrans" presStyleLbl="sibTrans2D1" presStyleIdx="0" presStyleCnt="2"/>
      <dgm:spPr>
        <a:prstGeom prst="mathDivide">
          <a:avLst/>
        </a:prstGeom>
      </dgm:spPr>
      <dgm:t>
        <a:bodyPr/>
        <a:lstStyle/>
        <a:p>
          <a:endParaRPr lang="en-US"/>
        </a:p>
      </dgm:t>
    </dgm:pt>
    <dgm:pt modelId="{D1C40743-DC59-478B-8CCA-8AAAC91BE64B}" type="pres">
      <dgm:prSet presAssocID="{78B8F1A8-F1DE-41A0-A045-09B3E8352E47}" presName="spacerR" presStyleCnt="0"/>
      <dgm:spPr/>
    </dgm:pt>
    <dgm:pt modelId="{2B541E20-91DB-4008-89A6-7432B576103B}" type="pres">
      <dgm:prSet presAssocID="{53C90430-CF1B-4853-A92A-E11CA012381A}" presName="node" presStyleLbl="node1" presStyleIdx="1" presStyleCnt="3">
        <dgm:presLayoutVars>
          <dgm:bulletEnabled val="1"/>
        </dgm:presLayoutVars>
      </dgm:prSet>
      <dgm:spPr>
        <a:prstGeom prst="round2DiagRect">
          <a:avLst/>
        </a:prstGeom>
      </dgm:spPr>
      <dgm:t>
        <a:bodyPr/>
        <a:lstStyle/>
        <a:p>
          <a:endParaRPr lang="en-US"/>
        </a:p>
      </dgm:t>
    </dgm:pt>
    <dgm:pt modelId="{091D5ACC-6FBA-443B-8D21-1588F333AD6B}" type="pres">
      <dgm:prSet presAssocID="{C6465CA3-54E5-46C9-903E-F4ED03AF123F}" presName="spacerL" presStyleCnt="0"/>
      <dgm:spPr/>
    </dgm:pt>
    <dgm:pt modelId="{396E2F16-F758-4A45-92AB-A59A746277C3}" type="pres">
      <dgm:prSet presAssocID="{C6465CA3-54E5-46C9-903E-F4ED03AF123F}" presName="sibTrans" presStyleLbl="sibTrans2D1" presStyleIdx="1" presStyleCnt="2"/>
      <dgm:spPr/>
      <dgm:t>
        <a:bodyPr/>
        <a:lstStyle/>
        <a:p>
          <a:endParaRPr lang="en-US"/>
        </a:p>
      </dgm:t>
    </dgm:pt>
    <dgm:pt modelId="{4D2C15F8-7288-444C-9E61-3B9FD48FF221}" type="pres">
      <dgm:prSet presAssocID="{C6465CA3-54E5-46C9-903E-F4ED03AF123F}" presName="spacerR" presStyleCnt="0"/>
      <dgm:spPr/>
    </dgm:pt>
    <dgm:pt modelId="{0AA035F2-4B19-47DD-BDCC-8326FB2FE26B}" type="pres">
      <dgm:prSet presAssocID="{D4FC650B-AFEB-44CC-907F-8CF700365C3F}" presName="node" presStyleLbl="node1" presStyleIdx="2" presStyleCnt="3">
        <dgm:presLayoutVars>
          <dgm:bulletEnabled val="1"/>
        </dgm:presLayoutVars>
      </dgm:prSet>
      <dgm:spPr>
        <a:prstGeom prst="round2DiagRect">
          <a:avLst/>
        </a:prstGeom>
      </dgm:spPr>
      <dgm:t>
        <a:bodyPr/>
        <a:lstStyle/>
        <a:p>
          <a:endParaRPr lang="en-US"/>
        </a:p>
      </dgm:t>
    </dgm:pt>
  </dgm:ptLst>
  <dgm:cxnLst>
    <dgm:cxn modelId="{4DF9A04C-D455-463C-843A-E4E72AE367EF}" type="presOf" srcId="{C6465CA3-54E5-46C9-903E-F4ED03AF123F}" destId="{396E2F16-F758-4A45-92AB-A59A746277C3}" srcOrd="0" destOrd="0" presId="urn:microsoft.com/office/officeart/2005/8/layout/equation1"/>
    <dgm:cxn modelId="{EE7D4009-A47F-4665-A342-15FC45E8EC2E}" type="presOf" srcId="{64CC6010-19AF-422A-A525-86C488DA0045}" destId="{8DFDC614-1B68-452B-A962-20213501C1A5}" srcOrd="0" destOrd="0" presId="urn:microsoft.com/office/officeart/2005/8/layout/equation1"/>
    <dgm:cxn modelId="{4206F96F-C0FB-40F6-971A-37592BAAE1B2}" type="presOf" srcId="{1370C0B2-90A4-4A2E-982C-15ED3EA0F5D7}" destId="{ACCB4083-3F16-49CB-A340-62BC9572E91E}" srcOrd="0" destOrd="0" presId="urn:microsoft.com/office/officeart/2005/8/layout/equation1"/>
    <dgm:cxn modelId="{92E53088-5626-4579-A8E2-E77D575C379E}" type="presOf" srcId="{53C90430-CF1B-4853-A92A-E11CA012381A}" destId="{2B541E20-91DB-4008-89A6-7432B576103B}" srcOrd="0" destOrd="0" presId="urn:microsoft.com/office/officeart/2005/8/layout/equation1"/>
    <dgm:cxn modelId="{1D9C441C-927B-4679-AB3E-4935D55DDFE5}" srcId="{1370C0B2-90A4-4A2E-982C-15ED3EA0F5D7}" destId="{64CC6010-19AF-422A-A525-86C488DA0045}" srcOrd="0" destOrd="0" parTransId="{6D78F30B-5C04-4702-9D95-9482342DAEB2}" sibTransId="{78B8F1A8-F1DE-41A0-A045-09B3E8352E47}"/>
    <dgm:cxn modelId="{DB81D953-135D-48F5-871B-2E7DE229089C}" srcId="{1370C0B2-90A4-4A2E-982C-15ED3EA0F5D7}" destId="{53C90430-CF1B-4853-A92A-E11CA012381A}" srcOrd="1" destOrd="0" parTransId="{25566855-65D9-4160-919B-C1587F39DE2E}" sibTransId="{C6465CA3-54E5-46C9-903E-F4ED03AF123F}"/>
    <dgm:cxn modelId="{05CE1384-F3EF-4378-B7F0-BF69274469DC}" type="presOf" srcId="{78B8F1A8-F1DE-41A0-A045-09B3E8352E47}" destId="{190B6CF1-919B-4988-BC26-5BB6FC618374}" srcOrd="0" destOrd="0" presId="urn:microsoft.com/office/officeart/2005/8/layout/equation1"/>
    <dgm:cxn modelId="{A3697F3E-20B2-4614-BF34-814F09413E00}" type="presOf" srcId="{D4FC650B-AFEB-44CC-907F-8CF700365C3F}" destId="{0AA035F2-4B19-47DD-BDCC-8326FB2FE26B}" srcOrd="0" destOrd="0" presId="urn:microsoft.com/office/officeart/2005/8/layout/equation1"/>
    <dgm:cxn modelId="{CB096E0F-0D5A-442D-B04A-EB64440685C9}" srcId="{1370C0B2-90A4-4A2E-982C-15ED3EA0F5D7}" destId="{D4FC650B-AFEB-44CC-907F-8CF700365C3F}" srcOrd="2" destOrd="0" parTransId="{B8E1C91A-0101-45F4-B461-6DBFF3FA6B73}" sibTransId="{8B96EB6C-5178-493E-B783-1A3B082D185C}"/>
    <dgm:cxn modelId="{468B82BD-4C03-4D57-9872-8B5574576265}" type="presParOf" srcId="{ACCB4083-3F16-49CB-A340-62BC9572E91E}" destId="{8DFDC614-1B68-452B-A962-20213501C1A5}" srcOrd="0" destOrd="0" presId="urn:microsoft.com/office/officeart/2005/8/layout/equation1"/>
    <dgm:cxn modelId="{92657276-C53E-4504-B3EB-E4ABFFD99266}" type="presParOf" srcId="{ACCB4083-3F16-49CB-A340-62BC9572E91E}" destId="{1792B544-D0AB-4E49-80C1-C1CCEE82B0B5}" srcOrd="1" destOrd="0" presId="urn:microsoft.com/office/officeart/2005/8/layout/equation1"/>
    <dgm:cxn modelId="{0DEC8C6A-46E6-4818-BE3F-844D263A41C3}" type="presParOf" srcId="{ACCB4083-3F16-49CB-A340-62BC9572E91E}" destId="{190B6CF1-919B-4988-BC26-5BB6FC618374}" srcOrd="2" destOrd="0" presId="urn:microsoft.com/office/officeart/2005/8/layout/equation1"/>
    <dgm:cxn modelId="{FF93635B-CDED-4172-85AC-99CDBABB6B24}" type="presParOf" srcId="{ACCB4083-3F16-49CB-A340-62BC9572E91E}" destId="{D1C40743-DC59-478B-8CCA-8AAAC91BE64B}" srcOrd="3" destOrd="0" presId="urn:microsoft.com/office/officeart/2005/8/layout/equation1"/>
    <dgm:cxn modelId="{1311D07A-F984-49ED-ADFB-986CF48D6DB8}" type="presParOf" srcId="{ACCB4083-3F16-49CB-A340-62BC9572E91E}" destId="{2B541E20-91DB-4008-89A6-7432B576103B}" srcOrd="4" destOrd="0" presId="urn:microsoft.com/office/officeart/2005/8/layout/equation1"/>
    <dgm:cxn modelId="{056FBA54-5FCB-421D-8CA4-D7462949B770}" type="presParOf" srcId="{ACCB4083-3F16-49CB-A340-62BC9572E91E}" destId="{091D5ACC-6FBA-443B-8D21-1588F333AD6B}" srcOrd="5" destOrd="0" presId="urn:microsoft.com/office/officeart/2005/8/layout/equation1"/>
    <dgm:cxn modelId="{5714827C-FBE8-4264-903A-8A86C12D2E75}" type="presParOf" srcId="{ACCB4083-3F16-49CB-A340-62BC9572E91E}" destId="{396E2F16-F758-4A45-92AB-A59A746277C3}" srcOrd="6" destOrd="0" presId="urn:microsoft.com/office/officeart/2005/8/layout/equation1"/>
    <dgm:cxn modelId="{99BDF203-6DDE-45AD-B915-D609F165AB95}" type="presParOf" srcId="{ACCB4083-3F16-49CB-A340-62BC9572E91E}" destId="{4D2C15F8-7288-444C-9E61-3B9FD48FF221}" srcOrd="7" destOrd="0" presId="urn:microsoft.com/office/officeart/2005/8/layout/equation1"/>
    <dgm:cxn modelId="{7E032138-3784-4302-B03B-095EB4C32E93}" type="presParOf" srcId="{ACCB4083-3F16-49CB-A340-62BC9572E91E}" destId="{0AA035F2-4B19-47DD-BDCC-8326FB2FE26B}"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BC0C5D-8346-4524-BDAD-6CB036E3142C}" type="doc">
      <dgm:prSet loTypeId="urn:microsoft.com/office/officeart/2011/layout/CircleProcess" loCatId="process" qsTypeId="urn:microsoft.com/office/officeart/2005/8/quickstyle/simple1" qsCatId="simple" csTypeId="urn:microsoft.com/office/officeart/2005/8/colors/accent1_2" csCatId="accent1" phldr="1"/>
      <dgm:spPr/>
    </dgm:pt>
    <dgm:pt modelId="{B100404B-9245-443B-97C3-482295BF6BB3}">
      <dgm:prSet phldrT="[Text]"/>
      <dgm:spPr/>
      <dgm:t>
        <a:bodyPr/>
        <a:lstStyle/>
        <a:p>
          <a:r>
            <a:rPr lang="en-US" dirty="0" smtClean="0"/>
            <a:t>$93,947,713 Appropriation</a:t>
          </a:r>
          <a:endParaRPr lang="en-US" dirty="0"/>
        </a:p>
      </dgm:t>
    </dgm:pt>
    <dgm:pt modelId="{A780CC0B-072B-42CF-A6AF-927AE65BEB19}" type="parTrans" cxnId="{A455F0CA-B7A2-4FA1-867E-F57FD3CAE4CB}">
      <dgm:prSet/>
      <dgm:spPr/>
      <dgm:t>
        <a:bodyPr/>
        <a:lstStyle/>
        <a:p>
          <a:endParaRPr lang="en-US"/>
        </a:p>
      </dgm:t>
    </dgm:pt>
    <dgm:pt modelId="{EB92D06C-62A2-4CF2-BB01-7B89335ABCD4}" type="sibTrans" cxnId="{A455F0CA-B7A2-4FA1-867E-F57FD3CAE4CB}">
      <dgm:prSet/>
      <dgm:spPr/>
      <dgm:t>
        <a:bodyPr/>
        <a:lstStyle/>
        <a:p>
          <a:endParaRPr lang="en-US"/>
        </a:p>
      </dgm:t>
    </dgm:pt>
    <dgm:pt modelId="{21745116-0516-4910-B5CD-C4C40A23A2D9}">
      <dgm:prSet phldrT="[Text]"/>
      <dgm:spPr/>
      <dgm:t>
        <a:bodyPr/>
        <a:lstStyle/>
        <a:p>
          <a:r>
            <a:rPr lang="en-US" dirty="0" smtClean="0"/>
            <a:t>Percent</a:t>
          </a:r>
        </a:p>
        <a:p>
          <a:r>
            <a:rPr lang="en-US" dirty="0" smtClean="0"/>
            <a:t>of eligible transportation cost unknown</a:t>
          </a:r>
        </a:p>
      </dgm:t>
    </dgm:pt>
    <dgm:pt modelId="{40FB9EB3-5549-484F-A79E-A5CE15ABCB80}" type="parTrans" cxnId="{FEEFF92C-3739-4D01-9249-6732F5BBFD6E}">
      <dgm:prSet/>
      <dgm:spPr/>
      <dgm:t>
        <a:bodyPr/>
        <a:lstStyle/>
        <a:p>
          <a:endParaRPr lang="en-US"/>
        </a:p>
      </dgm:t>
    </dgm:pt>
    <dgm:pt modelId="{BDDBD98B-1E1B-4D8C-8987-66AB2588E22D}" type="sibTrans" cxnId="{FEEFF92C-3739-4D01-9249-6732F5BBFD6E}">
      <dgm:prSet/>
      <dgm:spPr/>
      <dgm:t>
        <a:bodyPr/>
        <a:lstStyle/>
        <a:p>
          <a:endParaRPr lang="en-US"/>
        </a:p>
      </dgm:t>
    </dgm:pt>
    <dgm:pt modelId="{D58FB40B-CBCA-432F-B6A8-0EEB2A295A32}" type="pres">
      <dgm:prSet presAssocID="{74BC0C5D-8346-4524-BDAD-6CB036E3142C}" presName="Name0" presStyleCnt="0">
        <dgm:presLayoutVars>
          <dgm:chMax val="11"/>
          <dgm:chPref val="11"/>
          <dgm:dir/>
          <dgm:resizeHandles/>
        </dgm:presLayoutVars>
      </dgm:prSet>
      <dgm:spPr/>
    </dgm:pt>
    <dgm:pt modelId="{F6246193-D1CB-4870-BF2F-1E408419F77A}" type="pres">
      <dgm:prSet presAssocID="{21745116-0516-4910-B5CD-C4C40A23A2D9}" presName="Accent2" presStyleCnt="0"/>
      <dgm:spPr/>
    </dgm:pt>
    <dgm:pt modelId="{70ACE882-121F-4C4E-86F2-65148331462F}" type="pres">
      <dgm:prSet presAssocID="{21745116-0516-4910-B5CD-C4C40A23A2D9}" presName="Accent" presStyleLbl="node1" presStyleIdx="0" presStyleCnt="2"/>
      <dgm:spPr/>
    </dgm:pt>
    <dgm:pt modelId="{C6E76BFC-6582-49ED-9C58-946861643878}" type="pres">
      <dgm:prSet presAssocID="{21745116-0516-4910-B5CD-C4C40A23A2D9}" presName="ParentBackground2" presStyleCnt="0"/>
      <dgm:spPr/>
    </dgm:pt>
    <dgm:pt modelId="{FDC1C561-F930-407A-A50D-7517D46CE4CE}" type="pres">
      <dgm:prSet presAssocID="{21745116-0516-4910-B5CD-C4C40A23A2D9}" presName="ParentBackground" presStyleLbl="fgAcc1" presStyleIdx="0" presStyleCnt="2"/>
      <dgm:spPr/>
      <dgm:t>
        <a:bodyPr/>
        <a:lstStyle/>
        <a:p>
          <a:endParaRPr lang="en-US"/>
        </a:p>
      </dgm:t>
    </dgm:pt>
    <dgm:pt modelId="{C7C70B6E-7C6D-476E-ACDD-0F863568A71C}" type="pres">
      <dgm:prSet presAssocID="{21745116-0516-4910-B5CD-C4C40A23A2D9}" presName="Parent2" presStyleLbl="revTx" presStyleIdx="0" presStyleCnt="0">
        <dgm:presLayoutVars>
          <dgm:chMax val="1"/>
          <dgm:chPref val="1"/>
          <dgm:bulletEnabled val="1"/>
        </dgm:presLayoutVars>
      </dgm:prSet>
      <dgm:spPr/>
      <dgm:t>
        <a:bodyPr/>
        <a:lstStyle/>
        <a:p>
          <a:endParaRPr lang="en-US"/>
        </a:p>
      </dgm:t>
    </dgm:pt>
    <dgm:pt modelId="{B9A2B130-66FE-4ED4-9F19-746AD3479B13}" type="pres">
      <dgm:prSet presAssocID="{B100404B-9245-443B-97C3-482295BF6BB3}" presName="Accent1" presStyleCnt="0"/>
      <dgm:spPr/>
    </dgm:pt>
    <dgm:pt modelId="{7002A956-3AEC-4B24-87DC-A18E7C1E4AA7}" type="pres">
      <dgm:prSet presAssocID="{B100404B-9245-443B-97C3-482295BF6BB3}" presName="Accent" presStyleLbl="node1" presStyleIdx="1" presStyleCnt="2"/>
      <dgm:spPr/>
    </dgm:pt>
    <dgm:pt modelId="{90ED0421-9B2F-4D8D-83B9-CFEC59798B93}" type="pres">
      <dgm:prSet presAssocID="{B100404B-9245-443B-97C3-482295BF6BB3}" presName="ParentBackground1" presStyleCnt="0"/>
      <dgm:spPr/>
    </dgm:pt>
    <dgm:pt modelId="{63E73CE0-D7C3-4499-899F-58126E402291}" type="pres">
      <dgm:prSet presAssocID="{B100404B-9245-443B-97C3-482295BF6BB3}" presName="ParentBackground" presStyleLbl="fgAcc1" presStyleIdx="1" presStyleCnt="2" custLinFactNeighborX="-7983" custLinFactNeighborY="4164"/>
      <dgm:spPr/>
      <dgm:t>
        <a:bodyPr/>
        <a:lstStyle/>
        <a:p>
          <a:endParaRPr lang="en-US"/>
        </a:p>
      </dgm:t>
    </dgm:pt>
    <dgm:pt modelId="{6E9BC25E-C5F3-4C97-A85C-33A9AAB4473D}" type="pres">
      <dgm:prSet presAssocID="{B100404B-9245-443B-97C3-482295BF6BB3}" presName="Parent1" presStyleLbl="revTx" presStyleIdx="0" presStyleCnt="0">
        <dgm:presLayoutVars>
          <dgm:chMax val="1"/>
          <dgm:chPref val="1"/>
          <dgm:bulletEnabled val="1"/>
        </dgm:presLayoutVars>
      </dgm:prSet>
      <dgm:spPr/>
      <dgm:t>
        <a:bodyPr/>
        <a:lstStyle/>
        <a:p>
          <a:endParaRPr lang="en-US"/>
        </a:p>
      </dgm:t>
    </dgm:pt>
  </dgm:ptLst>
  <dgm:cxnLst>
    <dgm:cxn modelId="{E2DA322C-3B10-4A40-85AA-4FC6C862C50C}" type="presOf" srcId="{74BC0C5D-8346-4524-BDAD-6CB036E3142C}" destId="{D58FB40B-CBCA-432F-B6A8-0EEB2A295A32}" srcOrd="0" destOrd="0" presId="urn:microsoft.com/office/officeart/2011/layout/CircleProcess"/>
    <dgm:cxn modelId="{FEEFF92C-3739-4D01-9249-6732F5BBFD6E}" srcId="{74BC0C5D-8346-4524-BDAD-6CB036E3142C}" destId="{21745116-0516-4910-B5CD-C4C40A23A2D9}" srcOrd="1" destOrd="0" parTransId="{40FB9EB3-5549-484F-A79E-A5CE15ABCB80}" sibTransId="{BDDBD98B-1E1B-4D8C-8987-66AB2588E22D}"/>
    <dgm:cxn modelId="{B3E2287D-2E3F-4C41-AAE4-3FA3A35C9489}" type="presOf" srcId="{21745116-0516-4910-B5CD-C4C40A23A2D9}" destId="{C7C70B6E-7C6D-476E-ACDD-0F863568A71C}" srcOrd="1" destOrd="0" presId="urn:microsoft.com/office/officeart/2011/layout/CircleProcess"/>
    <dgm:cxn modelId="{20522E6E-C1C4-442F-98BC-90C80EE68A51}" type="presOf" srcId="{B100404B-9245-443B-97C3-482295BF6BB3}" destId="{6E9BC25E-C5F3-4C97-A85C-33A9AAB4473D}" srcOrd="1" destOrd="0" presId="urn:microsoft.com/office/officeart/2011/layout/CircleProcess"/>
    <dgm:cxn modelId="{A4E41C75-8D93-405F-AAB4-023949EF2FDE}" type="presOf" srcId="{21745116-0516-4910-B5CD-C4C40A23A2D9}" destId="{FDC1C561-F930-407A-A50D-7517D46CE4CE}" srcOrd="0" destOrd="0" presId="urn:microsoft.com/office/officeart/2011/layout/CircleProcess"/>
    <dgm:cxn modelId="{E83EECBB-6C2F-4104-8021-46ACEB73E699}" type="presOf" srcId="{B100404B-9245-443B-97C3-482295BF6BB3}" destId="{63E73CE0-D7C3-4499-899F-58126E402291}" srcOrd="0" destOrd="0" presId="urn:microsoft.com/office/officeart/2011/layout/CircleProcess"/>
    <dgm:cxn modelId="{A455F0CA-B7A2-4FA1-867E-F57FD3CAE4CB}" srcId="{74BC0C5D-8346-4524-BDAD-6CB036E3142C}" destId="{B100404B-9245-443B-97C3-482295BF6BB3}" srcOrd="0" destOrd="0" parTransId="{A780CC0B-072B-42CF-A6AF-927AE65BEB19}" sibTransId="{EB92D06C-62A2-4CF2-BB01-7B89335ABCD4}"/>
    <dgm:cxn modelId="{7D901515-F181-404C-B7BD-BFCC16BA08AA}" type="presParOf" srcId="{D58FB40B-CBCA-432F-B6A8-0EEB2A295A32}" destId="{F6246193-D1CB-4870-BF2F-1E408419F77A}" srcOrd="0" destOrd="0" presId="urn:microsoft.com/office/officeart/2011/layout/CircleProcess"/>
    <dgm:cxn modelId="{EAE59442-C63C-4ADF-BB84-6DEAA74ADED9}" type="presParOf" srcId="{F6246193-D1CB-4870-BF2F-1E408419F77A}" destId="{70ACE882-121F-4C4E-86F2-65148331462F}" srcOrd="0" destOrd="0" presId="urn:microsoft.com/office/officeart/2011/layout/CircleProcess"/>
    <dgm:cxn modelId="{23CE18D3-FF78-457E-AAEF-0868FB4E5CEB}" type="presParOf" srcId="{D58FB40B-CBCA-432F-B6A8-0EEB2A295A32}" destId="{C6E76BFC-6582-49ED-9C58-946861643878}" srcOrd="1" destOrd="0" presId="urn:microsoft.com/office/officeart/2011/layout/CircleProcess"/>
    <dgm:cxn modelId="{6BF625E3-915C-49E7-BF64-3A5D667D9E3C}" type="presParOf" srcId="{C6E76BFC-6582-49ED-9C58-946861643878}" destId="{FDC1C561-F930-407A-A50D-7517D46CE4CE}" srcOrd="0" destOrd="0" presId="urn:microsoft.com/office/officeart/2011/layout/CircleProcess"/>
    <dgm:cxn modelId="{C3C9A45A-B657-40AC-BE96-C15A8B898B16}" type="presParOf" srcId="{D58FB40B-CBCA-432F-B6A8-0EEB2A295A32}" destId="{C7C70B6E-7C6D-476E-ACDD-0F863568A71C}" srcOrd="2" destOrd="0" presId="urn:microsoft.com/office/officeart/2011/layout/CircleProcess"/>
    <dgm:cxn modelId="{4B9AD2EA-B5EA-4062-B3AC-1304FA45DC0E}" type="presParOf" srcId="{D58FB40B-CBCA-432F-B6A8-0EEB2A295A32}" destId="{B9A2B130-66FE-4ED4-9F19-746AD3479B13}" srcOrd="3" destOrd="0" presId="urn:microsoft.com/office/officeart/2011/layout/CircleProcess"/>
    <dgm:cxn modelId="{EE7FE328-C644-4530-B2A8-F67C4A73344A}" type="presParOf" srcId="{B9A2B130-66FE-4ED4-9F19-746AD3479B13}" destId="{7002A956-3AEC-4B24-87DC-A18E7C1E4AA7}" srcOrd="0" destOrd="0" presId="urn:microsoft.com/office/officeart/2011/layout/CircleProcess"/>
    <dgm:cxn modelId="{1A009F45-0326-4CDA-AF0E-9913AF98C5CA}" type="presParOf" srcId="{D58FB40B-CBCA-432F-B6A8-0EEB2A295A32}" destId="{90ED0421-9B2F-4D8D-83B9-CFEC59798B93}" srcOrd="4" destOrd="0" presId="urn:microsoft.com/office/officeart/2011/layout/CircleProcess"/>
    <dgm:cxn modelId="{D04B7C85-F2A2-4AE9-BCB7-D448A0653758}" type="presParOf" srcId="{90ED0421-9B2F-4D8D-83B9-CFEC59798B93}" destId="{63E73CE0-D7C3-4499-899F-58126E402291}" srcOrd="0" destOrd="0" presId="urn:microsoft.com/office/officeart/2011/layout/CircleProcess"/>
    <dgm:cxn modelId="{E3A61C5A-C57B-4DBE-8511-CD88CFA2E948}" type="presParOf" srcId="{D58FB40B-CBCA-432F-B6A8-0EEB2A295A32}" destId="{6E9BC25E-C5F3-4C97-A85C-33A9AAB4473D}" srcOrd="5" destOrd="0" presId="urn:microsoft.com/office/officeart/2011/layout/Circle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5B3549-48AF-4A47-A563-37BCF58341FB}" type="datetimeFigureOut">
              <a:rPr lang="en-US" smtClean="0"/>
              <a:pPr/>
              <a:t>10/23/2020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C16766F-B39D-42FD-ACBC-1002D130679C}" type="slidenum">
              <a:rPr lang="en-US" smtClean="0"/>
              <a:pPr/>
              <a:t>‹#›</a:t>
            </a:fld>
            <a:endParaRPr lang="en-US" dirty="0"/>
          </a:p>
        </p:txBody>
      </p:sp>
    </p:spTree>
    <p:extLst>
      <p:ext uri="{BB962C8B-B14F-4D97-AF65-F5344CB8AC3E}">
        <p14:creationId xmlns:p14="http://schemas.microsoft.com/office/powerpoint/2010/main" xmlns=""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8CF8AA-71CD-48AE-96C2-778BE54C3BBB}" type="datetimeFigureOut">
              <a:rPr lang="en-US" smtClean="0"/>
              <a:pPr/>
              <a:t>10/23/2020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84A2F3-949C-4DF8-B8FE-27C48E8E5C0D}" type="slidenum">
              <a:rPr lang="en-US" smtClean="0"/>
              <a:pPr/>
              <a:t>‹#›</a:t>
            </a:fld>
            <a:endParaRPr lang="en-US" dirty="0"/>
          </a:p>
        </p:txBody>
      </p:sp>
    </p:spTree>
    <p:extLst>
      <p:ext uri="{BB962C8B-B14F-4D97-AF65-F5344CB8AC3E}">
        <p14:creationId xmlns:p14="http://schemas.microsoft.com/office/powerpoint/2010/main" xmlns=""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Introduce</a:t>
            </a:r>
            <a:r>
              <a:rPr lang="en-US" sz="1800" baseline="0" dirty="0" smtClean="0"/>
              <a:t> myself in more detail and share my background</a:t>
            </a:r>
            <a:endParaRPr lang="en-US" sz="1800" dirty="0"/>
          </a:p>
        </p:txBody>
      </p:sp>
    </p:spTree>
    <p:extLst>
      <p:ext uri="{BB962C8B-B14F-4D97-AF65-F5344CB8AC3E}">
        <p14:creationId xmlns:p14="http://schemas.microsoft.com/office/powerpoint/2010/main" xmlns="" val="623246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As I mentioned previously, proration so far</a:t>
            </a:r>
            <a:r>
              <a:rPr lang="en-US" sz="1800" baseline="0" dirty="0" smtClean="0"/>
              <a:t> is not indicative of the final rate expected in June.</a:t>
            </a:r>
          </a:p>
          <a:p>
            <a:endParaRPr lang="en-US" sz="1800" baseline="0" dirty="0" smtClean="0"/>
          </a:p>
          <a:p>
            <a:r>
              <a:rPr lang="en-US" sz="1800" baseline="0" dirty="0" smtClean="0"/>
              <a:t>Of course, if GR is released for the formula this could become a moot issue later in the year</a:t>
            </a:r>
            <a:r>
              <a:rPr lang="en-US" baseline="0" dirty="0" smtClean="0"/>
              <a:t>.</a:t>
            </a:r>
            <a:endParaRPr lang="en-US" dirty="0" smtClean="0"/>
          </a:p>
          <a:p>
            <a:endParaRPr lang="en-US" dirty="0"/>
          </a:p>
        </p:txBody>
      </p:sp>
    </p:spTree>
    <p:extLst>
      <p:ext uri="{BB962C8B-B14F-4D97-AF65-F5344CB8AC3E}">
        <p14:creationId xmlns:p14="http://schemas.microsoft.com/office/powerpoint/2010/main" xmlns="" val="3774163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smtClean="0"/>
              <a:t>CTF – these</a:t>
            </a:r>
            <a:r>
              <a:rPr lang="en-US" sz="1800" baseline="0" dirty="0" smtClean="0"/>
              <a:t> are dollars that are identified within the formula, NOT additional funds.  </a:t>
            </a:r>
          </a:p>
          <a:p>
            <a:pPr defTabSz="931774">
              <a:defRPr/>
            </a:pPr>
            <a:endParaRPr lang="en-US" sz="1800" baseline="0" dirty="0" smtClean="0"/>
          </a:p>
          <a:p>
            <a:pPr defTabSz="931774">
              <a:defRPr/>
            </a:pPr>
            <a:r>
              <a:rPr lang="en-US" sz="1800" baseline="0" dirty="0" smtClean="0"/>
              <a:t>While they don’t add to the overall amount, they do come with flexibility.</a:t>
            </a:r>
            <a:endParaRPr lang="en-US" sz="1800" dirty="0" smtClean="0"/>
          </a:p>
          <a:p>
            <a:endParaRPr lang="en-US" dirty="0"/>
          </a:p>
        </p:txBody>
      </p:sp>
    </p:spTree>
    <p:extLst>
      <p:ext uri="{BB962C8B-B14F-4D97-AF65-F5344CB8AC3E}">
        <p14:creationId xmlns:p14="http://schemas.microsoft.com/office/powerpoint/2010/main" xmlns="" val="229173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Finished the year at $271m</a:t>
            </a:r>
            <a:r>
              <a:rPr lang="en-US" sz="1800" baseline="0" dirty="0" smtClean="0"/>
              <a:t> in revenue, off nearly $79m from budget.</a:t>
            </a:r>
          </a:p>
          <a:p>
            <a:endParaRPr lang="en-US" sz="1800" baseline="0" dirty="0" smtClean="0"/>
          </a:p>
          <a:p>
            <a:r>
              <a:rPr lang="en-US" sz="1800" dirty="0" smtClean="0"/>
              <a:t>Boats</a:t>
            </a:r>
            <a:r>
              <a:rPr lang="en-US" sz="1800" baseline="0" dirty="0" smtClean="0"/>
              <a:t> closed mid-March to June 1 with a phased reopening.</a:t>
            </a:r>
            <a:endParaRPr lang="en-US" sz="1800" dirty="0" smtClean="0"/>
          </a:p>
          <a:p>
            <a:endParaRPr lang="en-US" dirty="0"/>
          </a:p>
        </p:txBody>
      </p:sp>
    </p:spTree>
    <p:extLst>
      <p:ext uri="{BB962C8B-B14F-4D97-AF65-F5344CB8AC3E}">
        <p14:creationId xmlns:p14="http://schemas.microsoft.com/office/powerpoint/2010/main" xmlns="" val="115701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Appropriation is for $353</a:t>
            </a:r>
            <a:r>
              <a:rPr lang="en-US" sz="1600" baseline="0" dirty="0" smtClean="0"/>
              <a:t>m, but we can only distribute the revenue received.  Range could be anywhere from the $327 per ADA last or up.</a:t>
            </a:r>
          </a:p>
          <a:p>
            <a:endParaRPr lang="en-US" sz="1600" baseline="0" dirty="0" smtClean="0"/>
          </a:p>
          <a:p>
            <a:r>
              <a:rPr lang="en-US" sz="1600" baseline="0" dirty="0" smtClean="0"/>
              <a:t>Not likely to make the appropriated amount.</a:t>
            </a:r>
          </a:p>
          <a:p>
            <a:endParaRPr lang="en-US" sz="1600" baseline="0" dirty="0" smtClean="0"/>
          </a:p>
          <a:p>
            <a:r>
              <a:rPr lang="en-US" sz="1600" dirty="0" smtClean="0"/>
              <a:t>July payment was approximately $22.2</a:t>
            </a:r>
            <a:r>
              <a:rPr lang="en-US" sz="1600" baseline="0" dirty="0" smtClean="0"/>
              <a:t> M, which is on pace for last year’s final distribution. Aug/Sept very similar.</a:t>
            </a:r>
          </a:p>
          <a:p>
            <a:endParaRPr lang="en-US" sz="1600" baseline="0" dirty="0" smtClean="0"/>
          </a:p>
          <a:p>
            <a:r>
              <a:rPr lang="en-US" sz="1600" baseline="0" dirty="0" smtClean="0"/>
              <a:t>October appears to be an aberration at $46 M, we increased the assumed appropriation to distribute the available funds.</a:t>
            </a:r>
          </a:p>
          <a:p>
            <a:endParaRPr lang="en-US" sz="1600" baseline="0" dirty="0" smtClean="0"/>
          </a:p>
          <a:p>
            <a:r>
              <a:rPr lang="en-US" sz="1600" baseline="0" dirty="0" smtClean="0"/>
              <a:t>Payment transmittal shows $410 per ADA, but I do not expect that to be the case moving forward.</a:t>
            </a:r>
            <a:endParaRPr lang="en-US" sz="1600" dirty="0" smtClean="0"/>
          </a:p>
          <a:p>
            <a:endParaRPr lang="en-US" dirty="0"/>
          </a:p>
        </p:txBody>
      </p:sp>
    </p:spTree>
    <p:extLst>
      <p:ext uri="{BB962C8B-B14F-4D97-AF65-F5344CB8AC3E}">
        <p14:creationId xmlns:p14="http://schemas.microsoft.com/office/powerpoint/2010/main" xmlns="" val="590009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CTF – these</a:t>
            </a:r>
            <a:r>
              <a:rPr lang="en-US" sz="1800" baseline="0" dirty="0" smtClean="0"/>
              <a:t> are dollars that are identified within the formula, NOT additional funds.  While they don’t add to the overall amount, they do come with flexibility.</a:t>
            </a:r>
          </a:p>
          <a:p>
            <a:endParaRPr lang="en-US" dirty="0"/>
          </a:p>
        </p:txBody>
      </p:sp>
    </p:spTree>
    <p:extLst>
      <p:ext uri="{BB962C8B-B14F-4D97-AF65-F5344CB8AC3E}">
        <p14:creationId xmlns:p14="http://schemas.microsoft.com/office/powerpoint/2010/main" xmlns="" val="1510755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Prop C a</a:t>
            </a:r>
            <a:r>
              <a:rPr lang="en-US" sz="1800" baseline="0" dirty="0" smtClean="0"/>
              <a:t> bright spot in state revenues.  </a:t>
            </a:r>
          </a:p>
          <a:p>
            <a:endParaRPr lang="en-US" sz="1800" baseline="0" dirty="0" smtClean="0"/>
          </a:p>
          <a:p>
            <a:r>
              <a:rPr lang="en-US" sz="1800" baseline="0" dirty="0" smtClean="0"/>
              <a:t>Relatively stable despite the economic downturn.  Still ran short of the appropriation by a significant margin.</a:t>
            </a:r>
            <a:endParaRPr lang="en-US" sz="1800" dirty="0" smtClean="0"/>
          </a:p>
          <a:p>
            <a:endParaRPr lang="en-US" dirty="0"/>
          </a:p>
        </p:txBody>
      </p:sp>
    </p:spTree>
    <p:extLst>
      <p:ext uri="{BB962C8B-B14F-4D97-AF65-F5344CB8AC3E}">
        <p14:creationId xmlns:p14="http://schemas.microsoft.com/office/powerpoint/2010/main" xmlns="" val="2416199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75602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smtClean="0"/>
              <a:t>State can only distribute funds actually collected.  </a:t>
            </a:r>
          </a:p>
          <a:p>
            <a:pPr defTabSz="931774">
              <a:defRPr/>
            </a:pPr>
            <a:endParaRPr lang="en-US" sz="1800" dirty="0" smtClean="0"/>
          </a:p>
          <a:p>
            <a:pPr defTabSz="931774">
              <a:defRPr/>
            </a:pPr>
            <a:r>
              <a:rPr lang="en-US" sz="1800" dirty="0" smtClean="0"/>
              <a:t>It is unlikely that the</a:t>
            </a:r>
            <a:r>
              <a:rPr lang="en-US" sz="1800" baseline="0" dirty="0" smtClean="0"/>
              <a:t> appropriation can be achieved, but it appears to be holding strong at this point.</a:t>
            </a:r>
            <a:endParaRPr lang="en-US" sz="1800" dirty="0" smtClean="0"/>
          </a:p>
          <a:p>
            <a:endParaRPr lang="en-US" dirty="0"/>
          </a:p>
        </p:txBody>
      </p:sp>
    </p:spTree>
    <p:extLst>
      <p:ext uri="{BB962C8B-B14F-4D97-AF65-F5344CB8AC3E}">
        <p14:creationId xmlns:p14="http://schemas.microsoft.com/office/powerpoint/2010/main" xmlns="" val="912587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smtClean="0"/>
              <a:t>State can only distribute funds actually collected. </a:t>
            </a:r>
          </a:p>
          <a:p>
            <a:pPr defTabSz="931774">
              <a:defRPr/>
            </a:pPr>
            <a:endParaRPr lang="en-US" sz="1800" dirty="0" smtClean="0"/>
          </a:p>
          <a:p>
            <a:pPr defTabSz="931774">
              <a:defRPr/>
            </a:pPr>
            <a:r>
              <a:rPr lang="en-US" sz="1800" dirty="0" smtClean="0"/>
              <a:t>4 months,</a:t>
            </a:r>
            <a:r>
              <a:rPr lang="en-US" sz="1800" baseline="0" dirty="0" smtClean="0"/>
              <a:t> 3 times YTD equals 1,041</a:t>
            </a:r>
            <a:endParaRPr lang="en-US" sz="1800" dirty="0" smtClean="0"/>
          </a:p>
          <a:p>
            <a:endParaRPr lang="en-US" dirty="0"/>
          </a:p>
        </p:txBody>
      </p:sp>
    </p:spTree>
    <p:extLst>
      <p:ext uri="{BB962C8B-B14F-4D97-AF65-F5344CB8AC3E}">
        <p14:creationId xmlns:p14="http://schemas.microsoft.com/office/powerpoint/2010/main" xmlns="" val="2052690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Final</a:t>
            </a:r>
            <a:r>
              <a:rPr lang="en-US" sz="1800" baseline="0" dirty="0" smtClean="0"/>
              <a:t> expenditure for FY20 was $93.2 million after $14.3 million was withheld.  </a:t>
            </a:r>
          </a:p>
          <a:p>
            <a:endParaRPr lang="en-US" sz="1800" baseline="0" dirty="0" smtClean="0"/>
          </a:p>
          <a:p>
            <a:r>
              <a:rPr lang="en-US" sz="1800" dirty="0" smtClean="0"/>
              <a:t>Significant</a:t>
            </a:r>
            <a:r>
              <a:rPr lang="en-US" sz="1800" baseline="0" dirty="0" smtClean="0"/>
              <a:t> changes in district costs due to COVID 19 will impact what your live FY21 calculation looks like</a:t>
            </a:r>
            <a:r>
              <a:rPr lang="en-US" baseline="0" dirty="0" smtClean="0"/>
              <a:t>.</a:t>
            </a:r>
            <a:endParaRPr lang="en-US" dirty="0" smtClean="0"/>
          </a:p>
          <a:p>
            <a:endParaRPr lang="en-US" dirty="0"/>
          </a:p>
        </p:txBody>
      </p:sp>
    </p:spTree>
    <p:extLst>
      <p:ext uri="{BB962C8B-B14F-4D97-AF65-F5344CB8AC3E}">
        <p14:creationId xmlns:p14="http://schemas.microsoft.com/office/powerpoint/2010/main" xmlns="" val="198146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smtClean="0"/>
              <a:t>Quick overview with a reminder to keep</a:t>
            </a:r>
            <a:r>
              <a:rPr lang="en-US" sz="1800" baseline="0" dirty="0" smtClean="0"/>
              <a:t> the students we serve in mind.</a:t>
            </a:r>
          </a:p>
          <a:p>
            <a:endParaRPr lang="en-US" dirty="0"/>
          </a:p>
        </p:txBody>
      </p:sp>
    </p:spTree>
    <p:extLst>
      <p:ext uri="{BB962C8B-B14F-4D97-AF65-F5344CB8AC3E}">
        <p14:creationId xmlns:p14="http://schemas.microsoft.com/office/powerpoint/2010/main" xmlns="" val="217562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205728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040298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567476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LEAs have  some  flexibility already with the new</a:t>
            </a:r>
            <a:r>
              <a:rPr lang="en-US" sz="1800" baseline="0" dirty="0" smtClean="0"/>
              <a:t> AMI provision.  </a:t>
            </a:r>
          </a:p>
          <a:p>
            <a:endParaRPr lang="en-US" sz="1800" baseline="0" dirty="0" smtClean="0"/>
          </a:p>
          <a:p>
            <a:r>
              <a:rPr lang="en-US" sz="1800" baseline="0" dirty="0" smtClean="0"/>
              <a:t>However it is limited to 36 hours of use.</a:t>
            </a:r>
            <a:endParaRPr lang="en-US" sz="1800" dirty="0" smtClean="0"/>
          </a:p>
          <a:p>
            <a:endParaRPr lang="en-US" dirty="0"/>
          </a:p>
        </p:txBody>
      </p:sp>
    </p:spTree>
    <p:extLst>
      <p:ext uri="{BB962C8B-B14F-4D97-AF65-F5344CB8AC3E}">
        <p14:creationId xmlns:p14="http://schemas.microsoft.com/office/powerpoint/2010/main" xmlns="" val="1409768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785037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973183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934622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10895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57023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57711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34"/>
              </a:spcBef>
              <a:buClr>
                <a:schemeClr val="tx2">
                  <a:lumMod val="75000"/>
                </a:schemeClr>
              </a:buClr>
            </a:pPr>
            <a:r>
              <a:rPr lang="en-US" sz="1800" dirty="0"/>
              <a:t>COVID impact on state revenues </a:t>
            </a:r>
          </a:p>
          <a:p>
            <a:pPr>
              <a:spcBef>
                <a:spcPts val="734"/>
              </a:spcBef>
              <a:buClr>
                <a:schemeClr val="tx2">
                  <a:lumMod val="75000"/>
                </a:schemeClr>
              </a:buClr>
            </a:pPr>
            <a:endParaRPr lang="en-US" sz="1800" dirty="0" smtClean="0"/>
          </a:p>
          <a:p>
            <a:pPr>
              <a:spcBef>
                <a:spcPts val="734"/>
              </a:spcBef>
              <a:buClr>
                <a:schemeClr val="tx2">
                  <a:lumMod val="75000"/>
                </a:schemeClr>
              </a:buClr>
            </a:pPr>
            <a:r>
              <a:rPr lang="en-US" sz="1800" dirty="0" smtClean="0"/>
              <a:t>Restrictions </a:t>
            </a:r>
            <a:r>
              <a:rPr lang="en-US" sz="1800" dirty="0"/>
              <a:t>in place to start FY 2021</a:t>
            </a:r>
          </a:p>
          <a:p>
            <a:pPr>
              <a:spcBef>
                <a:spcPts val="734"/>
              </a:spcBef>
              <a:buClr>
                <a:schemeClr val="tx2">
                  <a:lumMod val="75000"/>
                </a:schemeClr>
              </a:buClr>
            </a:pPr>
            <a:endParaRPr lang="en-US" sz="1800" dirty="0" smtClean="0"/>
          </a:p>
          <a:p>
            <a:pPr>
              <a:spcBef>
                <a:spcPts val="734"/>
              </a:spcBef>
              <a:buClr>
                <a:schemeClr val="tx2">
                  <a:lumMod val="75000"/>
                </a:schemeClr>
              </a:buClr>
            </a:pPr>
            <a:r>
              <a:rPr lang="en-US" sz="1800" dirty="0" smtClean="0"/>
              <a:t>School </a:t>
            </a:r>
            <a:r>
              <a:rPr lang="en-US" sz="1800" dirty="0"/>
              <a:t>funding </a:t>
            </a:r>
            <a:r>
              <a:rPr lang="en-US" sz="1800" dirty="0" smtClean="0"/>
              <a:t>outlook</a:t>
            </a:r>
          </a:p>
          <a:p>
            <a:pPr>
              <a:spcBef>
                <a:spcPts val="734"/>
              </a:spcBef>
              <a:buClr>
                <a:schemeClr val="tx2">
                  <a:lumMod val="75000"/>
                </a:schemeClr>
              </a:buClr>
            </a:pPr>
            <a:endParaRPr lang="en-US" sz="1800" dirty="0" smtClean="0"/>
          </a:p>
          <a:p>
            <a:pPr>
              <a:spcBef>
                <a:spcPts val="734"/>
              </a:spcBef>
              <a:buClr>
                <a:schemeClr val="tx2">
                  <a:lumMod val="75000"/>
                </a:schemeClr>
              </a:buClr>
            </a:pPr>
            <a:r>
              <a:rPr lang="en-US" sz="1800" dirty="0" smtClean="0"/>
              <a:t>Mixed bag of some</a:t>
            </a:r>
            <a:r>
              <a:rPr lang="en-US" sz="1800" baseline="0" dirty="0" smtClean="0"/>
              <a:t> good news and some obvious challenges</a:t>
            </a:r>
            <a:endParaRPr lang="en-US" sz="1800" dirty="0"/>
          </a:p>
          <a:p>
            <a:endParaRPr lang="en-US" dirty="0"/>
          </a:p>
        </p:txBody>
      </p:sp>
    </p:spTree>
    <p:extLst>
      <p:ext uri="{BB962C8B-B14F-4D97-AF65-F5344CB8AC3E}">
        <p14:creationId xmlns:p14="http://schemas.microsoft.com/office/powerpoint/2010/main" xmlns="" val="1270205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67234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FY20</a:t>
            </a:r>
            <a:r>
              <a:rPr lang="en-US" sz="1800" baseline="0" dirty="0" smtClean="0"/>
              <a:t> was unlike any other year</a:t>
            </a:r>
          </a:p>
          <a:p>
            <a:endParaRPr lang="en-US" sz="1800" baseline="0" dirty="0" smtClean="0"/>
          </a:p>
          <a:p>
            <a:r>
              <a:rPr lang="en-US" sz="1800" baseline="0" dirty="0" smtClean="0"/>
              <a:t>COVID had a significant impact on state revenues, in large part due to the delay in filing deadlines for income taxes</a:t>
            </a:r>
          </a:p>
          <a:p>
            <a:endParaRPr lang="en-US" sz="1800" baseline="0" dirty="0" smtClean="0"/>
          </a:p>
          <a:p>
            <a:r>
              <a:rPr lang="en-US" sz="1800" baseline="0" dirty="0" smtClean="0"/>
              <a:t>The budget was built on moderate growth, but ultimately finished $634 million below the prior year</a:t>
            </a:r>
          </a:p>
          <a:p>
            <a:endParaRPr lang="en-US" sz="1800" baseline="0" dirty="0" smtClean="0"/>
          </a:p>
          <a:p>
            <a:r>
              <a:rPr lang="en-US" sz="1800" baseline="0" dirty="0" smtClean="0"/>
              <a:t>Leading to significant budget restrictions at the end of the year ($123 m formula, $14.3 m transportation)</a:t>
            </a:r>
          </a:p>
          <a:p>
            <a:endParaRPr lang="en-US" sz="1800" baseline="0" dirty="0" smtClean="0"/>
          </a:p>
          <a:p>
            <a:r>
              <a:rPr lang="en-US" sz="1800" baseline="0" dirty="0" smtClean="0"/>
              <a:t>What did it do to balances? 2/3 increased balances due to reduced expenditures</a:t>
            </a:r>
            <a:endParaRPr lang="en-US" sz="1800" dirty="0" smtClean="0"/>
          </a:p>
          <a:p>
            <a:endParaRPr lang="en-US" dirty="0"/>
          </a:p>
        </p:txBody>
      </p:sp>
    </p:spTree>
    <p:extLst>
      <p:ext uri="{BB962C8B-B14F-4D97-AF65-F5344CB8AC3E}">
        <p14:creationId xmlns:p14="http://schemas.microsoft.com/office/powerpoint/2010/main" xmlns="" val="1352930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As</a:t>
            </a:r>
            <a:r>
              <a:rPr lang="en-US" sz="1800" baseline="0" dirty="0" smtClean="0"/>
              <a:t> explained in the July 17 memo, proration for June is not indicative of what the annual proration should be by year’s end.</a:t>
            </a:r>
          </a:p>
          <a:p>
            <a:endParaRPr lang="en-US" sz="1800" baseline="0" dirty="0" smtClean="0"/>
          </a:p>
          <a:p>
            <a:r>
              <a:rPr lang="en-US" sz="1800" baseline="0" dirty="0" smtClean="0"/>
              <a:t>The formula is an annual calculation. In July, it would normally assume 1/12 of the annual total to be paid out. Had to lower proration significantly to absorb the entire restriction in one month.</a:t>
            </a:r>
          </a:p>
          <a:p>
            <a:endParaRPr lang="en-US" sz="1800" baseline="0" dirty="0" smtClean="0"/>
          </a:p>
          <a:p>
            <a:r>
              <a:rPr lang="en-US" sz="1800" baseline="0" dirty="0" smtClean="0"/>
              <a:t>The 94.2% estimate provided in the memo approximates the restriction, plus an assumed CTF revenue amount that is comparable to last year.</a:t>
            </a:r>
          </a:p>
          <a:p>
            <a:endParaRPr lang="en-US" dirty="0"/>
          </a:p>
        </p:txBody>
      </p:sp>
    </p:spTree>
    <p:extLst>
      <p:ext uri="{BB962C8B-B14F-4D97-AF65-F5344CB8AC3E}">
        <p14:creationId xmlns:p14="http://schemas.microsoft.com/office/powerpoint/2010/main" xmlns="" val="153258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delayed</a:t>
            </a:r>
            <a:r>
              <a:rPr lang="en-US" sz="1800" baseline="0" dirty="0" smtClean="0"/>
              <a:t> tax filing created a great deal of uncertainty over the summer.  </a:t>
            </a:r>
          </a:p>
          <a:p>
            <a:endParaRPr lang="en-US" sz="1800" baseline="0" dirty="0" smtClean="0"/>
          </a:p>
          <a:p>
            <a:r>
              <a:rPr lang="en-US" sz="1800" baseline="0" dirty="0" smtClean="0"/>
              <a:t>However, through Oct. 20 revenues have largely outperformed what most experts expected.  Even Moody is positive.</a:t>
            </a:r>
          </a:p>
          <a:p>
            <a:endParaRPr lang="en-US" sz="1800" baseline="0" dirty="0" smtClean="0"/>
          </a:p>
          <a:p>
            <a:r>
              <a:rPr lang="en-US" sz="1800" baseline="0" dirty="0" smtClean="0"/>
              <a:t>Word of caution, the large income tax receipts are based on 2019 income, which is unlikely to be repeated in 2020.</a:t>
            </a:r>
          </a:p>
          <a:p>
            <a:endParaRPr lang="en-US" sz="1800" baseline="0" dirty="0" smtClean="0"/>
          </a:p>
          <a:p>
            <a:r>
              <a:rPr lang="en-US" sz="1800" baseline="0" dirty="0" smtClean="0"/>
              <a:t>This unique situation may even cause the next 1/10</a:t>
            </a:r>
            <a:r>
              <a:rPr lang="en-US" sz="1800" baseline="30000" dirty="0" smtClean="0"/>
              <a:t>th</a:t>
            </a:r>
            <a:r>
              <a:rPr lang="en-US" sz="1800" baseline="0" dirty="0" smtClean="0"/>
              <a:t> reduction in the income tax rate to kick in.</a:t>
            </a:r>
          </a:p>
          <a:p>
            <a:endParaRPr lang="en-US" dirty="0"/>
          </a:p>
        </p:txBody>
      </p:sp>
    </p:spTree>
    <p:extLst>
      <p:ext uri="{BB962C8B-B14F-4D97-AF65-F5344CB8AC3E}">
        <p14:creationId xmlns:p14="http://schemas.microsoft.com/office/powerpoint/2010/main" xmlns="" val="160786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smtClean="0"/>
              <a:t>When</a:t>
            </a:r>
            <a:r>
              <a:rPr lang="en-US" sz="1800" baseline="0" dirty="0" smtClean="0"/>
              <a:t> the SAT is recalculated so are the thresholds.  </a:t>
            </a:r>
          </a:p>
          <a:p>
            <a:pPr defTabSz="931774">
              <a:defRPr/>
            </a:pPr>
            <a:endParaRPr lang="en-US" sz="1800" baseline="0" dirty="0" smtClean="0"/>
          </a:p>
          <a:p>
            <a:pPr defTabSz="931774">
              <a:defRPr/>
            </a:pPr>
            <a:r>
              <a:rPr lang="en-US" sz="1800" baseline="0" dirty="0" smtClean="0"/>
              <a:t>These can have an impact on your WADA if you have a high number of students in one or more of the categories.  </a:t>
            </a:r>
          </a:p>
          <a:p>
            <a:pPr defTabSz="931774">
              <a:defRPr/>
            </a:pPr>
            <a:endParaRPr lang="en-US" sz="1800" baseline="0" dirty="0" smtClean="0"/>
          </a:p>
          <a:p>
            <a:pPr defTabSz="931774">
              <a:defRPr/>
            </a:pPr>
            <a:r>
              <a:rPr lang="en-US" sz="1800" baseline="0" dirty="0" smtClean="0"/>
              <a:t>A decrease in the threshold decreases the number of students you must have in a category before you can begin to use them toward your weighted count.</a:t>
            </a:r>
            <a:endParaRPr lang="en-US" sz="1800" dirty="0" smtClean="0"/>
          </a:p>
          <a:p>
            <a:endParaRPr lang="en-US" dirty="0"/>
          </a:p>
        </p:txBody>
      </p:sp>
    </p:spTree>
    <p:extLst>
      <p:ext uri="{BB962C8B-B14F-4D97-AF65-F5344CB8AC3E}">
        <p14:creationId xmlns:p14="http://schemas.microsoft.com/office/powerpoint/2010/main" xmlns="" val="197206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79778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Budget restrictions are not the only factor impacting final proration.</a:t>
            </a:r>
          </a:p>
          <a:p>
            <a:endParaRPr lang="en-US" sz="1800" dirty="0" smtClean="0"/>
          </a:p>
          <a:p>
            <a:r>
              <a:rPr lang="en-US" sz="1800" dirty="0" smtClean="0"/>
              <a:t>Final ADA, which might reflect a smaller summer school, could cause proration to increase.</a:t>
            </a:r>
          </a:p>
          <a:p>
            <a:endParaRPr lang="en-US" sz="1800" dirty="0" smtClean="0"/>
          </a:p>
          <a:p>
            <a:r>
              <a:rPr lang="en-US" sz="1800" dirty="0" smtClean="0"/>
              <a:t>CTF shortfall can cause proration to decrease.</a:t>
            </a:r>
          </a:p>
          <a:p>
            <a:endParaRPr lang="en-US" dirty="0"/>
          </a:p>
        </p:txBody>
      </p:sp>
    </p:spTree>
    <p:extLst>
      <p:ext uri="{BB962C8B-B14F-4D97-AF65-F5344CB8AC3E}">
        <p14:creationId xmlns:p14="http://schemas.microsoft.com/office/powerpoint/2010/main" xmlns="" val="3866517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0" y="0"/>
            <a:ext cx="304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smtClean="0"/>
              <a:t>Insert picture here from H:/Powerpoint_Templates/PPT Photos for Title Slide. Click on photo icon in this box to begin.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23" name="Parallelogram 22"/>
          <p:cNvSpPr/>
          <p:nvPr userDrawn="1"/>
        </p:nvSpPr>
        <p:spPr>
          <a:xfrm>
            <a:off x="-76200" y="-2"/>
            <a:ext cx="3094420"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2" name="Text Placeholder 4"/>
          <p:cNvSpPr>
            <a:spLocks noGrp="1"/>
          </p:cNvSpPr>
          <p:nvPr>
            <p:ph type="body" sz="quarter" idx="10" hasCustomPrompt="1"/>
          </p:nvPr>
        </p:nvSpPr>
        <p:spPr>
          <a:xfrm>
            <a:off x="778828" y="3860075"/>
            <a:ext cx="1676400" cy="342900"/>
          </a:xfrm>
          <a:prstGeom prst="rect">
            <a:avLst/>
          </a:prstGeom>
        </p:spPr>
        <p:txBody>
          <a:bodyPr/>
          <a:lstStyle>
            <a:lvl1pPr marL="0" indent="0" algn="ctr">
              <a:buFont typeface="Arial" panose="020B0604020202020204" pitchFamily="34" charset="0"/>
              <a:buNone/>
              <a:defRPr sz="2000" b="1">
                <a:solidFill>
                  <a:schemeClr val="bg1"/>
                </a:solidFill>
              </a:defRPr>
            </a:lvl1pPr>
          </a:lstStyle>
          <a:p>
            <a:pPr lvl="0"/>
            <a:r>
              <a:rPr lang="en-US" dirty="0" smtClean="0"/>
              <a:t>Date</a:t>
            </a:r>
            <a:endParaRPr lang="en-US" dirty="0"/>
          </a:p>
        </p:txBody>
      </p:sp>
      <p:sp>
        <p:nvSpPr>
          <p:cNvPr id="4" name="Text Placeholder 3"/>
          <p:cNvSpPr>
            <a:spLocks noGrp="1"/>
          </p:cNvSpPr>
          <p:nvPr>
            <p:ph type="body" sz="quarter" idx="13" hasCustomPrompt="1"/>
          </p:nvPr>
        </p:nvSpPr>
        <p:spPr>
          <a:xfrm>
            <a:off x="3276600" y="1352550"/>
            <a:ext cx="5715000" cy="1219200"/>
          </a:xfrm>
          <a:prstGeom prst="rect">
            <a:avLst/>
          </a:prstGeom>
        </p:spPr>
        <p:txBody>
          <a:bodyPr anchor="ctr" anchorCtr="0">
            <a:normAutofit/>
          </a:bodyPr>
          <a:lstStyle>
            <a:lvl1pPr marL="0" indent="0" algn="ctr">
              <a:buNone/>
              <a:defRPr sz="4000" baseline="0"/>
            </a:lvl1pPr>
          </a:lstStyle>
          <a:p>
            <a:pPr lvl="0"/>
            <a:r>
              <a:rPr lang="en-US" dirty="0" smtClean="0"/>
              <a:t>Click to Enter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1504950"/>
            <a:ext cx="2243850" cy="807786"/>
          </a:xfrm>
          <a:prstGeom prst="rect">
            <a:avLst/>
          </a:prstGeom>
        </p:spPr>
      </p:pic>
    </p:spTree>
    <p:extLst>
      <p:ext uri="{BB962C8B-B14F-4D97-AF65-F5344CB8AC3E}">
        <p14:creationId xmlns:p14="http://schemas.microsoft.com/office/powerpoint/2010/main" xmlns=""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89795" b="19643"/>
          <a:stretch/>
        </p:blipFill>
        <p:spPr>
          <a:xfrm>
            <a:off x="7696200" y="18730"/>
            <a:ext cx="228600" cy="648020"/>
          </a:xfrm>
          <a:prstGeom prst="rect">
            <a:avLst/>
          </a:prstGeom>
        </p:spPr>
      </p:pic>
      <p:sp>
        <p:nvSpPr>
          <p:cNvPr id="12" name="Content Placeholder 13"/>
          <p:cNvSpPr>
            <a:spLocks noGrp="1"/>
          </p:cNvSpPr>
          <p:nvPr>
            <p:ph sz="quarter" idx="11" hasCustomPrompt="1"/>
          </p:nvPr>
        </p:nvSpPr>
        <p:spPr>
          <a:xfrm>
            <a:off x="152400" y="819150"/>
            <a:ext cx="3048000" cy="40386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Chart Placeholder 9"/>
          <p:cNvSpPr>
            <a:spLocks noGrp="1"/>
          </p:cNvSpPr>
          <p:nvPr>
            <p:ph type="chart" sz="quarter" idx="12"/>
          </p:nvPr>
        </p:nvSpPr>
        <p:spPr>
          <a:xfrm>
            <a:off x="3352800" y="819150"/>
            <a:ext cx="5562600" cy="4038600"/>
          </a:xfrm>
          <a:prstGeom prst="rect">
            <a:avLst/>
          </a:prstGeom>
        </p:spPr>
        <p:txBody>
          <a:bodyPr/>
          <a:lstStyle/>
          <a:p>
            <a:endParaRPr lang="en-US" dirty="0"/>
          </a:p>
        </p:txBody>
      </p:sp>
    </p:spTree>
    <p:extLst>
      <p:ext uri="{BB962C8B-B14F-4D97-AF65-F5344CB8AC3E}">
        <p14:creationId xmlns:p14="http://schemas.microsoft.com/office/powerpoint/2010/main" xmlns="" val="411190774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smtClean="0"/>
              <a:t>Insert Text or large tables or graphs</a:t>
            </a:r>
          </a:p>
        </p:txBody>
      </p:sp>
      <p:sp>
        <p:nvSpPr>
          <p:cNvPr id="5" name="Text Placeholder 12"/>
          <p:cNvSpPr>
            <a:spLocks noGrp="1"/>
          </p:cNvSpPr>
          <p:nvPr>
            <p:ph type="body" sz="quarter" idx="10" hasCustomPrompt="1"/>
          </p:nvPr>
        </p:nvSpPr>
        <p:spPr>
          <a:xfrm>
            <a:off x="1371600" y="123826"/>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06811" y="220048"/>
            <a:ext cx="1084789" cy="390524"/>
          </a:xfrm>
          <a:prstGeom prst="rect">
            <a:avLst/>
          </a:prstGeom>
        </p:spPr>
      </p:pic>
    </p:spTree>
    <p:extLst>
      <p:ext uri="{BB962C8B-B14F-4D97-AF65-F5344CB8AC3E}">
        <p14:creationId xmlns:p14="http://schemas.microsoft.com/office/powerpoint/2010/main" xmlns=""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5" name="Text Placeholder 12"/>
          <p:cNvSpPr>
            <a:spLocks noGrp="1"/>
          </p:cNvSpPr>
          <p:nvPr>
            <p:ph type="body" sz="quarter" idx="10" hasCustomPrompt="1"/>
          </p:nvPr>
        </p:nvSpPr>
        <p:spPr>
          <a:xfrm>
            <a:off x="1371600" y="123826"/>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sp>
        <p:nvSpPr>
          <p:cNvPr id="6" name="Media Placeholder 5"/>
          <p:cNvSpPr>
            <a:spLocks noGrp="1"/>
          </p:cNvSpPr>
          <p:nvPr>
            <p:ph type="media" sz="quarter" idx="11" hasCustomPrompt="1"/>
          </p:nvPr>
        </p:nvSpPr>
        <p:spPr>
          <a:xfrm>
            <a:off x="457200" y="819149"/>
            <a:ext cx="8458200" cy="3948159"/>
          </a:xfrm>
          <a:prstGeom prst="rect">
            <a:avLst/>
          </a:prstGeom>
        </p:spPr>
        <p:txBody>
          <a:bodyPr/>
          <a:lstStyle>
            <a:lvl1pPr>
              <a:defRPr baseline="0"/>
            </a:lvl1pPr>
          </a:lstStyle>
          <a:p>
            <a:r>
              <a:rPr lang="en-US" dirty="0" smtClean="0"/>
              <a:t>Use to insert video files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06811" y="220048"/>
            <a:ext cx="1084789" cy="390524"/>
          </a:xfrm>
          <a:prstGeom prst="rect">
            <a:avLst/>
          </a:prstGeom>
        </p:spPr>
      </p:pic>
    </p:spTree>
    <p:extLst>
      <p:ext uri="{BB962C8B-B14F-4D97-AF65-F5344CB8AC3E}">
        <p14:creationId xmlns:p14="http://schemas.microsoft.com/office/powerpoint/2010/main" xmlns=""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65423" y="835275"/>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smtClean="0"/>
              <a:t>Insert Section Title Here</a:t>
            </a:r>
            <a:endParaRPr lang="en-US" dirty="0"/>
          </a:p>
        </p:txBody>
      </p:sp>
    </p:spTree>
    <p:extLst>
      <p:ext uri="{BB962C8B-B14F-4D97-AF65-F5344CB8AC3E}">
        <p14:creationId xmlns:p14="http://schemas.microsoft.com/office/powerpoint/2010/main" xmlns="" val="1292944854"/>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61924"/>
            <a:ext cx="1434854" cy="516548"/>
          </a:xfrm>
          <a:prstGeom prst="rect">
            <a:avLst/>
          </a:prstGeom>
        </p:spPr>
      </p:pic>
    </p:spTree>
    <p:extLst>
      <p:ext uri="{BB962C8B-B14F-4D97-AF65-F5344CB8AC3E}">
        <p14:creationId xmlns:p14="http://schemas.microsoft.com/office/powerpoint/2010/main" xmlns=""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029200" y="1428750"/>
            <a:ext cx="3352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7754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Tree>
    <p:extLst>
      <p:ext uri="{BB962C8B-B14F-4D97-AF65-F5344CB8AC3E}">
        <p14:creationId xmlns:p14="http://schemas.microsoft.com/office/powerpoint/2010/main" xmlns=""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xmlns=""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0800000" flipH="1" flipV="1">
            <a:off x="7467601"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09" indent="0" algn="ctr">
              <a:buNone/>
              <a:defRPr baseline="0">
                <a:solidFill>
                  <a:schemeClr val="bg1"/>
                </a:solidFill>
              </a:defRPr>
            </a:lvl1pPr>
          </a:lstStyle>
          <a:p>
            <a:pPr lvl="0"/>
            <a:r>
              <a:rPr lang="en-US" dirty="0" smtClean="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9891727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89795" b="19643"/>
          <a:stretch/>
        </p:blipFill>
        <p:spPr>
          <a:xfrm>
            <a:off x="76962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Tree>
    <p:extLst>
      <p:ext uri="{BB962C8B-B14F-4D97-AF65-F5344CB8AC3E}">
        <p14:creationId xmlns:p14="http://schemas.microsoft.com/office/powerpoint/2010/main" xmlns="" val="4289908937"/>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smtClean="0"/>
              <a:t>Names</a:t>
            </a:r>
          </a:p>
          <a:p>
            <a:r>
              <a:rPr lang="en-US" dirty="0" smtClean="0"/>
              <a:t>Section</a:t>
            </a:r>
          </a:p>
          <a:p>
            <a:r>
              <a:rPr lang="en-US" dirty="0" smtClean="0"/>
              <a:t>Phone number &amp; Email address</a:t>
            </a:r>
            <a:endParaRPr lang="en-US" dirty="0"/>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xmlns="" val="103696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7010400" y="2724150"/>
            <a:ext cx="21336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724150"/>
            <a:ext cx="70104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591300" y="476504"/>
            <a:ext cx="2362200" cy="850392"/>
          </a:xfrm>
          <a:prstGeom prst="rect">
            <a:avLst/>
          </a:prstGeom>
        </p:spPr>
      </p:pic>
      <p:sp>
        <p:nvSpPr>
          <p:cNvPr id="9" name="Text Placeholder 8"/>
          <p:cNvSpPr>
            <a:spLocks noGrp="1"/>
          </p:cNvSpPr>
          <p:nvPr>
            <p:ph type="body" sz="quarter" idx="11" hasCustomPrompt="1"/>
          </p:nvPr>
        </p:nvSpPr>
        <p:spPr>
          <a:xfrm>
            <a:off x="381000" y="209550"/>
            <a:ext cx="5867400" cy="1384300"/>
          </a:xfrm>
          <a:prstGeom prst="rect">
            <a:avLst/>
          </a:prstGeom>
        </p:spPr>
        <p:txBody>
          <a:bodyPr anchor="ctr" anchorCtr="0">
            <a:normAutofit/>
          </a:bodyPr>
          <a:lstStyle>
            <a:lvl1pPr marL="0" indent="0" algn="ctr">
              <a:buNone/>
              <a:defRPr sz="4000" baseline="0"/>
            </a:lvl1pPr>
          </a:lstStyle>
          <a:p>
            <a:pPr lvl="0"/>
            <a:r>
              <a:rPr lang="en-US" dirty="0" smtClean="0"/>
              <a:t>Click to Enter Title</a:t>
            </a:r>
          </a:p>
        </p:txBody>
      </p:sp>
      <p:sp>
        <p:nvSpPr>
          <p:cNvPr id="10" name="Text Placeholder 2"/>
          <p:cNvSpPr>
            <a:spLocks noGrp="1"/>
          </p:cNvSpPr>
          <p:nvPr>
            <p:ph type="body" sz="quarter" idx="12" hasCustomPrompt="1"/>
          </p:nvPr>
        </p:nvSpPr>
        <p:spPr>
          <a:xfrm>
            <a:off x="1000125" y="1698286"/>
            <a:ext cx="4629150" cy="914400"/>
          </a:xfrm>
          <a:prstGeom prst="rect">
            <a:avLst/>
          </a:prstGeom>
        </p:spPr>
        <p:txBody>
          <a:bodyPr anchor="ctr" anchorCtr="0">
            <a:normAutofit/>
          </a:bodyPr>
          <a:lstStyle>
            <a:lvl1pPr marL="0" indent="0" algn="ctr">
              <a:buNone/>
              <a:defRPr sz="2000" i="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 title, Section</a:t>
            </a:r>
          </a:p>
        </p:txBody>
      </p:sp>
      <p:sp>
        <p:nvSpPr>
          <p:cNvPr id="11" name="Text Placeholder 4"/>
          <p:cNvSpPr>
            <a:spLocks noGrp="1"/>
          </p:cNvSpPr>
          <p:nvPr>
            <p:ph type="body" sz="quarter" idx="13" hasCustomPrompt="1"/>
          </p:nvPr>
        </p:nvSpPr>
        <p:spPr>
          <a:xfrm>
            <a:off x="7239000" y="3333750"/>
            <a:ext cx="1676400" cy="342900"/>
          </a:xfrm>
          <a:prstGeom prst="rect">
            <a:avLst/>
          </a:prstGeom>
        </p:spPr>
        <p:txBody>
          <a:bodyPr/>
          <a:lstStyle>
            <a:lvl1pPr marL="0" indent="0" algn="ctr">
              <a:buFont typeface="Arial" panose="020B0604020202020204" pitchFamily="34" charset="0"/>
              <a:buNone/>
              <a:defRPr sz="2000" b="1">
                <a:solidFill>
                  <a:schemeClr val="bg1"/>
                </a:solidFill>
              </a:defRPr>
            </a:lvl1pPr>
          </a:lstStyle>
          <a:p>
            <a:pPr lvl="0"/>
            <a:r>
              <a:rPr lang="en-US" dirty="0" smtClean="0"/>
              <a:t>Date</a:t>
            </a:r>
            <a:endParaRPr lang="en-US" dirty="0"/>
          </a:p>
        </p:txBody>
      </p:sp>
      <p:sp>
        <p:nvSpPr>
          <p:cNvPr id="12" name="Picture Placeholder 20"/>
          <p:cNvSpPr>
            <a:spLocks noGrp="1"/>
          </p:cNvSpPr>
          <p:nvPr>
            <p:ph type="pic" sz="quarter" idx="14" hasCustomPrompt="1"/>
          </p:nvPr>
        </p:nvSpPr>
        <p:spPr>
          <a:xfrm>
            <a:off x="145621" y="2741091"/>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t>.  </a:t>
            </a:r>
          </a:p>
          <a:p>
            <a:endParaRPr lang="en-US" dirty="0"/>
          </a:p>
        </p:txBody>
      </p:sp>
    </p:spTree>
    <p:extLst>
      <p:ext uri="{BB962C8B-B14F-4D97-AF65-F5344CB8AC3E}">
        <p14:creationId xmlns:p14="http://schemas.microsoft.com/office/powerpoint/2010/main" xmlns=""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p:cNvSpPr>
            <a:spLocks noGrp="1"/>
          </p:cNvSpPr>
          <p:nvPr>
            <p:ph type="body" sz="quarter" idx="11" hasCustomPrompt="1"/>
          </p:nvPr>
        </p:nvSpPr>
        <p:spPr>
          <a:xfrm>
            <a:off x="2395121" y="3479698"/>
            <a:ext cx="6400800" cy="1536904"/>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3" name="TextBox 2"/>
          <p:cNvSpPr txBox="1"/>
          <p:nvPr userDrawn="1"/>
        </p:nvSpPr>
        <p:spPr>
          <a:xfrm>
            <a:off x="2661821" y="2902683"/>
            <a:ext cx="5867400" cy="461665"/>
          </a:xfrm>
          <a:prstGeom prst="rect">
            <a:avLst/>
          </a:prstGeom>
          <a:noFill/>
        </p:spPr>
        <p:txBody>
          <a:bodyPr wrap="square" rtlCol="0">
            <a:spAutoFit/>
          </a:bodyPr>
          <a:lstStyle/>
          <a:p>
            <a:pPr algn="ctr"/>
            <a:r>
              <a:rPr lang="en-US" sz="2400" b="1" dirty="0" smtClean="0"/>
              <a:t>Contact</a:t>
            </a:r>
            <a:endParaRPr lang="en-US" sz="2400" b="1" dirty="0"/>
          </a:p>
        </p:txBody>
      </p:sp>
      <p:sp>
        <p:nvSpPr>
          <p:cNvPr id="16" name="Picture Placeholder 20"/>
          <p:cNvSpPr>
            <a:spLocks noGrp="1"/>
          </p:cNvSpPr>
          <p:nvPr>
            <p:ph type="pic" sz="quarter" idx="12" hasCustomPrompt="1"/>
          </p:nvPr>
        </p:nvSpPr>
        <p:spPr>
          <a:xfrm>
            <a:off x="2126941" y="0"/>
            <a:ext cx="7011879"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xmlns="" val="3119972828"/>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smtClean="0"/>
              <a:t>Contact Us</a:t>
            </a:r>
            <a:endParaRPr lang="en-US" sz="2800" b="1" dirty="0"/>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smtClean="0"/>
              <a:t>Use a table for multiple names, titles, email addresses and phone numbers</a:t>
            </a:r>
            <a:endParaRPr lang="en-US" dirty="0"/>
          </a:p>
        </p:txBody>
      </p:sp>
    </p:spTree>
    <p:extLst>
      <p:ext uri="{BB962C8B-B14F-4D97-AF65-F5344CB8AC3E}">
        <p14:creationId xmlns:p14="http://schemas.microsoft.com/office/powerpoint/2010/main" xmlns="" val="3076587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lstStyle>
            <a:lvl1pPr marL="112712" indent="0" algn="ctr">
              <a:buNone/>
              <a:defRPr/>
            </a:lvl1pPr>
          </a:lstStyle>
          <a:p>
            <a:pPr lvl="0"/>
            <a:r>
              <a:rPr lang="en-US" dirty="0" smtClean="0"/>
              <a:t>Contact/Questions</a:t>
            </a:r>
          </a:p>
        </p:txBody>
      </p:sp>
    </p:spTree>
    <p:extLst>
      <p:ext uri="{BB962C8B-B14F-4D97-AF65-F5344CB8AC3E}">
        <p14:creationId xmlns:p14="http://schemas.microsoft.com/office/powerpoint/2010/main" xmlns=""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41111"/>
          <a:stretch/>
        </p:blipFill>
        <p:spPr>
          <a:xfrm>
            <a:off x="5105400" y="0"/>
            <a:ext cx="4038600" cy="5143500"/>
          </a:xfrm>
          <a:prstGeom prst="rect">
            <a:avLst/>
          </a:prstGeom>
        </p:spPr>
      </p:pic>
      <p:sp>
        <p:nvSpPr>
          <p:cNvPr id="5" name="Title 4"/>
          <p:cNvSpPr>
            <a:spLocks noGrp="1"/>
          </p:cNvSpPr>
          <p:nvPr>
            <p:ph type="title" hasCustomPrompt="1"/>
          </p:nvPr>
        </p:nvSpPr>
        <p:spPr>
          <a:xfrm>
            <a:off x="0" y="1962150"/>
            <a:ext cx="5791200" cy="1295400"/>
          </a:xfrm>
          <a:prstGeom prst="rect">
            <a:avLst/>
          </a:prstGeom>
        </p:spPr>
        <p:txBody>
          <a:bodyPr/>
          <a:lstStyle>
            <a:lvl1pPr>
              <a:defRPr/>
            </a:lvl1pPr>
          </a:lstStyle>
          <a:p>
            <a:r>
              <a:rPr lang="en-US" dirty="0" smtClean="0"/>
              <a:t>Click to Enter Title</a:t>
            </a:r>
            <a:endParaRPr lang="en-US" dirty="0"/>
          </a:p>
        </p:txBody>
      </p:sp>
      <p:sp>
        <p:nvSpPr>
          <p:cNvPr id="7" name="Text Placeholder 2"/>
          <p:cNvSpPr>
            <a:spLocks noGrp="1"/>
          </p:cNvSpPr>
          <p:nvPr>
            <p:ph type="body" sz="quarter" idx="12" hasCustomPrompt="1"/>
          </p:nvPr>
        </p:nvSpPr>
        <p:spPr>
          <a:xfrm>
            <a:off x="685800" y="3743325"/>
            <a:ext cx="4629150" cy="914400"/>
          </a:xfrm>
          <a:prstGeom prst="rect">
            <a:avLst/>
          </a:prstGeom>
        </p:spPr>
        <p:txBody>
          <a:bodyPr anchor="ctr" anchorCtr="0">
            <a:normAutofit/>
          </a:bodyPr>
          <a:lstStyle>
            <a:lvl1pPr marL="0" indent="0" algn="ctr">
              <a:buNone/>
              <a:defRPr sz="2000" i="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 title, Section</a:t>
            </a:r>
          </a:p>
        </p:txBody>
      </p:sp>
      <p:sp>
        <p:nvSpPr>
          <p:cNvPr id="8" name="Text Placeholder 4"/>
          <p:cNvSpPr>
            <a:spLocks noGrp="1"/>
          </p:cNvSpPr>
          <p:nvPr>
            <p:ph type="body" sz="quarter" idx="10" hasCustomPrompt="1"/>
          </p:nvPr>
        </p:nvSpPr>
        <p:spPr>
          <a:xfrm>
            <a:off x="6781800" y="742950"/>
            <a:ext cx="1676400" cy="342900"/>
          </a:xfrm>
          <a:prstGeom prst="rect">
            <a:avLst/>
          </a:prstGeom>
        </p:spPr>
        <p:txBody>
          <a:bodyPr/>
          <a:lstStyle>
            <a:lvl1pPr marL="0" indent="0" algn="ctr">
              <a:buFont typeface="Arial" panose="020B0604020202020204" pitchFamily="34" charset="0"/>
              <a:buNone/>
              <a:defRPr sz="2000" b="1">
                <a:solidFill>
                  <a:schemeClr val="bg1"/>
                </a:solidFill>
              </a:defRPr>
            </a:lvl1pPr>
          </a:lstStyle>
          <a:p>
            <a:pPr lvl="0"/>
            <a:r>
              <a:rPr lang="en-US" dirty="0" smtClean="0"/>
              <a:t>Date</a:t>
            </a:r>
            <a:endParaRPr lang="en-US" dirty="0"/>
          </a:p>
        </p:txBody>
      </p:sp>
    </p:spTree>
    <p:extLst>
      <p:ext uri="{BB962C8B-B14F-4D97-AF65-F5344CB8AC3E}">
        <p14:creationId xmlns:p14="http://schemas.microsoft.com/office/powerpoint/2010/main" xmlns=""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495800" y="438150"/>
            <a:ext cx="4191000" cy="1371600"/>
          </a:xfrm>
          <a:prstGeom prst="rect">
            <a:avLst/>
          </a:prstGeom>
        </p:spPr>
        <p:txBody>
          <a:bodyPr/>
          <a:lstStyle>
            <a:lvl1pPr>
              <a:defRPr baseline="0"/>
            </a:lvl1pPr>
          </a:lstStyle>
          <a:p>
            <a:r>
              <a:rPr lang="en-US" dirty="0" smtClean="0"/>
              <a:t>Click to Enter Title</a:t>
            </a: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4946" y="116706"/>
            <a:ext cx="2564907" cy="923367"/>
          </a:xfrm>
          <a:prstGeom prst="rect">
            <a:avLst/>
          </a:prstGeom>
        </p:spPr>
      </p:pic>
      <p:sp>
        <p:nvSpPr>
          <p:cNvPr id="10" name="Text Placeholder 2"/>
          <p:cNvSpPr>
            <a:spLocks noGrp="1"/>
          </p:cNvSpPr>
          <p:nvPr>
            <p:ph type="body" sz="quarter" idx="12" hasCustomPrompt="1"/>
          </p:nvPr>
        </p:nvSpPr>
        <p:spPr>
          <a:xfrm>
            <a:off x="4276725" y="2419350"/>
            <a:ext cx="4629150" cy="914400"/>
          </a:xfrm>
          <a:prstGeom prst="rect">
            <a:avLst/>
          </a:prstGeom>
        </p:spPr>
        <p:txBody>
          <a:bodyPr anchor="ctr" anchorCtr="0">
            <a:normAutofit/>
          </a:bodyPr>
          <a:lstStyle>
            <a:lvl1pPr marL="0" indent="0" algn="ctr">
              <a:buNone/>
              <a:defRPr sz="2000" i="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 title, Section</a:t>
            </a:r>
          </a:p>
        </p:txBody>
      </p:sp>
      <p:sp>
        <p:nvSpPr>
          <p:cNvPr id="11" name="Text Placeholder 4"/>
          <p:cNvSpPr>
            <a:spLocks noGrp="1"/>
          </p:cNvSpPr>
          <p:nvPr>
            <p:ph type="body" sz="quarter" idx="13" hasCustomPrompt="1"/>
          </p:nvPr>
        </p:nvSpPr>
        <p:spPr>
          <a:xfrm>
            <a:off x="5867400" y="4492933"/>
            <a:ext cx="1676400" cy="342900"/>
          </a:xfrm>
          <a:prstGeom prst="rect">
            <a:avLst/>
          </a:prstGeom>
        </p:spPr>
        <p:txBody>
          <a:bodyPr/>
          <a:lstStyle>
            <a:lvl1pPr marL="0" indent="0" algn="ctr">
              <a:buFont typeface="Arial" panose="020B0604020202020204" pitchFamily="34" charset="0"/>
              <a:buNone/>
              <a:defRPr sz="1800" b="1">
                <a:solidFill>
                  <a:schemeClr val="tx2"/>
                </a:solidFill>
              </a:defRPr>
            </a:lvl1pPr>
          </a:lstStyle>
          <a:p>
            <a:pPr lvl="0"/>
            <a:r>
              <a:rPr lang="en-US" dirty="0" smtClean="0"/>
              <a:t>Date</a:t>
            </a:r>
            <a:endParaRPr lang="en-US" dirty="0"/>
          </a:p>
        </p:txBody>
      </p:sp>
    </p:spTree>
    <p:extLst>
      <p:ext uri="{BB962C8B-B14F-4D97-AF65-F5344CB8AC3E}">
        <p14:creationId xmlns:p14="http://schemas.microsoft.com/office/powerpoint/2010/main" xmlns=""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495800" y="438150"/>
            <a:ext cx="4191000" cy="1371600"/>
          </a:xfrm>
          <a:prstGeom prst="rect">
            <a:avLst/>
          </a:prstGeom>
        </p:spPr>
        <p:txBody>
          <a:bodyPr/>
          <a:lstStyle>
            <a:lvl1pPr>
              <a:defRPr baseline="0">
                <a:solidFill>
                  <a:schemeClr val="tx2">
                    <a:lumMod val="75000"/>
                  </a:schemeClr>
                </a:solidFill>
              </a:defRPr>
            </a:lvl1pPr>
          </a:lstStyle>
          <a:p>
            <a:r>
              <a:rPr lang="en-US" dirty="0" smtClean="0"/>
              <a:t>Click to Enter Title</a:t>
            </a: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400" kern="1200" dirty="0" smtClean="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a:t>
            </a:r>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4946" y="116706"/>
            <a:ext cx="2564907" cy="923367"/>
          </a:xfrm>
          <a:prstGeom prst="rect">
            <a:avLst/>
          </a:prstGeom>
        </p:spPr>
      </p:pic>
      <p:sp>
        <p:nvSpPr>
          <p:cNvPr id="10" name="Text Placeholder 2"/>
          <p:cNvSpPr>
            <a:spLocks noGrp="1"/>
          </p:cNvSpPr>
          <p:nvPr>
            <p:ph type="body" sz="quarter" idx="12" hasCustomPrompt="1"/>
          </p:nvPr>
        </p:nvSpPr>
        <p:spPr>
          <a:xfrm>
            <a:off x="4276725" y="2419350"/>
            <a:ext cx="4629150" cy="914400"/>
          </a:xfrm>
          <a:prstGeom prst="rect">
            <a:avLst/>
          </a:prstGeom>
        </p:spPr>
        <p:txBody>
          <a:bodyPr anchor="ctr" anchorCtr="0">
            <a:normAutofit/>
          </a:bodyPr>
          <a:lstStyle>
            <a:lvl1pPr marL="0" indent="0" algn="ctr">
              <a:buNone/>
              <a:defRPr sz="2000" i="1" baseline="0">
                <a:solidFill>
                  <a:schemeClr val="tx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 title, Section</a:t>
            </a:r>
          </a:p>
        </p:txBody>
      </p:sp>
      <p:sp>
        <p:nvSpPr>
          <p:cNvPr id="11" name="Text Placeholder 4"/>
          <p:cNvSpPr>
            <a:spLocks noGrp="1"/>
          </p:cNvSpPr>
          <p:nvPr>
            <p:ph type="body" sz="quarter" idx="13" hasCustomPrompt="1"/>
          </p:nvPr>
        </p:nvSpPr>
        <p:spPr>
          <a:xfrm>
            <a:off x="5867400" y="4492933"/>
            <a:ext cx="1676400" cy="342900"/>
          </a:xfrm>
          <a:prstGeom prst="rect">
            <a:avLst/>
          </a:prstGeom>
        </p:spPr>
        <p:txBody>
          <a:bodyPr/>
          <a:lstStyle>
            <a:lvl1pPr marL="0" indent="0" algn="ctr">
              <a:buFont typeface="Arial" panose="020B0604020202020204" pitchFamily="34" charset="0"/>
              <a:buNone/>
              <a:defRPr sz="1800" b="1">
                <a:solidFill>
                  <a:srgbClr val="003399"/>
                </a:solidFill>
              </a:defRPr>
            </a:lvl1pPr>
          </a:lstStyle>
          <a:p>
            <a:pPr lvl="0"/>
            <a:r>
              <a:rPr lang="en-US" dirty="0" smtClean="0"/>
              <a:t>Date</a:t>
            </a:r>
            <a:endParaRPr lang="en-US" dirty="0"/>
          </a:p>
        </p:txBody>
      </p:sp>
    </p:spTree>
    <p:extLst>
      <p:ext uri="{BB962C8B-B14F-4D97-AF65-F5344CB8AC3E}">
        <p14:creationId xmlns:p14="http://schemas.microsoft.com/office/powerpoint/2010/main" xmlns=""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70344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Tree>
    <p:extLst>
      <p:ext uri="{BB962C8B-B14F-4D97-AF65-F5344CB8AC3E}">
        <p14:creationId xmlns:p14="http://schemas.microsoft.com/office/powerpoint/2010/main" xmlns="" val="3948844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152400" y="819150"/>
            <a:ext cx="8839200" cy="376428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Tree>
    <p:extLst>
      <p:ext uri="{BB962C8B-B14F-4D97-AF65-F5344CB8AC3E}">
        <p14:creationId xmlns:p14="http://schemas.microsoft.com/office/powerpoint/2010/main" xmlns=""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89795" b="19643"/>
          <a:stretch/>
        </p:blipFill>
        <p:spPr>
          <a:xfrm>
            <a:off x="76962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Tree>
    <p:extLst>
      <p:ext uri="{BB962C8B-B14F-4D97-AF65-F5344CB8AC3E}">
        <p14:creationId xmlns:p14="http://schemas.microsoft.com/office/powerpoint/2010/main" xmlns="" val="907231592"/>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 id="2147483798" r:id="rId5"/>
    <p:sldLayoutId id="2147483799" r:id="rId6"/>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1" r:id="rId3"/>
    <p:sldLayoutId id="2147483792" r:id="rId4"/>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mailto:Jennifer.Jordan@dese.mo.gov"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 Id="rId5" Type="http://schemas.openxmlformats.org/officeDocument/2006/relationships/hyperlink" Target="mailto:Debra.Clink@dese.mo.gov" TargetMode="External"/><Relationship Id="rId4" Type="http://schemas.openxmlformats.org/officeDocument/2006/relationships/hyperlink" Target="mailto:Tammy.Lehmen@dese.mo.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School Finance Update</a:t>
            </a:r>
            <a:br>
              <a:rPr lang="en-US" dirty="0"/>
            </a:br>
            <a:endParaRPr lang="en-US" dirty="0"/>
          </a:p>
        </p:txBody>
      </p:sp>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xmlns="" val="0"/>
              </a:ext>
            </a:extLst>
          </a:blip>
          <a:srcRect l="14444" r="14444"/>
          <a:stretch>
            <a:fillRect/>
          </a:stretch>
        </p:blipFill>
        <p:spPr/>
      </p:pic>
      <p:sp>
        <p:nvSpPr>
          <p:cNvPr id="23" name="Text Placeholder 22"/>
          <p:cNvSpPr>
            <a:spLocks noGrp="1"/>
          </p:cNvSpPr>
          <p:nvPr>
            <p:ph type="body" sz="quarter" idx="12"/>
          </p:nvPr>
        </p:nvSpPr>
        <p:spPr/>
        <p:txBody>
          <a:bodyPr>
            <a:normAutofit lnSpcReduction="10000"/>
          </a:bodyPr>
          <a:lstStyle/>
          <a:p>
            <a:r>
              <a:rPr lang="en-US" dirty="0"/>
              <a:t>Dr. Kari Monsees, </a:t>
            </a:r>
            <a:r>
              <a:rPr lang="en-US" dirty="0" smtClean="0"/>
              <a:t>Deputy Commissioner</a:t>
            </a:r>
            <a:r>
              <a:rPr lang="en-US" dirty="0"/>
              <a:t>, </a:t>
            </a:r>
            <a:r>
              <a:rPr lang="en-US" dirty="0" smtClean="0"/>
              <a:t>Division of Financial </a:t>
            </a:r>
            <a:r>
              <a:rPr lang="en-US" dirty="0"/>
              <a:t>and Administrative </a:t>
            </a:r>
            <a:r>
              <a:rPr lang="en-US" dirty="0" smtClean="0"/>
              <a:t>Services</a:t>
            </a:r>
            <a:endParaRPr lang="en-US" dirty="0"/>
          </a:p>
        </p:txBody>
      </p:sp>
      <p:sp>
        <p:nvSpPr>
          <p:cNvPr id="24" name="Text Placeholder 23"/>
          <p:cNvSpPr>
            <a:spLocks noGrp="1"/>
          </p:cNvSpPr>
          <p:nvPr>
            <p:ph type="body" sz="quarter" idx="13"/>
          </p:nvPr>
        </p:nvSpPr>
        <p:spPr>
          <a:xfrm>
            <a:off x="5105400" y="4492933"/>
            <a:ext cx="2743200" cy="342900"/>
          </a:xfrm>
        </p:spPr>
        <p:txBody>
          <a:bodyPr/>
          <a:lstStyle/>
          <a:p>
            <a:r>
              <a:rPr lang="en-US" dirty="0" smtClean="0"/>
              <a:t>October 22, 2020</a:t>
            </a:r>
            <a:endParaRPr lang="en-US" dirty="0"/>
          </a:p>
        </p:txBody>
      </p:sp>
    </p:spTree>
    <p:extLst>
      <p:ext uri="{BB962C8B-B14F-4D97-AF65-F5344CB8AC3E}">
        <p14:creationId xmlns:p14="http://schemas.microsoft.com/office/powerpoint/2010/main" xmlns="" val="3284790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10</a:t>
            </a:fld>
            <a:endParaRPr lang="en-US" dirty="0"/>
          </a:p>
        </p:txBody>
      </p:sp>
      <p:sp>
        <p:nvSpPr>
          <p:cNvPr id="3" name="Content Placeholder 2"/>
          <p:cNvSpPr>
            <a:spLocks noGrp="1"/>
          </p:cNvSpPr>
          <p:nvPr>
            <p:ph sz="quarter" idx="11"/>
          </p:nvPr>
        </p:nvSpPr>
        <p:spPr/>
        <p:txBody>
          <a:bodyPr/>
          <a:lstStyle/>
          <a:p>
            <a:pPr marL="112712" indent="0">
              <a:buNone/>
            </a:pPr>
            <a:endParaRPr lang="en-US" sz="2200" dirty="0" smtClean="0"/>
          </a:p>
          <a:p>
            <a:endParaRPr lang="en-US" dirty="0"/>
          </a:p>
        </p:txBody>
      </p:sp>
      <p:sp>
        <p:nvSpPr>
          <p:cNvPr id="4" name="Text Placeholder 3"/>
          <p:cNvSpPr>
            <a:spLocks noGrp="1"/>
          </p:cNvSpPr>
          <p:nvPr>
            <p:ph type="body" sz="quarter" idx="10"/>
          </p:nvPr>
        </p:nvSpPr>
        <p:spPr/>
        <p:txBody>
          <a:bodyPr/>
          <a:lstStyle/>
          <a:p>
            <a:r>
              <a:rPr lang="en-US" sz="3000" dirty="0" smtClean="0"/>
              <a:t>FY 2021 Basic Formula</a:t>
            </a:r>
            <a:endParaRPr lang="en-US" sz="3000" dirty="0"/>
          </a:p>
          <a:p>
            <a:endParaRPr lang="en-US" sz="3000" dirty="0"/>
          </a:p>
        </p:txBody>
      </p:sp>
      <p:graphicFrame>
        <p:nvGraphicFramePr>
          <p:cNvPr id="7" name="Table 6"/>
          <p:cNvGraphicFramePr>
            <a:graphicFrameLocks noGrp="1"/>
          </p:cNvGraphicFramePr>
          <p:nvPr>
            <p:extLst>
              <p:ext uri="{D42A27DB-BD31-4B8C-83A1-F6EECF244321}">
                <p14:modId xmlns:p14="http://schemas.microsoft.com/office/powerpoint/2010/main" xmlns="" val="1572627927"/>
              </p:ext>
            </p:extLst>
          </p:nvPr>
        </p:nvGraphicFramePr>
        <p:xfrm>
          <a:off x="1371600" y="1476375"/>
          <a:ext cx="5943600" cy="257175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440228542"/>
                    </a:ext>
                  </a:extLst>
                </a:gridCol>
                <a:gridCol w="2895600">
                  <a:extLst>
                    <a:ext uri="{9D8B030D-6E8A-4147-A177-3AD203B41FA5}">
                      <a16:colId xmlns:a16="http://schemas.microsoft.com/office/drawing/2014/main" xmlns="" val="1328464204"/>
                    </a:ext>
                  </a:extLst>
                </a:gridCol>
              </a:tblGrid>
              <a:tr h="428625">
                <a:tc>
                  <a:txBody>
                    <a:bodyPr/>
                    <a:lstStyle/>
                    <a:p>
                      <a:pPr algn="l" fontAlgn="t"/>
                      <a:r>
                        <a:rPr lang="en-US" sz="2000" b="1" i="0" u="none" strike="noStrike" dirty="0" smtClean="0">
                          <a:solidFill>
                            <a:schemeClr val="bg1"/>
                          </a:solidFill>
                          <a:effectLst/>
                          <a:latin typeface="+mn-lt"/>
                        </a:rPr>
                        <a:t>Month</a:t>
                      </a:r>
                      <a:endParaRPr lang="en-US" sz="2000" b="1" i="0" u="none" strike="noStrike" dirty="0">
                        <a:solidFill>
                          <a:schemeClr val="bg1"/>
                        </a:solidFill>
                        <a:effectLst/>
                        <a:latin typeface="+mn-lt"/>
                      </a:endParaRPr>
                    </a:p>
                  </a:txBody>
                  <a:tcPr marL="9525" marR="9525" marT="9525" marB="0" anchor="ctr"/>
                </a:tc>
                <a:tc>
                  <a:txBody>
                    <a:bodyPr/>
                    <a:lstStyle/>
                    <a:p>
                      <a:pPr algn="ctr" rtl="0" fontAlgn="ctr"/>
                      <a:r>
                        <a:rPr lang="en-US" sz="2000" u="none" strike="noStrike" dirty="0" smtClean="0">
                          <a:effectLst/>
                        </a:rPr>
                        <a:t>Proration Percentage</a:t>
                      </a:r>
                      <a:endParaRPr lang="en-US" sz="20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276668605"/>
                  </a:ext>
                </a:extLst>
              </a:tr>
              <a:tr h="428625">
                <a:tc>
                  <a:txBody>
                    <a:bodyPr/>
                    <a:lstStyle/>
                    <a:p>
                      <a:pPr algn="l" rtl="0" fontAlgn="ctr"/>
                      <a:r>
                        <a:rPr lang="en-US" sz="2000" b="0" i="0" u="none" strike="noStrike" dirty="0" smtClean="0">
                          <a:solidFill>
                            <a:srgbClr val="00337F"/>
                          </a:solidFill>
                          <a:effectLst/>
                          <a:latin typeface="+mn-lt"/>
                        </a:rPr>
                        <a:t>July 2020</a:t>
                      </a:r>
                      <a:endParaRPr lang="en-US" sz="2000" b="0" i="0" u="none" strike="noStrike" dirty="0">
                        <a:solidFill>
                          <a:srgbClr val="00337F"/>
                        </a:solidFill>
                        <a:effectLst/>
                        <a:latin typeface="+mn-lt"/>
                      </a:endParaRPr>
                    </a:p>
                  </a:txBody>
                  <a:tcPr marL="9525" marR="9525" marT="9525" marB="0" anchor="ctr"/>
                </a:tc>
                <a:tc>
                  <a:txBody>
                    <a:bodyPr/>
                    <a:lstStyle/>
                    <a:p>
                      <a:pPr algn="ctr" rtl="0" fontAlgn="ctr"/>
                      <a:r>
                        <a:rPr lang="en-US" sz="2000" b="0" i="0" u="none" strike="noStrike" dirty="0" smtClean="0">
                          <a:solidFill>
                            <a:srgbClr val="004B8D"/>
                          </a:solidFill>
                          <a:effectLst/>
                          <a:latin typeface="Calibri" panose="020F0502020204030204" pitchFamily="34" charset="0"/>
                        </a:rPr>
                        <a:t>54.83%</a:t>
                      </a:r>
                      <a:endParaRPr lang="en-US" sz="2000" b="0" i="0" u="none" strike="noStrike" dirty="0">
                        <a:solidFill>
                          <a:srgbClr val="004B8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048266338"/>
                  </a:ext>
                </a:extLst>
              </a:tr>
              <a:tr h="428625">
                <a:tc>
                  <a:txBody>
                    <a:bodyPr/>
                    <a:lstStyle/>
                    <a:p>
                      <a:pPr algn="l" rtl="0" fontAlgn="ctr"/>
                      <a:r>
                        <a:rPr lang="en-US" sz="2000" b="0" i="0" u="none" strike="noStrike" dirty="0" smtClean="0">
                          <a:solidFill>
                            <a:schemeClr val="dk1"/>
                          </a:solidFill>
                          <a:effectLst/>
                          <a:latin typeface="+mn-lt"/>
                        </a:rPr>
                        <a:t>August 2020</a:t>
                      </a:r>
                      <a:endParaRPr lang="en-US" sz="2000" b="0" i="0" u="none" strike="noStrike" dirty="0">
                        <a:solidFill>
                          <a:srgbClr val="00337F"/>
                        </a:solidFill>
                        <a:effectLst/>
                        <a:latin typeface="Calibri" panose="020F0502020204030204" pitchFamily="34" charset="0"/>
                      </a:endParaRPr>
                    </a:p>
                  </a:txBody>
                  <a:tcPr marL="9525" marR="9525" marT="9525" marB="0" anchor="ctr"/>
                </a:tc>
                <a:tc>
                  <a:txBody>
                    <a:bodyPr/>
                    <a:lstStyle/>
                    <a:p>
                      <a:pPr algn="ctr" rtl="0" fontAlgn="ctr"/>
                      <a:r>
                        <a:rPr lang="en-US" sz="2000" b="0" i="0" u="none" strike="noStrike" dirty="0" smtClean="0">
                          <a:solidFill>
                            <a:srgbClr val="004B8D"/>
                          </a:solidFill>
                          <a:effectLst/>
                          <a:latin typeface="Calibri" panose="020F0502020204030204" pitchFamily="34" charset="0"/>
                        </a:rPr>
                        <a:t>77.46%</a:t>
                      </a:r>
                      <a:endParaRPr lang="en-US" sz="2000" b="0" i="0" u="none" strike="noStrike" dirty="0">
                        <a:solidFill>
                          <a:srgbClr val="004B8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483593908"/>
                  </a:ext>
                </a:extLst>
              </a:tr>
              <a:tr h="428625">
                <a:tc>
                  <a:txBody>
                    <a:bodyPr/>
                    <a:lstStyle/>
                    <a:p>
                      <a:pPr algn="l" rtl="0" fontAlgn="ctr"/>
                      <a:r>
                        <a:rPr lang="en-US" sz="2000" b="0" i="0" u="none" strike="noStrike" dirty="0" smtClean="0">
                          <a:solidFill>
                            <a:schemeClr val="dk1"/>
                          </a:solidFill>
                          <a:effectLst/>
                          <a:latin typeface="+mn-lt"/>
                        </a:rPr>
                        <a:t>September 2020</a:t>
                      </a:r>
                      <a:endParaRPr lang="en-US" sz="2000" b="0" i="0" u="none" strike="noStrike" dirty="0">
                        <a:solidFill>
                          <a:srgbClr val="00337F"/>
                        </a:solidFill>
                        <a:effectLst/>
                        <a:latin typeface="Calibri" panose="020F0502020204030204" pitchFamily="34" charset="0"/>
                      </a:endParaRPr>
                    </a:p>
                  </a:txBody>
                  <a:tcPr marL="9525" marR="9525" marT="9525" marB="0" anchor="ctr"/>
                </a:tc>
                <a:tc>
                  <a:txBody>
                    <a:bodyPr/>
                    <a:lstStyle/>
                    <a:p>
                      <a:pPr algn="ctr" rtl="0" fontAlgn="ctr"/>
                      <a:r>
                        <a:rPr lang="en-US" sz="2000" b="0" i="0" u="none" strike="noStrike" dirty="0" smtClean="0">
                          <a:solidFill>
                            <a:srgbClr val="004B8D"/>
                          </a:solidFill>
                          <a:effectLst/>
                          <a:latin typeface="Calibri" panose="020F0502020204030204" pitchFamily="34" charset="0"/>
                        </a:rPr>
                        <a:t>83.06%</a:t>
                      </a:r>
                      <a:endParaRPr lang="en-US" sz="2000" b="0" i="0" u="none" strike="noStrike" dirty="0">
                        <a:solidFill>
                          <a:srgbClr val="004B8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482708975"/>
                  </a:ext>
                </a:extLst>
              </a:tr>
              <a:tr h="428625">
                <a:tc>
                  <a:txBody>
                    <a:bodyPr/>
                    <a:lstStyle/>
                    <a:p>
                      <a:pPr algn="l" rtl="0" fontAlgn="ctr"/>
                      <a:r>
                        <a:rPr lang="en-US" sz="2000" b="0" i="0" u="none" strike="noStrike" dirty="0" smtClean="0">
                          <a:solidFill>
                            <a:srgbClr val="00337F"/>
                          </a:solidFill>
                          <a:effectLst/>
                          <a:latin typeface="Calibri" panose="020F0502020204030204" pitchFamily="34" charset="0"/>
                        </a:rPr>
                        <a:t>October 2020</a:t>
                      </a:r>
                      <a:endParaRPr lang="en-US" sz="2000" b="0" i="0" u="none" strike="noStrike" dirty="0">
                        <a:solidFill>
                          <a:srgbClr val="00337F"/>
                        </a:solidFill>
                        <a:effectLst/>
                        <a:latin typeface="Calibri" panose="020F0502020204030204" pitchFamily="34" charset="0"/>
                      </a:endParaRPr>
                    </a:p>
                  </a:txBody>
                  <a:tcPr marL="9525" marR="9525" marT="9525" marB="0" anchor="ctr"/>
                </a:tc>
                <a:tc>
                  <a:txBody>
                    <a:bodyPr/>
                    <a:lstStyle/>
                    <a:p>
                      <a:pPr algn="ctr" rtl="0" fontAlgn="ctr"/>
                      <a:r>
                        <a:rPr lang="en-US" sz="2000" b="0" i="0" u="none" strike="noStrike" dirty="0" smtClean="0">
                          <a:solidFill>
                            <a:srgbClr val="004B8D"/>
                          </a:solidFill>
                          <a:effectLst/>
                          <a:latin typeface="Calibri" panose="020F0502020204030204" pitchFamily="34" charset="0"/>
                        </a:rPr>
                        <a:t>87.74%</a:t>
                      </a:r>
                      <a:endParaRPr lang="en-US" sz="2000" b="0" i="0" u="none" strike="noStrike" dirty="0">
                        <a:solidFill>
                          <a:srgbClr val="004B8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597109299"/>
                  </a:ext>
                </a:extLst>
              </a:tr>
              <a:tr h="428625">
                <a:tc>
                  <a:txBody>
                    <a:bodyPr/>
                    <a:lstStyle/>
                    <a:p>
                      <a:pPr algn="l" rtl="0" fontAlgn="ctr"/>
                      <a:r>
                        <a:rPr lang="en-US" sz="2000" b="0" i="0" u="none" strike="noStrike" dirty="0" smtClean="0">
                          <a:solidFill>
                            <a:srgbClr val="00337F"/>
                          </a:solidFill>
                          <a:effectLst/>
                          <a:latin typeface="Calibri" panose="020F0502020204030204" pitchFamily="34" charset="0"/>
                        </a:rPr>
                        <a:t>June</a:t>
                      </a:r>
                      <a:r>
                        <a:rPr lang="en-US" sz="2000" b="0" i="0" u="none" strike="noStrike" baseline="0" dirty="0" smtClean="0">
                          <a:solidFill>
                            <a:srgbClr val="00337F"/>
                          </a:solidFill>
                          <a:effectLst/>
                          <a:latin typeface="Calibri" panose="020F0502020204030204" pitchFamily="34" charset="0"/>
                        </a:rPr>
                        <a:t> 2021</a:t>
                      </a:r>
                      <a:endParaRPr lang="en-US" sz="2000" b="0" i="0" u="none" strike="noStrike" dirty="0">
                        <a:solidFill>
                          <a:srgbClr val="00337F"/>
                        </a:solidFill>
                        <a:effectLst/>
                        <a:latin typeface="Calibri" panose="020F0502020204030204" pitchFamily="34" charset="0"/>
                      </a:endParaRPr>
                    </a:p>
                  </a:txBody>
                  <a:tcPr marL="9525" marR="9525" marT="9525" marB="0" anchor="ctr"/>
                </a:tc>
                <a:tc>
                  <a:txBody>
                    <a:bodyPr/>
                    <a:lstStyle/>
                    <a:p>
                      <a:pPr algn="ctr" rtl="0" fontAlgn="ctr"/>
                      <a:r>
                        <a:rPr lang="en-US" sz="2000" b="0" i="0" u="none" strike="noStrike" dirty="0" smtClean="0">
                          <a:solidFill>
                            <a:srgbClr val="004B8D"/>
                          </a:solidFill>
                          <a:effectLst/>
                          <a:latin typeface="Calibri" panose="020F0502020204030204" pitchFamily="34" charset="0"/>
                        </a:rPr>
                        <a:t>TBD</a:t>
                      </a:r>
                      <a:endParaRPr lang="en-US" sz="2000" b="0" i="0" u="none" strike="noStrike" dirty="0">
                        <a:solidFill>
                          <a:srgbClr val="004B8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109809915"/>
                  </a:ext>
                </a:extLst>
              </a:tr>
            </a:tbl>
          </a:graphicData>
        </a:graphic>
      </p:graphicFrame>
    </p:spTree>
    <p:extLst>
      <p:ext uri="{BB962C8B-B14F-4D97-AF65-F5344CB8AC3E}">
        <p14:creationId xmlns:p14="http://schemas.microsoft.com/office/powerpoint/2010/main" xmlns="" val="1154868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11</a:t>
            </a:fld>
            <a:endParaRPr lang="en-US" dirty="0"/>
          </a:p>
        </p:txBody>
      </p:sp>
      <p:sp>
        <p:nvSpPr>
          <p:cNvPr id="3" name="Content Placeholder 2"/>
          <p:cNvSpPr>
            <a:spLocks noGrp="1"/>
          </p:cNvSpPr>
          <p:nvPr>
            <p:ph sz="quarter" idx="11"/>
          </p:nvPr>
        </p:nvSpPr>
        <p:spPr/>
        <p:txBody>
          <a:bodyPr/>
          <a:lstStyle/>
          <a:p>
            <a:pPr>
              <a:spcBef>
                <a:spcPts val="0"/>
              </a:spcBef>
            </a:pPr>
            <a:r>
              <a:rPr lang="en-US" sz="2200" dirty="0">
                <a:solidFill>
                  <a:srgbClr val="00337F"/>
                </a:solidFill>
              </a:rPr>
              <a:t>Classroom Trust Fund </a:t>
            </a:r>
            <a:r>
              <a:rPr lang="en-US" sz="2200" dirty="0" smtClean="0">
                <a:solidFill>
                  <a:srgbClr val="00337F"/>
                </a:solidFill>
              </a:rPr>
              <a:t>(CTF) is </a:t>
            </a:r>
            <a:r>
              <a:rPr lang="en-US" sz="2200" dirty="0">
                <a:solidFill>
                  <a:srgbClr val="00337F"/>
                </a:solidFill>
              </a:rPr>
              <a:t>one funding source of Basic </a:t>
            </a:r>
            <a:r>
              <a:rPr lang="en-US" sz="2200" dirty="0" smtClean="0">
                <a:solidFill>
                  <a:srgbClr val="00337F"/>
                </a:solidFill>
              </a:rPr>
              <a:t>Formula</a:t>
            </a:r>
            <a:endParaRPr lang="en-US" sz="2200" dirty="0">
              <a:solidFill>
                <a:srgbClr val="00337F"/>
              </a:solidFill>
            </a:endParaRPr>
          </a:p>
          <a:p>
            <a:pPr>
              <a:spcBef>
                <a:spcPts val="0"/>
              </a:spcBef>
            </a:pPr>
            <a:endParaRPr lang="en-US" sz="2200" dirty="0">
              <a:solidFill>
                <a:srgbClr val="00337F"/>
              </a:solidFill>
            </a:endParaRPr>
          </a:p>
          <a:p>
            <a:pPr>
              <a:spcBef>
                <a:spcPts val="0"/>
              </a:spcBef>
              <a:buClr>
                <a:schemeClr val="tx2"/>
              </a:buClr>
            </a:pPr>
            <a:r>
              <a:rPr lang="en-US" sz="2200" dirty="0">
                <a:solidFill>
                  <a:srgbClr val="00337F"/>
                </a:solidFill>
              </a:rPr>
              <a:t>Be careful not to double budget</a:t>
            </a:r>
          </a:p>
          <a:p>
            <a:endParaRPr lang="en-US" dirty="0"/>
          </a:p>
        </p:txBody>
      </p:sp>
      <p:sp>
        <p:nvSpPr>
          <p:cNvPr id="4" name="Text Placeholder 3"/>
          <p:cNvSpPr>
            <a:spLocks noGrp="1"/>
          </p:cNvSpPr>
          <p:nvPr>
            <p:ph type="body" sz="quarter" idx="10"/>
          </p:nvPr>
        </p:nvSpPr>
        <p:spPr/>
        <p:txBody>
          <a:bodyPr/>
          <a:lstStyle/>
          <a:p>
            <a:r>
              <a:rPr lang="en-US" dirty="0" smtClean="0"/>
              <a:t>Classroom Trust Fund</a:t>
            </a:r>
            <a:endParaRPr lang="en-US" dirty="0"/>
          </a:p>
        </p:txBody>
      </p:sp>
      <p:graphicFrame>
        <p:nvGraphicFramePr>
          <p:cNvPr id="5" name="Diagram 4"/>
          <p:cNvGraphicFramePr/>
          <p:nvPr>
            <p:extLst>
              <p:ext uri="{D42A27DB-BD31-4B8C-83A1-F6EECF244321}">
                <p14:modId xmlns:p14="http://schemas.microsoft.com/office/powerpoint/2010/main" xmlns="" val="2902302299"/>
              </p:ext>
            </p:extLst>
          </p:nvPr>
        </p:nvGraphicFramePr>
        <p:xfrm>
          <a:off x="457200" y="1504950"/>
          <a:ext cx="8229600" cy="3732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72644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12</a:t>
            </a:fld>
            <a:endParaRPr lang="en-US" dirty="0"/>
          </a:p>
        </p:txBody>
      </p:sp>
      <p:sp>
        <p:nvSpPr>
          <p:cNvPr id="3" name="Content Placeholder 2"/>
          <p:cNvSpPr>
            <a:spLocks noGrp="1"/>
          </p:cNvSpPr>
          <p:nvPr>
            <p:ph sz="quarter" idx="11"/>
          </p:nvPr>
        </p:nvSpPr>
        <p:spPr/>
        <p:txBody>
          <a:bodyPr/>
          <a:lstStyle/>
          <a:p>
            <a:pPr marL="112712" indent="0">
              <a:buNone/>
            </a:pPr>
            <a:endParaRPr lang="en-US" dirty="0" smtClean="0"/>
          </a:p>
          <a:p>
            <a:pPr marL="112712" indent="0">
              <a:buNone/>
            </a:pPr>
            <a:endParaRPr lang="en-US" dirty="0"/>
          </a:p>
          <a:p>
            <a:pPr marL="112712" indent="0">
              <a:buNone/>
            </a:pPr>
            <a:endParaRPr lang="en-US" dirty="0" smtClean="0"/>
          </a:p>
          <a:p>
            <a:pPr marL="112712" indent="0">
              <a:buNone/>
            </a:pPr>
            <a:endParaRPr lang="en-US" dirty="0"/>
          </a:p>
          <a:p>
            <a:pPr marL="112712" indent="0">
              <a:buNone/>
            </a:pPr>
            <a:endParaRPr lang="en-US" dirty="0" smtClean="0"/>
          </a:p>
          <a:p>
            <a:pPr marL="112712" indent="0" algn="ctr">
              <a:buNone/>
            </a:pPr>
            <a:r>
              <a:rPr lang="en-US" sz="2400" dirty="0"/>
              <a:t>For the final 2020 payment, receipts were $</a:t>
            </a:r>
            <a:r>
              <a:rPr lang="en-US" sz="2400" dirty="0">
                <a:solidFill>
                  <a:srgbClr val="004B8D"/>
                </a:solidFill>
              </a:rPr>
              <a:t>78.8 million less than </a:t>
            </a:r>
            <a:r>
              <a:rPr lang="en-US" sz="2400" dirty="0"/>
              <a:t>the $349,999,054 </a:t>
            </a:r>
            <a:r>
              <a:rPr lang="en-US" sz="2400" dirty="0" smtClean="0"/>
              <a:t>appropriation</a:t>
            </a:r>
            <a:endParaRPr lang="en-US" dirty="0"/>
          </a:p>
          <a:p>
            <a:pPr marL="112712" indent="0">
              <a:buNone/>
            </a:pPr>
            <a:endParaRPr lang="en-US" dirty="0"/>
          </a:p>
        </p:txBody>
      </p:sp>
      <p:sp>
        <p:nvSpPr>
          <p:cNvPr id="4" name="Text Placeholder 3"/>
          <p:cNvSpPr>
            <a:spLocks noGrp="1"/>
          </p:cNvSpPr>
          <p:nvPr>
            <p:ph type="body" sz="quarter" idx="10"/>
          </p:nvPr>
        </p:nvSpPr>
        <p:spPr/>
        <p:txBody>
          <a:bodyPr/>
          <a:lstStyle/>
          <a:p>
            <a:r>
              <a:rPr lang="en-US" dirty="0" smtClean="0"/>
              <a:t>FY 2020 Classroom Trust Fund</a:t>
            </a:r>
            <a:endParaRPr lang="en-US" dirty="0"/>
          </a:p>
        </p:txBody>
      </p:sp>
      <p:graphicFrame>
        <p:nvGraphicFramePr>
          <p:cNvPr id="6" name="Diagram 5"/>
          <p:cNvGraphicFramePr/>
          <p:nvPr>
            <p:extLst>
              <p:ext uri="{D42A27DB-BD31-4B8C-83A1-F6EECF244321}">
                <p14:modId xmlns:p14="http://schemas.microsoft.com/office/powerpoint/2010/main" xmlns="" val="846641763"/>
              </p:ext>
            </p:extLst>
          </p:nvPr>
        </p:nvGraphicFramePr>
        <p:xfrm>
          <a:off x="463234" y="703936"/>
          <a:ext cx="8382000" cy="253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02669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13</a:t>
            </a:fld>
            <a:endParaRPr lang="en-US" dirty="0"/>
          </a:p>
        </p:txBody>
      </p:sp>
      <p:sp>
        <p:nvSpPr>
          <p:cNvPr id="3" name="Content Placeholder 2"/>
          <p:cNvSpPr>
            <a:spLocks noGrp="1"/>
          </p:cNvSpPr>
          <p:nvPr>
            <p:ph sz="quarter" idx="11"/>
          </p:nvPr>
        </p:nvSpPr>
        <p:spPr/>
        <p:txBody>
          <a:bodyPr/>
          <a:lstStyle/>
          <a:p>
            <a:pPr marL="112712" indent="0">
              <a:buNone/>
            </a:pPr>
            <a:endParaRPr lang="en-US" dirty="0" smtClean="0"/>
          </a:p>
          <a:p>
            <a:pPr marL="112712" indent="0">
              <a:buNone/>
            </a:pPr>
            <a:endParaRPr lang="en-US" dirty="0"/>
          </a:p>
          <a:p>
            <a:pPr marL="112712" indent="0">
              <a:buNone/>
            </a:pPr>
            <a:endParaRPr lang="en-US" dirty="0" smtClean="0"/>
          </a:p>
          <a:p>
            <a:pPr marL="112712" indent="0" algn="ctr">
              <a:buNone/>
            </a:pPr>
            <a:endParaRPr lang="en-US" dirty="0"/>
          </a:p>
          <a:p>
            <a:pPr algn="ctr">
              <a:buFont typeface="Wingdings" panose="05000000000000000000" pitchFamily="2" charset="2"/>
              <a:buChar char="q"/>
            </a:pPr>
            <a:endParaRPr lang="en-US" sz="2400" dirty="0"/>
          </a:p>
          <a:p>
            <a:pPr>
              <a:buFont typeface="Wingdings" panose="05000000000000000000" pitchFamily="2" charset="2"/>
              <a:buChar char="q"/>
            </a:pPr>
            <a:r>
              <a:rPr lang="en-US" sz="2400" dirty="0" smtClean="0"/>
              <a:t>Be cautious when reviewing October payment info for CTF</a:t>
            </a:r>
          </a:p>
          <a:p>
            <a:pPr>
              <a:buFont typeface="Wingdings" panose="05000000000000000000" pitchFamily="2" charset="2"/>
              <a:buChar char="q"/>
            </a:pPr>
            <a:r>
              <a:rPr lang="en-US" sz="2400" dirty="0" smtClean="0"/>
              <a:t>October was an unusually high month for receipts</a:t>
            </a:r>
            <a:endParaRPr lang="en-US" sz="2400" dirty="0"/>
          </a:p>
        </p:txBody>
      </p:sp>
      <p:sp>
        <p:nvSpPr>
          <p:cNvPr id="4" name="Text Placeholder 3"/>
          <p:cNvSpPr>
            <a:spLocks noGrp="1"/>
          </p:cNvSpPr>
          <p:nvPr>
            <p:ph type="body" sz="quarter" idx="10"/>
          </p:nvPr>
        </p:nvSpPr>
        <p:spPr/>
        <p:txBody>
          <a:bodyPr/>
          <a:lstStyle/>
          <a:p>
            <a:r>
              <a:rPr lang="en-US" dirty="0" smtClean="0"/>
              <a:t>FY 2021 Classroom Trust Fund</a:t>
            </a:r>
            <a:endParaRPr lang="en-US" dirty="0"/>
          </a:p>
        </p:txBody>
      </p:sp>
      <p:graphicFrame>
        <p:nvGraphicFramePr>
          <p:cNvPr id="7" name="Diagram 6"/>
          <p:cNvGraphicFramePr/>
          <p:nvPr>
            <p:extLst>
              <p:ext uri="{D42A27DB-BD31-4B8C-83A1-F6EECF244321}">
                <p14:modId xmlns:p14="http://schemas.microsoft.com/office/powerpoint/2010/main" xmlns="" val="324951872"/>
              </p:ext>
            </p:extLst>
          </p:nvPr>
        </p:nvGraphicFramePr>
        <p:xfrm>
          <a:off x="457200" y="682228"/>
          <a:ext cx="8382000" cy="2579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35721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14</a:t>
            </a:fld>
            <a:endParaRPr lang="en-US" dirty="0"/>
          </a:p>
        </p:txBody>
      </p:sp>
      <p:sp>
        <p:nvSpPr>
          <p:cNvPr id="3" name="Content Placeholder 2"/>
          <p:cNvSpPr>
            <a:spLocks noGrp="1"/>
          </p:cNvSpPr>
          <p:nvPr>
            <p:ph sz="quarter" idx="11"/>
          </p:nvPr>
        </p:nvSpPr>
        <p:spPr>
          <a:xfrm>
            <a:off x="152400" y="819150"/>
            <a:ext cx="8839200" cy="3352800"/>
          </a:xfrm>
        </p:spPr>
        <p:txBody>
          <a:bodyPr/>
          <a:lstStyle/>
          <a:p>
            <a:pPr marL="112712" indent="0">
              <a:buNone/>
            </a:pPr>
            <a:endParaRPr lang="en-US" dirty="0" smtClean="0"/>
          </a:p>
          <a:p>
            <a:pPr marL="112712" indent="0">
              <a:buNone/>
            </a:pPr>
            <a:endParaRPr lang="en-US" dirty="0"/>
          </a:p>
          <a:p>
            <a:pPr marL="112712" indent="0">
              <a:buNone/>
            </a:pPr>
            <a:endParaRPr lang="en-US" dirty="0" smtClean="0"/>
          </a:p>
          <a:p>
            <a:pPr marL="112712" indent="0">
              <a:buNone/>
            </a:pPr>
            <a:endParaRPr lang="en-US" dirty="0"/>
          </a:p>
          <a:p>
            <a:pPr marL="112712" indent="0">
              <a:buNone/>
            </a:pPr>
            <a:endParaRPr lang="en-US" dirty="0" smtClean="0"/>
          </a:p>
          <a:p>
            <a:pPr marL="112712" indent="0" algn="ctr">
              <a:buNone/>
            </a:pPr>
            <a:endParaRPr lang="en-US" sz="2400" dirty="0" smtClean="0"/>
          </a:p>
          <a:p>
            <a:pPr marL="112712" indent="0">
              <a:buNone/>
            </a:pPr>
            <a:r>
              <a:rPr lang="en-US" sz="2400" dirty="0" smtClean="0"/>
              <a:t>For </a:t>
            </a:r>
            <a:r>
              <a:rPr lang="en-US" sz="2400" dirty="0"/>
              <a:t>every $10 million shortfall in receipts, compared to the </a:t>
            </a:r>
            <a:r>
              <a:rPr lang="en-US" sz="2400" dirty="0" smtClean="0"/>
              <a:t>appropriation</a:t>
            </a:r>
            <a:r>
              <a:rPr lang="en-US" sz="2400" dirty="0"/>
              <a:t>, the amount per ADA adjusts by </a:t>
            </a:r>
            <a:r>
              <a:rPr lang="en-US" sz="2400" dirty="0">
                <a:solidFill>
                  <a:srgbClr val="FF0000"/>
                </a:solidFill>
              </a:rPr>
              <a:t>-$12</a:t>
            </a:r>
            <a:r>
              <a:rPr lang="en-US" sz="2400" dirty="0"/>
              <a:t> per ADA</a:t>
            </a:r>
          </a:p>
          <a:p>
            <a:pPr marL="112712" indent="0">
              <a:buNone/>
            </a:pPr>
            <a:endParaRPr lang="en-US" dirty="0"/>
          </a:p>
        </p:txBody>
      </p:sp>
      <p:sp>
        <p:nvSpPr>
          <p:cNvPr id="4" name="Text Placeholder 3"/>
          <p:cNvSpPr>
            <a:spLocks noGrp="1"/>
          </p:cNvSpPr>
          <p:nvPr>
            <p:ph type="body" sz="quarter" idx="10"/>
          </p:nvPr>
        </p:nvSpPr>
        <p:spPr/>
        <p:txBody>
          <a:bodyPr/>
          <a:lstStyle/>
          <a:p>
            <a:r>
              <a:rPr lang="en-US" dirty="0" smtClean="0"/>
              <a:t>FY 2021 Classroom Trust Fund</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1382654603"/>
              </p:ext>
            </p:extLst>
          </p:nvPr>
        </p:nvGraphicFramePr>
        <p:xfrm>
          <a:off x="381000" y="978150"/>
          <a:ext cx="8305800" cy="2965200"/>
        </p:xfrm>
        <a:graphic>
          <a:graphicData uri="http://schemas.openxmlformats.org/drawingml/2006/table">
            <a:tbl>
              <a:tblPr>
                <a:tableStyleId>{5C22544A-7EE6-4342-B048-85BDC9FD1C3A}</a:tableStyleId>
              </a:tblPr>
              <a:tblGrid>
                <a:gridCol w="2239181">
                  <a:extLst>
                    <a:ext uri="{9D8B030D-6E8A-4147-A177-3AD203B41FA5}">
                      <a16:colId xmlns:a16="http://schemas.microsoft.com/office/drawing/2014/main" xmlns="" val="755063036"/>
                    </a:ext>
                  </a:extLst>
                </a:gridCol>
                <a:gridCol w="1744478">
                  <a:extLst>
                    <a:ext uri="{9D8B030D-6E8A-4147-A177-3AD203B41FA5}">
                      <a16:colId xmlns:a16="http://schemas.microsoft.com/office/drawing/2014/main" xmlns="" val="559791772"/>
                    </a:ext>
                  </a:extLst>
                </a:gridCol>
                <a:gridCol w="2551625">
                  <a:extLst>
                    <a:ext uri="{9D8B030D-6E8A-4147-A177-3AD203B41FA5}">
                      <a16:colId xmlns:a16="http://schemas.microsoft.com/office/drawing/2014/main" xmlns="" val="2619337878"/>
                    </a:ext>
                  </a:extLst>
                </a:gridCol>
                <a:gridCol w="1770516">
                  <a:extLst>
                    <a:ext uri="{9D8B030D-6E8A-4147-A177-3AD203B41FA5}">
                      <a16:colId xmlns:a16="http://schemas.microsoft.com/office/drawing/2014/main" xmlns="" val="473671805"/>
                    </a:ext>
                  </a:extLst>
                </a:gridCol>
              </a:tblGrid>
              <a:tr h="593040">
                <a:tc>
                  <a:txBody>
                    <a:bodyPr/>
                    <a:lstStyle/>
                    <a:p>
                      <a:pPr algn="ctr" fontAlgn="b"/>
                      <a:r>
                        <a:rPr lang="en-US" sz="2400" b="1" u="none" strike="noStrike" dirty="0">
                          <a:solidFill>
                            <a:schemeClr val="bg1"/>
                          </a:solidFill>
                          <a:effectLst/>
                        </a:rPr>
                        <a:t> Appropriation </a:t>
                      </a:r>
                      <a:endParaRPr lang="en-US" sz="2400" b="1" i="0" u="none" strike="noStrike" dirty="0">
                        <a:solidFill>
                          <a:schemeClr val="bg1"/>
                        </a:solidFill>
                        <a:effectLst/>
                        <a:latin typeface="Calibri" panose="020F0502020204030204" pitchFamily="34" charset="0"/>
                      </a:endParaRPr>
                    </a:p>
                  </a:txBody>
                  <a:tcPr marL="6350" marR="6350" marT="6350" marB="0" anchor="b">
                    <a:solidFill>
                      <a:srgbClr val="004B8D"/>
                    </a:solidFill>
                  </a:tcPr>
                </a:tc>
                <a:tc>
                  <a:txBody>
                    <a:bodyPr/>
                    <a:lstStyle/>
                    <a:p>
                      <a:pPr algn="ctr" fontAlgn="b"/>
                      <a:r>
                        <a:rPr lang="en-US" sz="2400" b="1" u="none" strike="noStrike" dirty="0">
                          <a:solidFill>
                            <a:schemeClr val="bg1"/>
                          </a:solidFill>
                          <a:effectLst/>
                        </a:rPr>
                        <a:t> ADA </a:t>
                      </a:r>
                      <a:endParaRPr lang="en-US" sz="2400" b="1" i="0" u="none" strike="noStrike" dirty="0">
                        <a:solidFill>
                          <a:schemeClr val="bg1"/>
                        </a:solidFill>
                        <a:effectLst/>
                        <a:latin typeface="Calibri" panose="020F0502020204030204" pitchFamily="34" charset="0"/>
                      </a:endParaRPr>
                    </a:p>
                  </a:txBody>
                  <a:tcPr marL="6350" marR="6350" marT="6350" marB="0" anchor="b">
                    <a:solidFill>
                      <a:srgbClr val="004B8D"/>
                    </a:solidFill>
                  </a:tcPr>
                </a:tc>
                <a:tc>
                  <a:txBody>
                    <a:bodyPr/>
                    <a:lstStyle/>
                    <a:p>
                      <a:pPr algn="ctr" fontAlgn="b"/>
                      <a:r>
                        <a:rPr lang="en-US" sz="2400" b="1" u="none" strike="noStrike" dirty="0">
                          <a:solidFill>
                            <a:schemeClr val="bg1"/>
                          </a:solidFill>
                          <a:effectLst/>
                        </a:rPr>
                        <a:t> Amount Per ADA </a:t>
                      </a:r>
                      <a:endParaRPr lang="en-US" sz="2400" b="1" i="0" u="none" strike="noStrike" dirty="0">
                        <a:solidFill>
                          <a:schemeClr val="bg1"/>
                        </a:solidFill>
                        <a:effectLst/>
                        <a:latin typeface="Calibri" panose="020F0502020204030204" pitchFamily="34" charset="0"/>
                      </a:endParaRPr>
                    </a:p>
                  </a:txBody>
                  <a:tcPr marL="6350" marR="6350" marT="6350" marB="0" anchor="b">
                    <a:solidFill>
                      <a:srgbClr val="004B8D"/>
                    </a:solidFill>
                  </a:tcPr>
                </a:tc>
                <a:tc>
                  <a:txBody>
                    <a:bodyPr/>
                    <a:lstStyle/>
                    <a:p>
                      <a:pPr algn="ctr" fontAlgn="b"/>
                      <a:r>
                        <a:rPr lang="en-US" sz="2400" b="1" u="none" strike="noStrike" dirty="0">
                          <a:solidFill>
                            <a:schemeClr val="bg1"/>
                          </a:solidFill>
                          <a:effectLst/>
                        </a:rPr>
                        <a:t> Difference </a:t>
                      </a:r>
                      <a:endParaRPr lang="en-US" sz="2400" b="1" i="0" u="none" strike="noStrike" dirty="0">
                        <a:solidFill>
                          <a:schemeClr val="bg1"/>
                        </a:solidFill>
                        <a:effectLst/>
                        <a:latin typeface="Calibri" panose="020F0502020204030204" pitchFamily="34" charset="0"/>
                      </a:endParaRPr>
                    </a:p>
                  </a:txBody>
                  <a:tcPr marL="6350" marR="6350" marT="6350" marB="0" anchor="b">
                    <a:solidFill>
                      <a:srgbClr val="004B8D"/>
                    </a:solidFill>
                  </a:tcPr>
                </a:tc>
                <a:extLst>
                  <a:ext uri="{0D108BD9-81ED-4DB2-BD59-A6C34878D82A}">
                    <a16:rowId xmlns:a16="http://schemas.microsoft.com/office/drawing/2014/main" xmlns="" val="2974243498"/>
                  </a:ext>
                </a:extLst>
              </a:tr>
              <a:tr h="593040">
                <a:tc>
                  <a:txBody>
                    <a:bodyPr/>
                    <a:lstStyle/>
                    <a:p>
                      <a:pPr algn="ctr" fontAlgn="b"/>
                      <a:r>
                        <a:rPr lang="en-US" sz="2000" u="none" strike="noStrike" dirty="0">
                          <a:effectLst/>
                        </a:rPr>
                        <a:t> $ </a:t>
                      </a:r>
                      <a:r>
                        <a:rPr lang="en-US" sz="2000" u="none" strike="noStrike" dirty="0" smtClean="0">
                          <a:effectLst/>
                        </a:rPr>
                        <a:t>353,359,579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828,949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$426.27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136087708"/>
                  </a:ext>
                </a:extLst>
              </a:tr>
              <a:tr h="593040">
                <a:tc>
                  <a:txBody>
                    <a:bodyPr/>
                    <a:lstStyle/>
                    <a:p>
                      <a:pPr algn="ctr" fontAlgn="b"/>
                      <a:r>
                        <a:rPr lang="en-US" sz="2000" u="none" strike="noStrike" dirty="0">
                          <a:effectLst/>
                        </a:rPr>
                        <a:t> $ </a:t>
                      </a:r>
                      <a:r>
                        <a:rPr lang="en-US" sz="2000" u="none" strike="noStrike" dirty="0" smtClean="0">
                          <a:effectLst/>
                        </a:rPr>
                        <a:t>343,359,579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828,949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$414.21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$(12.06)</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932611292"/>
                  </a:ext>
                </a:extLst>
              </a:tr>
              <a:tr h="593040">
                <a:tc>
                  <a:txBody>
                    <a:bodyPr/>
                    <a:lstStyle/>
                    <a:p>
                      <a:pPr algn="ctr" fontAlgn="b"/>
                      <a:r>
                        <a:rPr lang="en-US" sz="2000" u="none" strike="noStrike" dirty="0">
                          <a:effectLst/>
                        </a:rPr>
                        <a:t> $ </a:t>
                      </a:r>
                      <a:r>
                        <a:rPr lang="en-US" sz="2000" u="none" strike="noStrike" dirty="0" smtClean="0">
                          <a:effectLst/>
                        </a:rPr>
                        <a:t>333,359,579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828,949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$402.15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$(12.06)</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100644501"/>
                  </a:ext>
                </a:extLst>
              </a:tr>
              <a:tr h="593040">
                <a:tc>
                  <a:txBody>
                    <a:bodyPr/>
                    <a:lstStyle/>
                    <a:p>
                      <a:pPr algn="ctr" fontAlgn="b"/>
                      <a:r>
                        <a:rPr lang="en-US" sz="2000" u="none" strike="noStrike" dirty="0">
                          <a:effectLst/>
                        </a:rPr>
                        <a:t> $ </a:t>
                      </a:r>
                      <a:r>
                        <a:rPr lang="en-US" sz="2000" u="none" strike="noStrike" dirty="0" smtClean="0">
                          <a:effectLst/>
                        </a:rPr>
                        <a:t>323,359,579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smtClean="0">
                          <a:effectLst/>
                        </a:rPr>
                        <a:t> 828,949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$390.09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$(12.06)</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349587208"/>
                  </a:ext>
                </a:extLst>
              </a:tr>
            </a:tbl>
          </a:graphicData>
        </a:graphic>
      </p:graphicFrame>
    </p:spTree>
    <p:extLst>
      <p:ext uri="{BB962C8B-B14F-4D97-AF65-F5344CB8AC3E}">
        <p14:creationId xmlns:p14="http://schemas.microsoft.com/office/powerpoint/2010/main" xmlns="" val="444545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15</a:t>
            </a:fld>
            <a:endParaRPr lang="en-US" dirty="0"/>
          </a:p>
        </p:txBody>
      </p:sp>
      <p:sp>
        <p:nvSpPr>
          <p:cNvPr id="3" name="Content Placeholder 2"/>
          <p:cNvSpPr>
            <a:spLocks noGrp="1"/>
          </p:cNvSpPr>
          <p:nvPr>
            <p:ph sz="quarter" idx="11"/>
          </p:nvPr>
        </p:nvSpPr>
        <p:spPr/>
        <p:txBody>
          <a:bodyPr/>
          <a:lstStyle/>
          <a:p>
            <a:pPr marL="112712" indent="0">
              <a:buNone/>
            </a:pPr>
            <a:endParaRPr lang="en-US" dirty="0" smtClean="0"/>
          </a:p>
          <a:p>
            <a:pPr marL="112712" indent="0">
              <a:buNone/>
            </a:pPr>
            <a:endParaRPr lang="en-US" dirty="0"/>
          </a:p>
          <a:p>
            <a:pPr marL="112712" indent="0">
              <a:buNone/>
            </a:pPr>
            <a:endParaRPr lang="en-US" dirty="0" smtClean="0"/>
          </a:p>
          <a:p>
            <a:pPr marL="112712" indent="0">
              <a:buNone/>
            </a:pPr>
            <a:endParaRPr lang="en-US" dirty="0"/>
          </a:p>
          <a:p>
            <a:pPr marL="112712" indent="0">
              <a:buNone/>
            </a:pPr>
            <a:endParaRPr lang="en-US" dirty="0" smtClean="0"/>
          </a:p>
          <a:p>
            <a:pPr marL="0" indent="0" algn="ctr">
              <a:buNone/>
            </a:pPr>
            <a:r>
              <a:rPr lang="en-US" sz="2400" dirty="0" smtClean="0"/>
              <a:t>As </a:t>
            </a:r>
            <a:r>
              <a:rPr lang="en-US" sz="2400" dirty="0"/>
              <a:t>of the final 2020 </a:t>
            </a:r>
            <a:r>
              <a:rPr lang="en-US" sz="2400" dirty="0" smtClean="0"/>
              <a:t>payment, </a:t>
            </a:r>
            <a:r>
              <a:rPr lang="en-US" sz="2400" dirty="0"/>
              <a:t>cash ran </a:t>
            </a:r>
            <a:r>
              <a:rPr lang="en-US" sz="2400" dirty="0" smtClean="0"/>
              <a:t>$42.5</a:t>
            </a:r>
            <a:r>
              <a:rPr lang="en-US" sz="2400" dirty="0" smtClean="0">
                <a:solidFill>
                  <a:srgbClr val="003399"/>
                </a:solidFill>
              </a:rPr>
              <a:t> </a:t>
            </a:r>
            <a:r>
              <a:rPr lang="en-US" sz="2400" dirty="0">
                <a:solidFill>
                  <a:srgbClr val="003399"/>
                </a:solidFill>
              </a:rPr>
              <a:t>million </a:t>
            </a:r>
            <a:r>
              <a:rPr lang="en-US" sz="2400" dirty="0"/>
              <a:t>short of the $958,400,000 </a:t>
            </a:r>
            <a:r>
              <a:rPr lang="en-US" sz="2400" dirty="0" smtClean="0"/>
              <a:t>appropriation</a:t>
            </a:r>
            <a:endParaRPr lang="en-US" sz="2400" dirty="0"/>
          </a:p>
          <a:p>
            <a:pPr marL="112712" indent="0">
              <a:buNone/>
            </a:pPr>
            <a:endParaRPr lang="en-US" dirty="0"/>
          </a:p>
        </p:txBody>
      </p:sp>
      <p:sp>
        <p:nvSpPr>
          <p:cNvPr id="4" name="Text Placeholder 3"/>
          <p:cNvSpPr>
            <a:spLocks noGrp="1"/>
          </p:cNvSpPr>
          <p:nvPr>
            <p:ph type="body" sz="quarter" idx="10"/>
          </p:nvPr>
        </p:nvSpPr>
        <p:spPr/>
        <p:txBody>
          <a:bodyPr/>
          <a:lstStyle/>
          <a:p>
            <a:r>
              <a:rPr lang="en-US" dirty="0" smtClean="0"/>
              <a:t>FY 2020 Prop C</a:t>
            </a:r>
            <a:endParaRPr lang="en-US" dirty="0"/>
          </a:p>
        </p:txBody>
      </p:sp>
      <p:graphicFrame>
        <p:nvGraphicFramePr>
          <p:cNvPr id="6" name="Diagram 5"/>
          <p:cNvGraphicFramePr/>
          <p:nvPr>
            <p:extLst>
              <p:ext uri="{D42A27DB-BD31-4B8C-83A1-F6EECF244321}">
                <p14:modId xmlns:p14="http://schemas.microsoft.com/office/powerpoint/2010/main" xmlns="" val="1543405447"/>
              </p:ext>
            </p:extLst>
          </p:nvPr>
        </p:nvGraphicFramePr>
        <p:xfrm>
          <a:off x="457200" y="647440"/>
          <a:ext cx="82296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14856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16</a:t>
            </a:fld>
            <a:endParaRPr lang="en-US" dirty="0"/>
          </a:p>
        </p:txBody>
      </p:sp>
      <p:sp>
        <p:nvSpPr>
          <p:cNvPr id="3" name="Content Placeholder 2"/>
          <p:cNvSpPr>
            <a:spLocks noGrp="1"/>
          </p:cNvSpPr>
          <p:nvPr>
            <p:ph sz="quarter" idx="11"/>
          </p:nvPr>
        </p:nvSpPr>
        <p:spPr/>
        <p:txBody>
          <a:bodyPr/>
          <a:lstStyle/>
          <a:p>
            <a:pPr marL="112712" indent="0">
              <a:buNone/>
            </a:pPr>
            <a:endParaRPr lang="en-US" dirty="0" smtClean="0"/>
          </a:p>
          <a:p>
            <a:pPr marL="112712" indent="0">
              <a:buNone/>
            </a:pPr>
            <a:endParaRPr lang="en-US" dirty="0"/>
          </a:p>
          <a:p>
            <a:pPr marL="112712" indent="0">
              <a:buNone/>
            </a:pPr>
            <a:endParaRPr lang="en-US" dirty="0" smtClean="0"/>
          </a:p>
          <a:p>
            <a:pPr marL="112712" indent="0">
              <a:buNone/>
            </a:pPr>
            <a:endParaRPr lang="en-US" dirty="0"/>
          </a:p>
          <a:p>
            <a:pPr marL="112712" indent="0">
              <a:buNone/>
            </a:pPr>
            <a:endParaRPr lang="en-US" dirty="0" smtClean="0"/>
          </a:p>
          <a:p>
            <a:pPr marL="0" indent="0" algn="ctr">
              <a:buNone/>
            </a:pPr>
            <a:r>
              <a:rPr lang="en-US" sz="2400" dirty="0"/>
              <a:t>For every $10 million short of the </a:t>
            </a:r>
            <a:r>
              <a:rPr lang="en-US" sz="2400" dirty="0" smtClean="0"/>
              <a:t>appropriation, </a:t>
            </a:r>
            <a:r>
              <a:rPr lang="en-US" sz="2400" dirty="0"/>
              <a:t>the amount per ADA adjusts by </a:t>
            </a:r>
            <a:r>
              <a:rPr lang="en-US" sz="2400" dirty="0">
                <a:solidFill>
                  <a:srgbClr val="FF0000"/>
                </a:solidFill>
              </a:rPr>
              <a:t>-$11 </a:t>
            </a:r>
            <a:r>
              <a:rPr lang="en-US" sz="2400" dirty="0"/>
              <a:t>per WADA.</a:t>
            </a:r>
          </a:p>
          <a:p>
            <a:pPr marL="112712" indent="0">
              <a:buNone/>
            </a:pPr>
            <a:endParaRPr lang="en-US" dirty="0"/>
          </a:p>
        </p:txBody>
      </p:sp>
      <p:sp>
        <p:nvSpPr>
          <p:cNvPr id="4" name="Text Placeholder 3"/>
          <p:cNvSpPr>
            <a:spLocks noGrp="1"/>
          </p:cNvSpPr>
          <p:nvPr>
            <p:ph type="body" sz="quarter" idx="10"/>
          </p:nvPr>
        </p:nvSpPr>
        <p:spPr/>
        <p:txBody>
          <a:bodyPr/>
          <a:lstStyle/>
          <a:p>
            <a:r>
              <a:rPr lang="en-US" dirty="0" smtClean="0"/>
              <a:t>FY 2021 Prop C</a:t>
            </a:r>
            <a:endParaRPr lang="en-US" dirty="0"/>
          </a:p>
        </p:txBody>
      </p:sp>
      <p:graphicFrame>
        <p:nvGraphicFramePr>
          <p:cNvPr id="7" name="Diagram 6"/>
          <p:cNvGraphicFramePr/>
          <p:nvPr>
            <p:extLst>
              <p:ext uri="{D42A27DB-BD31-4B8C-83A1-F6EECF244321}">
                <p14:modId xmlns:p14="http://schemas.microsoft.com/office/powerpoint/2010/main" xmlns="" val="3101875958"/>
              </p:ext>
            </p:extLst>
          </p:nvPr>
        </p:nvGraphicFramePr>
        <p:xfrm>
          <a:off x="457200" y="683972"/>
          <a:ext cx="8229600" cy="2621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04495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17</a:t>
            </a:fld>
            <a:endParaRPr lang="en-US" dirty="0"/>
          </a:p>
        </p:txBody>
      </p:sp>
      <p:sp>
        <p:nvSpPr>
          <p:cNvPr id="3" name="Content Placeholder 2"/>
          <p:cNvSpPr>
            <a:spLocks noGrp="1"/>
          </p:cNvSpPr>
          <p:nvPr>
            <p:ph sz="quarter" idx="11"/>
          </p:nvPr>
        </p:nvSpPr>
        <p:spPr/>
        <p:txBody>
          <a:bodyPr/>
          <a:lstStyle/>
          <a:p>
            <a:pPr marL="112712" indent="0">
              <a:buNone/>
            </a:pPr>
            <a:endParaRPr lang="en-US" dirty="0" smtClean="0"/>
          </a:p>
          <a:p>
            <a:pPr marL="112712" indent="0">
              <a:buNone/>
            </a:pPr>
            <a:endParaRPr lang="en-US" dirty="0"/>
          </a:p>
          <a:p>
            <a:pPr marL="112712" indent="0">
              <a:buNone/>
            </a:pPr>
            <a:endParaRPr lang="en-US" dirty="0" smtClean="0"/>
          </a:p>
          <a:p>
            <a:pPr marL="112712" indent="0">
              <a:buNone/>
            </a:pPr>
            <a:endParaRPr lang="en-US" dirty="0"/>
          </a:p>
          <a:p>
            <a:pPr marL="112712" indent="0">
              <a:buNone/>
            </a:pPr>
            <a:endParaRPr lang="en-US" dirty="0" smtClean="0"/>
          </a:p>
          <a:p>
            <a:pPr marL="0" indent="0" algn="ctr">
              <a:buNone/>
            </a:pPr>
            <a:endParaRPr lang="en-US" sz="2400" dirty="0" smtClean="0"/>
          </a:p>
          <a:p>
            <a:pPr marL="0" indent="0" algn="ctr">
              <a:buNone/>
            </a:pPr>
            <a:r>
              <a:rPr lang="en-US" sz="2400" dirty="0" smtClean="0"/>
              <a:t>Sales tax has remained fairly strong through October 20, but not likely to achieve full appropriation.</a:t>
            </a:r>
            <a:endParaRPr lang="en-US" sz="2400" dirty="0"/>
          </a:p>
          <a:p>
            <a:pPr marL="112712" indent="0">
              <a:buNone/>
            </a:pPr>
            <a:endParaRPr lang="en-US" dirty="0"/>
          </a:p>
        </p:txBody>
      </p:sp>
      <p:sp>
        <p:nvSpPr>
          <p:cNvPr id="4" name="Text Placeholder 3"/>
          <p:cNvSpPr>
            <a:spLocks noGrp="1"/>
          </p:cNvSpPr>
          <p:nvPr>
            <p:ph type="body" sz="quarter" idx="10"/>
          </p:nvPr>
        </p:nvSpPr>
        <p:spPr/>
        <p:txBody>
          <a:bodyPr/>
          <a:lstStyle/>
          <a:p>
            <a:r>
              <a:rPr lang="en-US" dirty="0" smtClean="0"/>
              <a:t>FY 2021 Prop C</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238018644"/>
              </p:ext>
            </p:extLst>
          </p:nvPr>
        </p:nvGraphicFramePr>
        <p:xfrm>
          <a:off x="533399" y="895350"/>
          <a:ext cx="8229599" cy="2895600"/>
        </p:xfrm>
        <a:graphic>
          <a:graphicData uri="http://schemas.openxmlformats.org/drawingml/2006/table">
            <a:tbl>
              <a:tblPr>
                <a:tableStyleId>{5C22544A-7EE6-4342-B048-85BDC9FD1C3A}</a:tableStyleId>
              </a:tblPr>
              <a:tblGrid>
                <a:gridCol w="2021892">
                  <a:extLst>
                    <a:ext uri="{9D8B030D-6E8A-4147-A177-3AD203B41FA5}">
                      <a16:colId xmlns:a16="http://schemas.microsoft.com/office/drawing/2014/main" xmlns="" val="4162398544"/>
                    </a:ext>
                  </a:extLst>
                </a:gridCol>
                <a:gridCol w="2018767">
                  <a:extLst>
                    <a:ext uri="{9D8B030D-6E8A-4147-A177-3AD203B41FA5}">
                      <a16:colId xmlns:a16="http://schemas.microsoft.com/office/drawing/2014/main" xmlns="" val="1791564199"/>
                    </a:ext>
                  </a:extLst>
                </a:gridCol>
                <a:gridCol w="2472989">
                  <a:extLst>
                    <a:ext uri="{9D8B030D-6E8A-4147-A177-3AD203B41FA5}">
                      <a16:colId xmlns:a16="http://schemas.microsoft.com/office/drawing/2014/main" xmlns="" val="1379703032"/>
                    </a:ext>
                  </a:extLst>
                </a:gridCol>
                <a:gridCol w="1715951">
                  <a:extLst>
                    <a:ext uri="{9D8B030D-6E8A-4147-A177-3AD203B41FA5}">
                      <a16:colId xmlns:a16="http://schemas.microsoft.com/office/drawing/2014/main" xmlns="" val="2168787670"/>
                    </a:ext>
                  </a:extLst>
                </a:gridCol>
              </a:tblGrid>
              <a:tr h="482600">
                <a:tc>
                  <a:txBody>
                    <a:bodyPr/>
                    <a:lstStyle/>
                    <a:p>
                      <a:pPr algn="ctr" fontAlgn="b"/>
                      <a:r>
                        <a:rPr lang="en-US" sz="2400" b="1" u="none" strike="noStrike" dirty="0">
                          <a:solidFill>
                            <a:schemeClr val="bg1"/>
                          </a:solidFill>
                          <a:effectLst/>
                        </a:rPr>
                        <a:t> Appropriation </a:t>
                      </a:r>
                      <a:endParaRPr lang="en-US" sz="2400" b="1" i="0" u="none" strike="noStrike" dirty="0">
                        <a:solidFill>
                          <a:schemeClr val="bg1"/>
                        </a:solidFill>
                        <a:effectLst/>
                        <a:latin typeface="Calibri" panose="020F0502020204030204" pitchFamily="34" charset="0"/>
                      </a:endParaRPr>
                    </a:p>
                  </a:txBody>
                  <a:tcPr marL="6350" marR="6350" marT="6350" marB="0" anchor="b">
                    <a:solidFill>
                      <a:srgbClr val="004B8D"/>
                    </a:solidFill>
                  </a:tcPr>
                </a:tc>
                <a:tc>
                  <a:txBody>
                    <a:bodyPr/>
                    <a:lstStyle/>
                    <a:p>
                      <a:pPr algn="ctr" fontAlgn="b"/>
                      <a:r>
                        <a:rPr lang="en-US" sz="2400" b="1" u="none" strike="noStrike" dirty="0">
                          <a:solidFill>
                            <a:schemeClr val="bg1"/>
                          </a:solidFill>
                          <a:effectLst/>
                        </a:rPr>
                        <a:t>WADA</a:t>
                      </a:r>
                      <a:endParaRPr lang="en-US" sz="2400" b="1" i="0" u="none" strike="noStrike" dirty="0">
                        <a:solidFill>
                          <a:schemeClr val="bg1"/>
                        </a:solidFill>
                        <a:effectLst/>
                        <a:latin typeface="Calibri" panose="020F0502020204030204" pitchFamily="34" charset="0"/>
                      </a:endParaRPr>
                    </a:p>
                  </a:txBody>
                  <a:tcPr marL="6350" marR="6350" marT="6350" marB="0" anchor="b">
                    <a:solidFill>
                      <a:srgbClr val="004B8D"/>
                    </a:solidFill>
                  </a:tcPr>
                </a:tc>
                <a:tc>
                  <a:txBody>
                    <a:bodyPr/>
                    <a:lstStyle/>
                    <a:p>
                      <a:pPr algn="ctr" fontAlgn="b"/>
                      <a:r>
                        <a:rPr lang="en-US" sz="2400" b="1" u="none" strike="noStrike" dirty="0">
                          <a:solidFill>
                            <a:schemeClr val="bg1"/>
                          </a:solidFill>
                          <a:effectLst/>
                        </a:rPr>
                        <a:t> Amount Per ADA </a:t>
                      </a:r>
                      <a:endParaRPr lang="en-US" sz="2400" b="1" i="0" u="none" strike="noStrike" dirty="0">
                        <a:solidFill>
                          <a:schemeClr val="bg1"/>
                        </a:solidFill>
                        <a:effectLst/>
                        <a:latin typeface="Calibri" panose="020F0502020204030204" pitchFamily="34" charset="0"/>
                      </a:endParaRPr>
                    </a:p>
                  </a:txBody>
                  <a:tcPr marL="6350" marR="6350" marT="6350" marB="0" anchor="b">
                    <a:solidFill>
                      <a:srgbClr val="004B8D"/>
                    </a:solidFill>
                  </a:tcPr>
                </a:tc>
                <a:tc>
                  <a:txBody>
                    <a:bodyPr/>
                    <a:lstStyle/>
                    <a:p>
                      <a:pPr algn="ctr" fontAlgn="b"/>
                      <a:r>
                        <a:rPr lang="en-US" sz="2400" b="1" u="none" strike="noStrike" dirty="0">
                          <a:solidFill>
                            <a:schemeClr val="bg1"/>
                          </a:solidFill>
                          <a:effectLst/>
                        </a:rPr>
                        <a:t> Difference </a:t>
                      </a:r>
                      <a:endParaRPr lang="en-US" sz="2400" b="1" i="0" u="none" strike="noStrike" dirty="0">
                        <a:solidFill>
                          <a:schemeClr val="bg1"/>
                        </a:solidFill>
                        <a:effectLst/>
                        <a:latin typeface="Calibri" panose="020F0502020204030204" pitchFamily="34" charset="0"/>
                      </a:endParaRPr>
                    </a:p>
                  </a:txBody>
                  <a:tcPr marL="6350" marR="6350" marT="6350" marB="0" anchor="b">
                    <a:solidFill>
                      <a:srgbClr val="004B8D"/>
                    </a:solidFill>
                  </a:tcPr>
                </a:tc>
                <a:extLst>
                  <a:ext uri="{0D108BD9-81ED-4DB2-BD59-A6C34878D82A}">
                    <a16:rowId xmlns:a16="http://schemas.microsoft.com/office/drawing/2014/main" xmlns="" val="528126783"/>
                  </a:ext>
                </a:extLst>
              </a:tr>
              <a:tr h="482600">
                <a:tc>
                  <a:txBody>
                    <a:bodyPr/>
                    <a:lstStyle/>
                    <a:p>
                      <a:pPr algn="ctr" fontAlgn="b"/>
                      <a:r>
                        <a:rPr lang="en-US" sz="2000" u="none" strike="noStrike" dirty="0">
                          <a:effectLst/>
                        </a:rPr>
                        <a:t> $ </a:t>
                      </a:r>
                      <a:r>
                        <a:rPr lang="en-US" sz="2000" u="none" strike="noStrike" dirty="0" smtClean="0">
                          <a:effectLst/>
                        </a:rPr>
                        <a:t>958,200,000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smtClean="0">
                          <a:effectLst/>
                        </a:rPr>
                        <a:t>913,423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$1,049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836486929"/>
                  </a:ext>
                </a:extLst>
              </a:tr>
              <a:tr h="482600">
                <a:tc>
                  <a:txBody>
                    <a:bodyPr/>
                    <a:lstStyle/>
                    <a:p>
                      <a:pPr algn="ctr" fontAlgn="b"/>
                      <a:r>
                        <a:rPr lang="en-US" sz="2000" u="none" strike="noStrike" dirty="0">
                          <a:effectLst/>
                        </a:rPr>
                        <a:t> $ </a:t>
                      </a:r>
                      <a:r>
                        <a:rPr lang="en-US" sz="2000" u="none" strike="noStrike" dirty="0" smtClean="0">
                          <a:effectLst/>
                        </a:rPr>
                        <a:t>948,200,000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smtClean="0">
                          <a:effectLst/>
                        </a:rPr>
                        <a:t>913,423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$1,038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$(11)</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37652615"/>
                  </a:ext>
                </a:extLst>
              </a:tr>
              <a:tr h="482600">
                <a:tc>
                  <a:txBody>
                    <a:bodyPr/>
                    <a:lstStyle/>
                    <a:p>
                      <a:pPr algn="ctr" fontAlgn="b"/>
                      <a:r>
                        <a:rPr lang="en-US" sz="2000" u="none" strike="noStrike" dirty="0">
                          <a:effectLst/>
                        </a:rPr>
                        <a:t> $ </a:t>
                      </a:r>
                      <a:r>
                        <a:rPr lang="en-US" sz="2000" u="none" strike="noStrike" dirty="0" smtClean="0">
                          <a:effectLst/>
                        </a:rPr>
                        <a:t>938,200,000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smtClean="0">
                          <a:effectLst/>
                        </a:rPr>
                        <a:t>913,423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$1,027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$(11)</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844843199"/>
                  </a:ext>
                </a:extLst>
              </a:tr>
              <a:tr h="482600">
                <a:tc>
                  <a:txBody>
                    <a:bodyPr/>
                    <a:lstStyle/>
                    <a:p>
                      <a:pPr algn="ctr" fontAlgn="b"/>
                      <a:r>
                        <a:rPr lang="en-US" sz="2000" u="none" strike="noStrike" dirty="0">
                          <a:effectLst/>
                        </a:rPr>
                        <a:t> $ </a:t>
                      </a:r>
                      <a:r>
                        <a:rPr lang="en-US" sz="2000" u="none" strike="noStrike" dirty="0" smtClean="0">
                          <a:effectLst/>
                        </a:rPr>
                        <a:t>928,200,000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smtClean="0">
                          <a:effectLst/>
                        </a:rPr>
                        <a:t>913,423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$1,016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$(11)</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064642221"/>
                  </a:ext>
                </a:extLst>
              </a:tr>
              <a:tr h="482600">
                <a:tc>
                  <a:txBody>
                    <a:bodyPr/>
                    <a:lstStyle/>
                    <a:p>
                      <a:pPr algn="ctr" fontAlgn="b"/>
                      <a:r>
                        <a:rPr lang="en-US" sz="2000" u="none" strike="noStrike" dirty="0">
                          <a:effectLst/>
                        </a:rPr>
                        <a:t> $ </a:t>
                      </a:r>
                      <a:r>
                        <a:rPr lang="en-US" sz="2000" u="none" strike="noStrike" dirty="0" smtClean="0">
                          <a:effectLst/>
                        </a:rPr>
                        <a:t>918,200,000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smtClean="0">
                          <a:effectLst/>
                        </a:rPr>
                        <a:t>913,423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$1,005 </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 </a:t>
                      </a:r>
                      <a:r>
                        <a:rPr lang="en-US" sz="2000" u="none" strike="noStrike" dirty="0" smtClean="0">
                          <a:effectLst/>
                        </a:rPr>
                        <a:t>$(11)</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76255808"/>
                  </a:ext>
                </a:extLst>
              </a:tr>
            </a:tbl>
          </a:graphicData>
        </a:graphic>
      </p:graphicFrame>
    </p:spTree>
    <p:extLst>
      <p:ext uri="{BB962C8B-B14F-4D97-AF65-F5344CB8AC3E}">
        <p14:creationId xmlns:p14="http://schemas.microsoft.com/office/powerpoint/2010/main" xmlns="" val="1296277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18</a:t>
            </a:fld>
            <a:endParaRPr lang="en-US" dirty="0"/>
          </a:p>
        </p:txBody>
      </p:sp>
      <p:sp>
        <p:nvSpPr>
          <p:cNvPr id="3" name="Content Placeholder 2"/>
          <p:cNvSpPr>
            <a:spLocks noGrp="1"/>
          </p:cNvSpPr>
          <p:nvPr>
            <p:ph sz="quarter" idx="11"/>
          </p:nvPr>
        </p:nvSpPr>
        <p:spPr/>
        <p:txBody>
          <a:bodyPr/>
          <a:lstStyle/>
          <a:p>
            <a:pPr marL="112712" indent="0">
              <a:buNone/>
            </a:pPr>
            <a:endParaRPr lang="en-US" dirty="0" smtClean="0"/>
          </a:p>
          <a:p>
            <a:pPr marL="112712" indent="0">
              <a:buNone/>
            </a:pPr>
            <a:endParaRPr lang="en-US" dirty="0"/>
          </a:p>
          <a:p>
            <a:pPr marL="112712" indent="0">
              <a:buNone/>
            </a:pPr>
            <a:endParaRPr lang="en-US" dirty="0" smtClean="0"/>
          </a:p>
          <a:p>
            <a:pPr marL="112712" indent="0">
              <a:buNone/>
            </a:pPr>
            <a:endParaRPr lang="en-US" dirty="0"/>
          </a:p>
          <a:p>
            <a:pPr marL="112712" indent="0">
              <a:buNone/>
            </a:pPr>
            <a:endParaRPr lang="en-US" dirty="0" smtClean="0"/>
          </a:p>
          <a:p>
            <a:pPr marL="0" indent="0" algn="ctr">
              <a:buNone/>
            </a:pPr>
            <a:endParaRPr lang="en-US" sz="2400" dirty="0" smtClean="0"/>
          </a:p>
          <a:p>
            <a:pPr marL="112712" indent="0">
              <a:buNone/>
            </a:pPr>
            <a:endParaRPr lang="en-US" dirty="0"/>
          </a:p>
        </p:txBody>
      </p:sp>
      <p:sp>
        <p:nvSpPr>
          <p:cNvPr id="4" name="Text Placeholder 3"/>
          <p:cNvSpPr>
            <a:spLocks noGrp="1"/>
          </p:cNvSpPr>
          <p:nvPr>
            <p:ph type="body" sz="quarter" idx="10"/>
          </p:nvPr>
        </p:nvSpPr>
        <p:spPr/>
        <p:txBody>
          <a:bodyPr/>
          <a:lstStyle/>
          <a:p>
            <a:r>
              <a:rPr lang="en-US" dirty="0" smtClean="0"/>
              <a:t>  Prop C History – October Payment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567047932"/>
              </p:ext>
            </p:extLst>
          </p:nvPr>
        </p:nvGraphicFramePr>
        <p:xfrm>
          <a:off x="838200" y="1123950"/>
          <a:ext cx="7315201" cy="3505200"/>
        </p:xfrm>
        <a:graphic>
          <a:graphicData uri="http://schemas.openxmlformats.org/drawingml/2006/table">
            <a:tbl>
              <a:tblPr>
                <a:tableStyleId>{5C22544A-7EE6-4342-B048-85BDC9FD1C3A}</a:tableStyleId>
              </a:tblPr>
              <a:tblGrid>
                <a:gridCol w="2270701">
                  <a:extLst>
                    <a:ext uri="{9D8B030D-6E8A-4147-A177-3AD203B41FA5}">
                      <a16:colId xmlns:a16="http://schemas.microsoft.com/office/drawing/2014/main" xmlns="" val="4162398544"/>
                    </a:ext>
                  </a:extLst>
                </a:gridCol>
                <a:gridCol w="2267191">
                  <a:extLst>
                    <a:ext uri="{9D8B030D-6E8A-4147-A177-3AD203B41FA5}">
                      <a16:colId xmlns:a16="http://schemas.microsoft.com/office/drawing/2014/main" xmlns="" val="1791564199"/>
                    </a:ext>
                  </a:extLst>
                </a:gridCol>
                <a:gridCol w="2777309">
                  <a:extLst>
                    <a:ext uri="{9D8B030D-6E8A-4147-A177-3AD203B41FA5}">
                      <a16:colId xmlns:a16="http://schemas.microsoft.com/office/drawing/2014/main" xmlns="" val="1379703032"/>
                    </a:ext>
                  </a:extLst>
                </a:gridCol>
              </a:tblGrid>
              <a:tr h="584200">
                <a:tc>
                  <a:txBody>
                    <a:bodyPr/>
                    <a:lstStyle/>
                    <a:p>
                      <a:pPr algn="ctr" fontAlgn="b"/>
                      <a:r>
                        <a:rPr lang="en-US" sz="2400" b="1" u="none" strike="noStrike" dirty="0">
                          <a:solidFill>
                            <a:schemeClr val="bg1"/>
                          </a:solidFill>
                          <a:effectLst/>
                        </a:rPr>
                        <a:t> </a:t>
                      </a:r>
                      <a:r>
                        <a:rPr lang="en-US" sz="2400" b="1" u="none" strike="noStrike" dirty="0" smtClean="0">
                          <a:solidFill>
                            <a:schemeClr val="bg1"/>
                          </a:solidFill>
                          <a:effectLst/>
                        </a:rPr>
                        <a:t>Year </a:t>
                      </a:r>
                      <a:endParaRPr lang="en-US" sz="2400" b="1" i="0" u="none" strike="noStrike" dirty="0">
                        <a:solidFill>
                          <a:schemeClr val="bg1"/>
                        </a:solidFill>
                        <a:effectLst/>
                        <a:latin typeface="Calibri" panose="020F0502020204030204" pitchFamily="34" charset="0"/>
                      </a:endParaRPr>
                    </a:p>
                  </a:txBody>
                  <a:tcPr marL="6350" marR="6350" marT="6350" marB="0" anchor="b">
                    <a:solidFill>
                      <a:srgbClr val="004B8D"/>
                    </a:solidFill>
                  </a:tcPr>
                </a:tc>
                <a:tc>
                  <a:txBody>
                    <a:bodyPr/>
                    <a:lstStyle/>
                    <a:p>
                      <a:pPr algn="ctr" fontAlgn="b"/>
                      <a:r>
                        <a:rPr lang="en-US" sz="2400" b="1" u="none" strike="noStrike" dirty="0">
                          <a:solidFill>
                            <a:schemeClr val="bg1"/>
                          </a:solidFill>
                          <a:effectLst/>
                        </a:rPr>
                        <a:t>WADA</a:t>
                      </a:r>
                      <a:endParaRPr lang="en-US" sz="2400" b="1" i="0" u="none" strike="noStrike" dirty="0">
                        <a:solidFill>
                          <a:schemeClr val="bg1"/>
                        </a:solidFill>
                        <a:effectLst/>
                        <a:latin typeface="Calibri" panose="020F0502020204030204" pitchFamily="34" charset="0"/>
                      </a:endParaRPr>
                    </a:p>
                  </a:txBody>
                  <a:tcPr marL="6350" marR="6350" marT="6350" marB="0" anchor="b">
                    <a:solidFill>
                      <a:srgbClr val="004B8D"/>
                    </a:solidFill>
                  </a:tcPr>
                </a:tc>
                <a:tc>
                  <a:txBody>
                    <a:bodyPr/>
                    <a:lstStyle/>
                    <a:p>
                      <a:pPr algn="ctr" fontAlgn="b"/>
                      <a:r>
                        <a:rPr lang="en-US" sz="2400" b="1" u="none" strike="noStrike" dirty="0">
                          <a:solidFill>
                            <a:schemeClr val="bg1"/>
                          </a:solidFill>
                          <a:effectLst/>
                        </a:rPr>
                        <a:t> Amount Per ADA </a:t>
                      </a:r>
                      <a:endParaRPr lang="en-US" sz="2400" b="1" i="0" u="none" strike="noStrike" dirty="0">
                        <a:solidFill>
                          <a:schemeClr val="bg1"/>
                        </a:solidFill>
                        <a:effectLst/>
                        <a:latin typeface="Calibri" panose="020F0502020204030204" pitchFamily="34" charset="0"/>
                      </a:endParaRPr>
                    </a:p>
                  </a:txBody>
                  <a:tcPr marL="6350" marR="6350" marT="6350" marB="0" anchor="b">
                    <a:solidFill>
                      <a:srgbClr val="004B8D"/>
                    </a:solidFill>
                  </a:tcPr>
                </a:tc>
                <a:extLst>
                  <a:ext uri="{0D108BD9-81ED-4DB2-BD59-A6C34878D82A}">
                    <a16:rowId xmlns:a16="http://schemas.microsoft.com/office/drawing/2014/main" xmlns="" val="528126783"/>
                  </a:ext>
                </a:extLst>
              </a:tr>
              <a:tr h="584200">
                <a:tc>
                  <a:txBody>
                    <a:bodyPr/>
                    <a:lstStyle/>
                    <a:p>
                      <a:pPr algn="ctr" fontAlgn="b"/>
                      <a:r>
                        <a:rPr lang="en-US" sz="2400" u="none" strike="noStrike" dirty="0">
                          <a:effectLst/>
                        </a:rPr>
                        <a:t> </a:t>
                      </a:r>
                      <a:r>
                        <a:rPr lang="en-US" sz="2400" u="none" strike="noStrike" dirty="0" smtClean="0">
                          <a:effectLst/>
                        </a:rPr>
                        <a:t>2020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smtClean="0">
                          <a:effectLst/>
                        </a:rPr>
                        <a:t>913,423</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smtClean="0">
                          <a:effectLst/>
                        </a:rPr>
                        <a:t>$347.14 </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836486929"/>
                  </a:ext>
                </a:extLst>
              </a:tr>
              <a:tr h="584200">
                <a:tc>
                  <a:txBody>
                    <a:bodyPr/>
                    <a:lstStyle/>
                    <a:p>
                      <a:pPr algn="ctr" fontAlgn="b"/>
                      <a:r>
                        <a:rPr lang="en-US" sz="2400" u="none" strike="noStrike" dirty="0">
                          <a:effectLst/>
                        </a:rPr>
                        <a:t> </a:t>
                      </a:r>
                      <a:r>
                        <a:rPr lang="en-US" sz="2400" u="none" strike="noStrike" dirty="0" smtClean="0">
                          <a:effectLst/>
                        </a:rPr>
                        <a:t>2019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smtClean="0">
                          <a:effectLst/>
                        </a:rPr>
                        <a:t>913,065</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 </a:t>
                      </a:r>
                      <a:r>
                        <a:rPr lang="en-US" sz="2400" u="none" strike="noStrike" dirty="0" smtClean="0">
                          <a:effectLst/>
                        </a:rPr>
                        <a:t>$327.31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37652615"/>
                  </a:ext>
                </a:extLst>
              </a:tr>
              <a:tr h="5842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smtClean="0">
                          <a:effectLst/>
                        </a:rPr>
                        <a:t> 2018</a:t>
                      </a:r>
                      <a:endParaRPr lang="en-US" sz="24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0" i="0" u="none" strike="noStrike" dirty="0" smtClean="0">
                          <a:solidFill>
                            <a:schemeClr val="dk1"/>
                          </a:solidFill>
                          <a:effectLst/>
                          <a:latin typeface="+mn-lt"/>
                        </a:rPr>
                        <a:t>908,843</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 </a:t>
                      </a:r>
                      <a:r>
                        <a:rPr lang="en-US" sz="2400" u="none" strike="noStrike" dirty="0" smtClean="0">
                          <a:effectLst/>
                        </a:rPr>
                        <a:t>$326.60 </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844843199"/>
                  </a:ext>
                </a:extLst>
              </a:tr>
              <a:tr h="584200">
                <a:tc>
                  <a:txBody>
                    <a:bodyPr/>
                    <a:lstStyle/>
                    <a:p>
                      <a:pPr algn="ctr" fontAlgn="b"/>
                      <a:r>
                        <a:rPr lang="en-US" sz="2400" u="none" strike="noStrike" dirty="0">
                          <a:effectLst/>
                        </a:rPr>
                        <a:t> </a:t>
                      </a:r>
                      <a:r>
                        <a:rPr lang="en-US" sz="2400" u="none" strike="noStrike" dirty="0" smtClean="0">
                          <a:effectLst/>
                        </a:rPr>
                        <a:t>2017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smtClean="0">
                          <a:effectLst/>
                        </a:rPr>
                        <a:t>912,219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 </a:t>
                      </a:r>
                      <a:r>
                        <a:rPr lang="en-US" sz="2400" u="none" strike="noStrike" dirty="0" smtClean="0">
                          <a:effectLst/>
                        </a:rPr>
                        <a:t>$321.44 </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064642221"/>
                  </a:ext>
                </a:extLst>
              </a:tr>
              <a:tr h="584200">
                <a:tc>
                  <a:txBody>
                    <a:bodyPr/>
                    <a:lstStyle/>
                    <a:p>
                      <a:pPr algn="ctr" fontAlgn="b"/>
                      <a:r>
                        <a:rPr lang="en-US" sz="2400" u="none" strike="noStrike" dirty="0">
                          <a:effectLst/>
                        </a:rPr>
                        <a:t> </a:t>
                      </a:r>
                      <a:r>
                        <a:rPr lang="en-US" sz="2400" u="none" strike="noStrike" dirty="0" smtClean="0">
                          <a:effectLst/>
                        </a:rPr>
                        <a:t>2016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smtClean="0">
                          <a:effectLst/>
                        </a:rPr>
                        <a:t>903,360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 </a:t>
                      </a:r>
                      <a:r>
                        <a:rPr lang="en-US" sz="2400" u="none" strike="noStrike" dirty="0" smtClean="0">
                          <a:effectLst/>
                        </a:rPr>
                        <a:t>$326.72                   </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76255808"/>
                  </a:ext>
                </a:extLst>
              </a:tr>
            </a:tbl>
          </a:graphicData>
        </a:graphic>
      </p:graphicFrame>
    </p:spTree>
    <p:extLst>
      <p:ext uri="{BB962C8B-B14F-4D97-AF65-F5344CB8AC3E}">
        <p14:creationId xmlns:p14="http://schemas.microsoft.com/office/powerpoint/2010/main" xmlns="" val="3818726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19</a:t>
            </a:fld>
            <a:endParaRPr lang="en-US" dirty="0"/>
          </a:p>
        </p:txBody>
      </p:sp>
      <p:sp>
        <p:nvSpPr>
          <p:cNvPr id="3" name="Content Placeholder 2"/>
          <p:cNvSpPr>
            <a:spLocks noGrp="1"/>
          </p:cNvSpPr>
          <p:nvPr>
            <p:ph sz="quarter" idx="11"/>
          </p:nvPr>
        </p:nvSpPr>
        <p:spPr/>
        <p:txBody>
          <a:bodyPr/>
          <a:lstStyle/>
          <a:p>
            <a:pPr marL="112712" indent="0">
              <a:buNone/>
            </a:pPr>
            <a:endParaRPr lang="en-US" dirty="0" smtClean="0"/>
          </a:p>
          <a:p>
            <a:pPr marL="112712" indent="0">
              <a:buNone/>
            </a:pPr>
            <a:endParaRPr lang="en-US" dirty="0"/>
          </a:p>
          <a:p>
            <a:pPr marL="112712" indent="0">
              <a:buNone/>
            </a:pPr>
            <a:endParaRPr lang="en-US" dirty="0" smtClean="0"/>
          </a:p>
          <a:p>
            <a:pPr marL="112712" indent="0">
              <a:buNone/>
            </a:pPr>
            <a:endParaRPr lang="en-US" dirty="0"/>
          </a:p>
          <a:p>
            <a:pPr marL="112712" indent="0">
              <a:buNone/>
            </a:pPr>
            <a:endParaRPr lang="en-US" dirty="0" smtClean="0"/>
          </a:p>
          <a:p>
            <a:pPr marL="0" indent="0" algn="ctr">
              <a:buNone/>
            </a:pPr>
            <a:endParaRPr lang="en-US" sz="2400" dirty="0" smtClean="0"/>
          </a:p>
          <a:p>
            <a:pPr marL="112712" indent="0" algn="ctr">
              <a:spcBef>
                <a:spcPts val="0"/>
              </a:spcBef>
              <a:buNone/>
            </a:pPr>
            <a:r>
              <a:rPr lang="en-US" sz="2400" dirty="0">
                <a:solidFill>
                  <a:srgbClr val="00337F"/>
                </a:solidFill>
              </a:rPr>
              <a:t>Transportation is paid on the prior year’s ASBR </a:t>
            </a:r>
            <a:r>
              <a:rPr lang="en-US" sz="2400" dirty="0" smtClean="0">
                <a:solidFill>
                  <a:srgbClr val="00337F"/>
                </a:solidFill>
              </a:rPr>
              <a:t>data</a:t>
            </a:r>
            <a:endParaRPr lang="en-US" sz="2000" dirty="0">
              <a:solidFill>
                <a:srgbClr val="00337F"/>
              </a:solidFill>
            </a:endParaRPr>
          </a:p>
          <a:p>
            <a:pPr marL="112712" indent="0">
              <a:buNone/>
            </a:pPr>
            <a:endParaRPr lang="en-US" dirty="0"/>
          </a:p>
        </p:txBody>
      </p:sp>
      <p:sp>
        <p:nvSpPr>
          <p:cNvPr id="4" name="Text Placeholder 3"/>
          <p:cNvSpPr>
            <a:spLocks noGrp="1"/>
          </p:cNvSpPr>
          <p:nvPr>
            <p:ph type="body" sz="quarter" idx="10"/>
          </p:nvPr>
        </p:nvSpPr>
        <p:spPr/>
        <p:txBody>
          <a:bodyPr/>
          <a:lstStyle/>
          <a:p>
            <a:r>
              <a:rPr lang="en-US" dirty="0" smtClean="0"/>
              <a:t>FY 2021 Transportation Funding</a:t>
            </a:r>
            <a:endParaRPr lang="en-US" dirty="0"/>
          </a:p>
        </p:txBody>
      </p:sp>
      <p:graphicFrame>
        <p:nvGraphicFramePr>
          <p:cNvPr id="10" name="Diagram 9"/>
          <p:cNvGraphicFramePr/>
          <p:nvPr>
            <p:extLst>
              <p:ext uri="{D42A27DB-BD31-4B8C-83A1-F6EECF244321}">
                <p14:modId xmlns:p14="http://schemas.microsoft.com/office/powerpoint/2010/main" xmlns="" val="2372622772"/>
              </p:ext>
            </p:extLst>
          </p:nvPr>
        </p:nvGraphicFramePr>
        <p:xfrm>
          <a:off x="990600" y="2970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54363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Presentation Topics</a:t>
            </a:r>
            <a:endParaRPr lang="en-US" dirty="0"/>
          </a:p>
        </p:txBody>
      </p:sp>
      <p:sp>
        <p:nvSpPr>
          <p:cNvPr id="3" name="Text Placeholder 2"/>
          <p:cNvSpPr>
            <a:spLocks noGrp="1"/>
          </p:cNvSpPr>
          <p:nvPr>
            <p:ph type="body" sz="quarter" idx="12"/>
          </p:nvPr>
        </p:nvSpPr>
        <p:spPr/>
        <p:txBody>
          <a:bodyPr/>
          <a:lstStyle/>
          <a:p>
            <a:endParaRPr lang="en-US" dirty="0" smtClean="0"/>
          </a:p>
          <a:p>
            <a:r>
              <a:rPr lang="en-US" dirty="0" smtClean="0"/>
              <a:t>Budget </a:t>
            </a:r>
            <a:r>
              <a:rPr lang="en-US" dirty="0"/>
              <a:t>Update</a:t>
            </a:r>
          </a:p>
          <a:p>
            <a:r>
              <a:rPr lang="en-US" dirty="0"/>
              <a:t>CARES Act Funding</a:t>
            </a:r>
          </a:p>
          <a:p>
            <a:r>
              <a:rPr lang="en-US" dirty="0"/>
              <a:t>Attendance Reporting</a:t>
            </a:r>
          </a:p>
          <a:p>
            <a:r>
              <a:rPr lang="en-US" dirty="0"/>
              <a:t>Emergency Waivers</a:t>
            </a:r>
          </a:p>
          <a:p>
            <a:pPr marL="112712" indent="0">
              <a:buNone/>
            </a:pPr>
            <a:endParaRPr lang="en-US" dirty="0"/>
          </a:p>
          <a:p>
            <a:endParaRPr lang="en-US" dirty="0"/>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rcRect l="14444" r="14444"/>
          <a:stretch>
            <a:fillRect/>
          </a:stretch>
        </p:blipFill>
        <p:spPr>
          <a:xfrm>
            <a:off x="286215" y="1159368"/>
            <a:ext cx="3657600" cy="3429000"/>
          </a:xfrm>
        </p:spPr>
      </p:pic>
    </p:spTree>
    <p:extLst>
      <p:ext uri="{BB962C8B-B14F-4D97-AF65-F5344CB8AC3E}">
        <p14:creationId xmlns:p14="http://schemas.microsoft.com/office/powerpoint/2010/main" xmlns="" val="1149967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CARES Act Funding</a:t>
            </a:r>
          </a:p>
          <a:p>
            <a:endParaRPr lang="en-US" dirty="0"/>
          </a:p>
        </p:txBody>
      </p:sp>
    </p:spTree>
    <p:extLst>
      <p:ext uri="{BB962C8B-B14F-4D97-AF65-F5344CB8AC3E}">
        <p14:creationId xmlns:p14="http://schemas.microsoft.com/office/powerpoint/2010/main" xmlns="" val="3807569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914378"/>
            <a:fld id="{3B745311-16E5-4BEF-BFE6-36758A3427EB}" type="slidenum">
              <a:rPr lang="en-US">
                <a:solidFill>
                  <a:prstClr val="white"/>
                </a:solidFill>
                <a:latin typeface="Calibri"/>
              </a:rPr>
              <a:pPr defTabSz="914378"/>
              <a:t>21</a:t>
            </a:fld>
            <a:endParaRPr lang="en-US" dirty="0">
              <a:solidFill>
                <a:prstClr val="white"/>
              </a:solidFill>
              <a:latin typeface="Calibri"/>
            </a:endParaRPr>
          </a:p>
        </p:txBody>
      </p:sp>
      <p:sp>
        <p:nvSpPr>
          <p:cNvPr id="4" name="Text Placeholder 3"/>
          <p:cNvSpPr>
            <a:spLocks noGrp="1"/>
          </p:cNvSpPr>
          <p:nvPr>
            <p:ph type="body" sz="quarter" idx="10"/>
          </p:nvPr>
        </p:nvSpPr>
        <p:spPr/>
        <p:txBody>
          <a:bodyPr/>
          <a:lstStyle/>
          <a:p>
            <a:r>
              <a:rPr lang="en-US" dirty="0" smtClean="0"/>
              <a:t>CARES Act Grants Update</a:t>
            </a:r>
            <a:endParaRPr lang="en-US" dirty="0"/>
          </a:p>
        </p:txBody>
      </p:sp>
      <p:sp>
        <p:nvSpPr>
          <p:cNvPr id="3" name="Content Placeholder 2"/>
          <p:cNvSpPr>
            <a:spLocks noGrp="1"/>
          </p:cNvSpPr>
          <p:nvPr>
            <p:ph sz="quarter" idx="11"/>
          </p:nvPr>
        </p:nvSpPr>
        <p:spPr>
          <a:xfrm>
            <a:off x="-82867" y="4711864"/>
            <a:ext cx="9268838" cy="139372"/>
          </a:xfrm>
          <a:prstGeom prst="rect">
            <a:avLst/>
          </a:prstGeom>
        </p:spPr>
        <p:txBody>
          <a:bodyPr/>
          <a:lstStyle/>
          <a:p>
            <a:pPr marL="112709" indent="0">
              <a:buNone/>
            </a:pPr>
            <a:r>
              <a:rPr lang="en-US" sz="900" dirty="0"/>
              <a:t>ESSER = Elementary &amp; Secondary School Emergency Relief Fund	CCDF = CARES Child Care &amp; Development Fund</a:t>
            </a:r>
          </a:p>
          <a:p>
            <a:pPr marL="112709" indent="0">
              <a:buNone/>
            </a:pPr>
            <a:r>
              <a:rPr lang="en-US" sz="900" dirty="0"/>
              <a:t>GEER = Governor’s Emergency Education Relief Fund		CRF = Coronavirus Relief Fund</a:t>
            </a:r>
          </a:p>
          <a:p>
            <a:pPr marL="112709" indent="0">
              <a:buNone/>
            </a:pPr>
            <a:endParaRPr lang="en-US" dirty="0"/>
          </a:p>
          <a:p>
            <a:pPr marL="112709" indent="0">
              <a:buNone/>
            </a:pPr>
            <a:endParaRPr lang="en-US" dirty="0" smtClean="0"/>
          </a:p>
          <a:p>
            <a:pPr marL="112709" indent="0">
              <a:buNone/>
            </a:pPr>
            <a:endParaRPr lang="en-US" dirty="0"/>
          </a:p>
          <a:p>
            <a:pPr marL="112709" indent="0">
              <a:buNone/>
            </a:pPr>
            <a:endParaRPr lang="en-US" dirty="0" smtClean="0"/>
          </a:p>
          <a:p>
            <a:pPr marL="0" indent="0" algn="ctr">
              <a:buNone/>
            </a:pPr>
            <a:endParaRPr lang="en-US" sz="2400" dirty="0"/>
          </a:p>
          <a:p>
            <a:pPr marL="112709"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498065856"/>
              </p:ext>
            </p:extLst>
          </p:nvPr>
        </p:nvGraphicFramePr>
        <p:xfrm>
          <a:off x="1" y="698985"/>
          <a:ext cx="9144000" cy="4040918"/>
        </p:xfrm>
        <a:graphic>
          <a:graphicData uri="http://schemas.openxmlformats.org/drawingml/2006/table">
            <a:tbl>
              <a:tblPr firstRow="1" bandRow="1">
                <a:tableStyleId>{5C22544A-7EE6-4342-B048-85BDC9FD1C3A}</a:tableStyleId>
              </a:tblPr>
              <a:tblGrid>
                <a:gridCol w="2617676">
                  <a:extLst>
                    <a:ext uri="{9D8B030D-6E8A-4147-A177-3AD203B41FA5}">
                      <a16:colId xmlns:a16="http://schemas.microsoft.com/office/drawing/2014/main" xmlns="" val="3787397539"/>
                    </a:ext>
                  </a:extLst>
                </a:gridCol>
                <a:gridCol w="1297099">
                  <a:extLst>
                    <a:ext uri="{9D8B030D-6E8A-4147-A177-3AD203B41FA5}">
                      <a16:colId xmlns:a16="http://schemas.microsoft.com/office/drawing/2014/main" xmlns="" val="1449514279"/>
                    </a:ext>
                  </a:extLst>
                </a:gridCol>
                <a:gridCol w="2248853">
                  <a:extLst>
                    <a:ext uri="{9D8B030D-6E8A-4147-A177-3AD203B41FA5}">
                      <a16:colId xmlns:a16="http://schemas.microsoft.com/office/drawing/2014/main" xmlns="" val="424800467"/>
                    </a:ext>
                  </a:extLst>
                </a:gridCol>
                <a:gridCol w="2980372">
                  <a:extLst>
                    <a:ext uri="{9D8B030D-6E8A-4147-A177-3AD203B41FA5}">
                      <a16:colId xmlns:a16="http://schemas.microsoft.com/office/drawing/2014/main" xmlns="" val="1266936599"/>
                    </a:ext>
                  </a:extLst>
                </a:gridCol>
              </a:tblGrid>
              <a:tr h="481733">
                <a:tc>
                  <a:txBody>
                    <a:bodyPr/>
                    <a:lstStyle/>
                    <a:p>
                      <a:pPr algn="ctr" fontAlgn="b"/>
                      <a:r>
                        <a:rPr lang="en-US" sz="1500" b="1" u="none" strike="noStrike" dirty="0">
                          <a:solidFill>
                            <a:schemeClr val="bg1"/>
                          </a:solidFill>
                          <a:effectLst/>
                        </a:rPr>
                        <a:t> </a:t>
                      </a:r>
                      <a:r>
                        <a:rPr lang="en-US" sz="1500" b="1" u="none" strike="noStrike" dirty="0" smtClean="0">
                          <a:solidFill>
                            <a:schemeClr val="bg1"/>
                          </a:solidFill>
                          <a:effectLst/>
                        </a:rPr>
                        <a:t>Grant Program </a:t>
                      </a:r>
                      <a:endParaRPr lang="en-US" sz="1500" b="1" i="0" u="none" strike="noStrike" dirty="0">
                        <a:solidFill>
                          <a:schemeClr val="bg1"/>
                        </a:solidFill>
                        <a:effectLst/>
                        <a:latin typeface="Calibri" panose="020F0502020204030204" pitchFamily="34" charset="0"/>
                      </a:endParaRPr>
                    </a:p>
                  </a:txBody>
                  <a:tcPr marL="6350" marR="6350" marT="6350" marB="0" anchor="b"/>
                </a:tc>
                <a:tc>
                  <a:txBody>
                    <a:bodyPr/>
                    <a:lstStyle/>
                    <a:p>
                      <a:pPr algn="ctr" fontAlgn="b"/>
                      <a:r>
                        <a:rPr lang="en-US" sz="1500" b="1" i="0" u="none" strike="noStrike" dirty="0" smtClean="0">
                          <a:solidFill>
                            <a:schemeClr val="bg1"/>
                          </a:solidFill>
                          <a:effectLst/>
                          <a:latin typeface="+mn-lt"/>
                        </a:rPr>
                        <a:t>Funds</a:t>
                      </a:r>
                      <a:r>
                        <a:rPr lang="en-US" sz="1500" b="1" i="0" u="none" strike="noStrike" baseline="0" dirty="0" smtClean="0">
                          <a:solidFill>
                            <a:schemeClr val="bg1"/>
                          </a:solidFill>
                          <a:effectLst/>
                          <a:latin typeface="+mn-lt"/>
                        </a:rPr>
                        <a:t> Available</a:t>
                      </a:r>
                      <a:endParaRPr lang="en-US" sz="1500" b="1" i="0" u="none" strike="noStrike" dirty="0">
                        <a:solidFill>
                          <a:schemeClr val="bg1"/>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solidFill>
                            <a:schemeClr val="bg1"/>
                          </a:solidFill>
                          <a:effectLst/>
                        </a:rPr>
                        <a:t> </a:t>
                      </a:r>
                      <a:r>
                        <a:rPr lang="en-US" sz="1500" b="1" u="none" strike="noStrike" dirty="0" smtClean="0">
                          <a:solidFill>
                            <a:schemeClr val="bg1"/>
                          </a:solidFill>
                          <a:effectLst/>
                        </a:rPr>
                        <a:t>Submission Deadline</a:t>
                      </a:r>
                      <a:endParaRPr lang="en-US" sz="1500" b="1" i="0" u="none" strike="noStrike" dirty="0">
                        <a:solidFill>
                          <a:schemeClr val="bg1"/>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smtClean="0">
                          <a:solidFill>
                            <a:schemeClr val="bg1"/>
                          </a:solidFill>
                          <a:effectLst/>
                        </a:rPr>
                        <a:t>Current Status </a:t>
                      </a:r>
                      <a:endParaRPr lang="en-US" sz="1500" b="1" i="0" u="none" strike="noStrike" dirty="0">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010136956"/>
                  </a:ext>
                </a:extLst>
              </a:tr>
              <a:tr h="489692">
                <a:tc>
                  <a:txBody>
                    <a:bodyPr/>
                    <a:lstStyle/>
                    <a:p>
                      <a:r>
                        <a:rPr lang="en-US" sz="1400" dirty="0" smtClean="0"/>
                        <a:t>Elementary</a:t>
                      </a:r>
                      <a:r>
                        <a:rPr lang="en-US" sz="1400" baseline="0" dirty="0" smtClean="0"/>
                        <a:t> &amp; Secondary School Emergency Relief (ESSER)</a:t>
                      </a:r>
                      <a:endParaRPr lang="en-US" sz="1400" dirty="0" smtClean="0"/>
                    </a:p>
                  </a:txBody>
                  <a:tcPr marL="68580" marR="68580" marT="34290" marB="34290" anchor="ctr"/>
                </a:tc>
                <a:tc>
                  <a:txBody>
                    <a:bodyPr/>
                    <a:lstStyle/>
                    <a:p>
                      <a:pPr algn="ctr"/>
                      <a:r>
                        <a:rPr lang="en-US" sz="1400" dirty="0" smtClean="0"/>
                        <a:t>$191,878,243</a:t>
                      </a:r>
                      <a:endParaRPr lang="en-US" sz="1400" dirty="0"/>
                    </a:p>
                  </a:txBody>
                  <a:tcPr marL="68580" marR="68580" marT="34290" marB="34290" anchor="ctr"/>
                </a:tc>
                <a:tc>
                  <a:txBody>
                    <a:bodyPr/>
                    <a:lstStyle/>
                    <a:p>
                      <a:pPr algn="ctr"/>
                      <a:r>
                        <a:rPr lang="en-US" sz="1400" dirty="0" smtClean="0"/>
                        <a:t>September 30, 2021</a:t>
                      </a:r>
                      <a:endParaRPr lang="en-US" sz="1400" dirty="0"/>
                    </a:p>
                  </a:txBody>
                  <a:tcPr marL="68580" marR="68580" marT="34290" marB="34290" anchor="ctr"/>
                </a:tc>
                <a:tc>
                  <a:txBody>
                    <a:bodyPr/>
                    <a:lstStyle/>
                    <a:p>
                      <a:pPr algn="ctr"/>
                      <a:r>
                        <a:rPr lang="en-US" sz="1400" dirty="0" smtClean="0"/>
                        <a:t>$107,358,165 distributed to date</a:t>
                      </a:r>
                      <a:endParaRPr lang="en-US" sz="1400" dirty="0"/>
                    </a:p>
                  </a:txBody>
                  <a:tcPr marL="68580" marR="68580" marT="34290" marB="34290" anchor="ctr"/>
                </a:tc>
                <a:extLst>
                  <a:ext uri="{0D108BD9-81ED-4DB2-BD59-A6C34878D82A}">
                    <a16:rowId xmlns:a16="http://schemas.microsoft.com/office/drawing/2014/main" xmlns="" val="1362981678"/>
                  </a:ext>
                </a:extLst>
              </a:tr>
              <a:tr h="489692">
                <a:tc>
                  <a:txBody>
                    <a:bodyPr/>
                    <a:lstStyle/>
                    <a:p>
                      <a:r>
                        <a:rPr lang="en-US" sz="1400" dirty="0" smtClean="0"/>
                        <a:t>Missouri </a:t>
                      </a:r>
                      <a:r>
                        <a:rPr lang="en-US" sz="1400" baseline="0" dirty="0" smtClean="0"/>
                        <a:t>Student Connectivity (ESSER, GEER, CRF)</a:t>
                      </a:r>
                      <a:endParaRPr lang="en-US" sz="1400" dirty="0"/>
                    </a:p>
                  </a:txBody>
                  <a:tcPr marL="68580" marR="68580" marT="34290" marB="34290" anchor="ctr"/>
                </a:tc>
                <a:tc>
                  <a:txBody>
                    <a:bodyPr/>
                    <a:lstStyle/>
                    <a:p>
                      <a:pPr algn="ctr"/>
                      <a:r>
                        <a:rPr lang="en-US" sz="1400" dirty="0" smtClean="0"/>
                        <a:t>$10,000,000</a:t>
                      </a:r>
                    </a:p>
                    <a:p>
                      <a:pPr algn="ctr"/>
                      <a:r>
                        <a:rPr lang="en-US" sz="1400" dirty="0" smtClean="0"/>
                        <a:t>$20,000,000</a:t>
                      </a:r>
                      <a:endParaRPr lang="en-US" sz="1400" dirty="0"/>
                    </a:p>
                  </a:txBody>
                  <a:tcPr marL="68580" marR="68580" marT="34290" marB="34290" anchor="ctr"/>
                </a:tc>
                <a:tc>
                  <a:txBody>
                    <a:bodyPr/>
                    <a:lstStyle/>
                    <a:p>
                      <a:pPr algn="ctr"/>
                      <a:r>
                        <a:rPr lang="en-US" sz="1200" dirty="0" smtClean="0"/>
                        <a:t>Access: November 4, 2020</a:t>
                      </a:r>
                    </a:p>
                    <a:p>
                      <a:pPr algn="ctr"/>
                      <a:r>
                        <a:rPr lang="en-US" sz="1200" dirty="0" smtClean="0"/>
                        <a:t>Connections: September 30, 2021</a:t>
                      </a:r>
                      <a:endParaRPr lang="en-US" sz="1200" dirty="0"/>
                    </a:p>
                  </a:txBody>
                  <a:tcPr marL="68580" marR="68580" marT="34290" marB="34290" anchor="ctr"/>
                </a:tc>
                <a:tc>
                  <a:txBody>
                    <a:bodyPr/>
                    <a:lstStyle/>
                    <a:p>
                      <a:pPr algn="ctr"/>
                      <a:r>
                        <a:rPr lang="en-US" sz="1200" dirty="0" smtClean="0"/>
                        <a:t>Access: $470,990.08 in process</a:t>
                      </a:r>
                    </a:p>
                    <a:p>
                      <a:pPr algn="ctr"/>
                      <a:r>
                        <a:rPr lang="en-US" sz="1200" dirty="0" smtClean="0"/>
                        <a:t>Connections: $631,649.12 distributed</a:t>
                      </a:r>
                      <a:r>
                        <a:rPr lang="en-US" sz="1200" baseline="0" dirty="0" smtClean="0"/>
                        <a:t> to date</a:t>
                      </a:r>
                      <a:endParaRPr lang="en-US" sz="1200" dirty="0"/>
                    </a:p>
                  </a:txBody>
                  <a:tcPr marL="68580" marR="68580" marT="34290" marB="34290" anchor="ctr"/>
                </a:tc>
                <a:extLst>
                  <a:ext uri="{0D108BD9-81ED-4DB2-BD59-A6C34878D82A}">
                    <a16:rowId xmlns:a16="http://schemas.microsoft.com/office/drawing/2014/main" xmlns="" val="2202652442"/>
                  </a:ext>
                </a:extLst>
              </a:tr>
              <a:tr h="489692">
                <a:tc>
                  <a:txBody>
                    <a:bodyPr/>
                    <a:lstStyle/>
                    <a:p>
                      <a:r>
                        <a:rPr lang="en-US" sz="1400" dirty="0" smtClean="0"/>
                        <a:t>Transportation</a:t>
                      </a:r>
                      <a:r>
                        <a:rPr lang="en-US" sz="1400" baseline="0" dirty="0" smtClean="0"/>
                        <a:t> Supplement (GEER)</a:t>
                      </a:r>
                      <a:endParaRPr lang="en-US" sz="1400" dirty="0"/>
                    </a:p>
                  </a:txBody>
                  <a:tcPr marL="68580" marR="68580" marT="34290" marB="34290" anchor="ctr"/>
                </a:tc>
                <a:tc>
                  <a:txBody>
                    <a:bodyPr/>
                    <a:lstStyle/>
                    <a:p>
                      <a:pPr algn="ctr"/>
                      <a:r>
                        <a:rPr lang="en-US" sz="1400" dirty="0" smtClean="0"/>
                        <a:t>$15,000,000</a:t>
                      </a:r>
                      <a:endParaRPr lang="en-US" sz="1400" dirty="0"/>
                    </a:p>
                  </a:txBody>
                  <a:tcPr marL="68580" marR="68580" marT="34290" marB="34290" anchor="ctr"/>
                </a:tc>
                <a:tc>
                  <a:txBody>
                    <a:bodyPr/>
                    <a:lstStyle/>
                    <a:p>
                      <a:pPr algn="ctr"/>
                      <a:r>
                        <a:rPr lang="en-US" sz="1400" dirty="0" smtClean="0"/>
                        <a:t>September 30, 2021</a:t>
                      </a:r>
                      <a:endParaRPr lang="en-US" sz="1400" dirty="0"/>
                    </a:p>
                  </a:txBody>
                  <a:tcPr marL="68580" marR="68580" marT="34290" marB="34290" anchor="ctr"/>
                </a:tc>
                <a:tc>
                  <a:txBody>
                    <a:bodyPr/>
                    <a:lstStyle/>
                    <a:p>
                      <a:pPr algn="ctr"/>
                      <a:r>
                        <a:rPr lang="en-US" sz="1400" dirty="0" smtClean="0"/>
                        <a:t>$394,625 distributed to date</a:t>
                      </a:r>
                      <a:endParaRPr lang="en-US" sz="1400" dirty="0"/>
                    </a:p>
                  </a:txBody>
                  <a:tcPr marL="68580" marR="68580" marT="34290" marB="34290" anchor="ctr"/>
                </a:tc>
                <a:extLst>
                  <a:ext uri="{0D108BD9-81ED-4DB2-BD59-A6C34878D82A}">
                    <a16:rowId xmlns:a16="http://schemas.microsoft.com/office/drawing/2014/main" xmlns="" val="3907235695"/>
                  </a:ext>
                </a:extLst>
              </a:tr>
              <a:tr h="539707">
                <a:tc>
                  <a:txBody>
                    <a:bodyPr/>
                    <a:lstStyle/>
                    <a:p>
                      <a:r>
                        <a:rPr lang="en-US" sz="1400" dirty="0" smtClean="0"/>
                        <a:t>Transportation for Meal Delivery</a:t>
                      </a:r>
                      <a:r>
                        <a:rPr lang="en-US" sz="1400" baseline="0" dirty="0" smtClean="0"/>
                        <a:t> (CRF)</a:t>
                      </a:r>
                      <a:endParaRPr lang="en-US" sz="1400" dirty="0"/>
                    </a:p>
                  </a:txBody>
                  <a:tcPr marL="68580" marR="68580" marT="34290" marB="34290" anchor="ctr"/>
                </a:tc>
                <a:tc>
                  <a:txBody>
                    <a:bodyPr/>
                    <a:lstStyle/>
                    <a:p>
                      <a:pPr algn="ctr"/>
                      <a:r>
                        <a:rPr lang="en-US" sz="1400" dirty="0" smtClean="0"/>
                        <a:t>$9,097,992</a:t>
                      </a:r>
                      <a:endParaRPr lang="en-US" sz="1400" dirty="0"/>
                    </a:p>
                  </a:txBody>
                  <a:tcPr marL="68580" marR="68580" marT="34290" marB="34290" anchor="ctr"/>
                </a:tc>
                <a:tc>
                  <a:txBody>
                    <a:bodyPr/>
                    <a:lstStyle/>
                    <a:p>
                      <a:pPr algn="ctr"/>
                      <a:r>
                        <a:rPr lang="en-US" sz="1400" dirty="0" smtClean="0"/>
                        <a:t>September</a:t>
                      </a:r>
                      <a:r>
                        <a:rPr lang="en-US" sz="1400" baseline="0" dirty="0" smtClean="0"/>
                        <a:t> 15, 2020</a:t>
                      </a:r>
                      <a:endParaRPr lang="en-US" sz="1400" dirty="0"/>
                    </a:p>
                  </a:txBody>
                  <a:tcPr marL="68580" marR="68580" marT="34290" marB="34290" anchor="ctr"/>
                </a:tc>
                <a:tc>
                  <a:txBody>
                    <a:bodyPr/>
                    <a:lstStyle/>
                    <a:p>
                      <a:pPr algn="ctr"/>
                      <a:r>
                        <a:rPr lang="en-US" sz="1400" dirty="0" smtClean="0"/>
                        <a:t>$9,097,992 distributed on 10/19</a:t>
                      </a:r>
                      <a:endParaRPr lang="en-US" sz="1400" dirty="0"/>
                    </a:p>
                  </a:txBody>
                  <a:tcPr marL="68580" marR="68580" marT="34290" marB="34290" anchor="ctr"/>
                </a:tc>
                <a:extLst>
                  <a:ext uri="{0D108BD9-81ED-4DB2-BD59-A6C34878D82A}">
                    <a16:rowId xmlns:a16="http://schemas.microsoft.com/office/drawing/2014/main" xmlns="" val="3554323320"/>
                  </a:ext>
                </a:extLst>
              </a:tr>
              <a:tr h="542978">
                <a:tc>
                  <a:txBody>
                    <a:bodyPr/>
                    <a:lstStyle/>
                    <a:p>
                      <a:r>
                        <a:rPr lang="en-US" sz="1400" dirty="0" smtClean="0"/>
                        <a:t>COVID</a:t>
                      </a:r>
                      <a:r>
                        <a:rPr lang="en-US" sz="1400" baseline="0" dirty="0" smtClean="0"/>
                        <a:t>-19 Response Supply Reimbursement (CRF)</a:t>
                      </a:r>
                      <a:endParaRPr lang="en-US" sz="1400" dirty="0"/>
                    </a:p>
                  </a:txBody>
                  <a:tcPr marL="68580" marR="68580" marT="34290" marB="34290" anchor="ctr"/>
                </a:tc>
                <a:tc>
                  <a:txBody>
                    <a:bodyPr/>
                    <a:lstStyle/>
                    <a:p>
                      <a:pPr algn="ctr"/>
                      <a:r>
                        <a:rPr lang="en-US" sz="1400" dirty="0" smtClean="0"/>
                        <a:t>$7,500,000</a:t>
                      </a:r>
                      <a:endParaRPr lang="en-US" sz="1400" dirty="0"/>
                    </a:p>
                  </a:txBody>
                  <a:tcPr marL="68580" marR="68580" marT="34290" marB="34290" anchor="ctr"/>
                </a:tc>
                <a:tc>
                  <a:txBody>
                    <a:bodyPr/>
                    <a:lstStyle/>
                    <a:p>
                      <a:pPr algn="ctr"/>
                      <a:r>
                        <a:rPr lang="en-US" sz="1400" dirty="0" smtClean="0"/>
                        <a:t>November 4,</a:t>
                      </a:r>
                      <a:r>
                        <a:rPr lang="en-US" sz="1400" baseline="0" dirty="0" smtClean="0"/>
                        <a:t> 2020</a:t>
                      </a:r>
                      <a:endParaRPr lang="en-US" sz="1400" dirty="0"/>
                    </a:p>
                  </a:txBody>
                  <a:tcPr marL="68580" marR="68580" marT="34290" marB="34290" anchor="ctr"/>
                </a:tc>
                <a:tc>
                  <a:txBody>
                    <a:bodyPr/>
                    <a:lstStyle/>
                    <a:p>
                      <a:pPr algn="ctr"/>
                      <a:r>
                        <a:rPr lang="en-US" sz="1400" dirty="0" smtClean="0"/>
                        <a:t>41</a:t>
                      </a:r>
                      <a:r>
                        <a:rPr lang="en-US" sz="1400" baseline="0" dirty="0" smtClean="0"/>
                        <a:t> applications requesting</a:t>
                      </a:r>
                    </a:p>
                    <a:p>
                      <a:pPr algn="ctr"/>
                      <a:r>
                        <a:rPr lang="en-US" sz="1400" baseline="0" dirty="0" smtClean="0"/>
                        <a:t> $662,554 to date</a:t>
                      </a:r>
                      <a:endParaRPr lang="en-US" sz="1400" dirty="0"/>
                    </a:p>
                  </a:txBody>
                  <a:tcPr marL="68580" marR="68580" marT="34290" marB="34290" anchor="ctr"/>
                </a:tc>
                <a:extLst>
                  <a:ext uri="{0D108BD9-81ED-4DB2-BD59-A6C34878D82A}">
                    <a16:rowId xmlns:a16="http://schemas.microsoft.com/office/drawing/2014/main" xmlns="" val="1029403602"/>
                  </a:ext>
                </a:extLst>
              </a:tr>
              <a:tr h="489692">
                <a:tc>
                  <a:txBody>
                    <a:bodyPr/>
                    <a:lstStyle/>
                    <a:p>
                      <a:r>
                        <a:rPr lang="en-US" sz="1400" dirty="0" smtClean="0"/>
                        <a:t>Emergency</a:t>
                      </a:r>
                      <a:r>
                        <a:rPr lang="en-US" sz="1400" baseline="0" dirty="0" smtClean="0"/>
                        <a:t> Worker Childcare (CCDF)</a:t>
                      </a:r>
                      <a:endParaRPr lang="en-US" sz="1400" dirty="0"/>
                    </a:p>
                  </a:txBody>
                  <a:tcPr marL="68580" marR="68580" marT="34290" marB="34290" anchor="ctr"/>
                </a:tc>
                <a:tc>
                  <a:txBody>
                    <a:bodyPr/>
                    <a:lstStyle/>
                    <a:p>
                      <a:pPr algn="ctr"/>
                      <a:r>
                        <a:rPr lang="en-US" sz="1400" dirty="0" smtClean="0"/>
                        <a:t>$795,543</a:t>
                      </a:r>
                      <a:endParaRPr lang="en-US" sz="1400" dirty="0"/>
                    </a:p>
                  </a:txBody>
                  <a:tcPr marL="68580" marR="68580" marT="34290" marB="34290" anchor="ctr"/>
                </a:tc>
                <a:tc>
                  <a:txBody>
                    <a:bodyPr/>
                    <a:lstStyle/>
                    <a:p>
                      <a:pPr algn="ctr"/>
                      <a:r>
                        <a:rPr lang="en-US" sz="1400" dirty="0" smtClean="0"/>
                        <a:t>September</a:t>
                      </a:r>
                      <a:r>
                        <a:rPr lang="en-US" sz="1400" baseline="0" dirty="0" smtClean="0"/>
                        <a:t> 15, 2020</a:t>
                      </a:r>
                      <a:endParaRPr lang="en-US" sz="1400" dirty="0"/>
                    </a:p>
                  </a:txBody>
                  <a:tcPr marL="68580" marR="68580" marT="34290" marB="34290" anchor="ctr"/>
                </a:tc>
                <a:tc>
                  <a:txBody>
                    <a:bodyPr/>
                    <a:lstStyle/>
                    <a:p>
                      <a:pPr algn="ctr"/>
                      <a:r>
                        <a:rPr lang="en-US" sz="1400" dirty="0" smtClean="0"/>
                        <a:t>$749,398</a:t>
                      </a:r>
                      <a:r>
                        <a:rPr lang="en-US" sz="1400" baseline="0" dirty="0" smtClean="0"/>
                        <a:t> paid (grant closed)</a:t>
                      </a:r>
                      <a:endParaRPr lang="en-US" sz="1400" dirty="0"/>
                    </a:p>
                  </a:txBody>
                  <a:tcPr marL="68580" marR="68580" marT="34290" marB="34290" anchor="ctr"/>
                </a:tc>
                <a:extLst>
                  <a:ext uri="{0D108BD9-81ED-4DB2-BD59-A6C34878D82A}">
                    <a16:rowId xmlns:a16="http://schemas.microsoft.com/office/drawing/2014/main" xmlns="" val="2498386039"/>
                  </a:ext>
                </a:extLst>
              </a:tr>
              <a:tr h="489692">
                <a:tc>
                  <a:txBody>
                    <a:bodyPr/>
                    <a:lstStyle/>
                    <a:p>
                      <a:r>
                        <a:rPr lang="en-US" sz="1400" dirty="0" smtClean="0"/>
                        <a:t>K-12 Support (CRF)</a:t>
                      </a:r>
                      <a:endParaRPr lang="en-US" sz="1400" dirty="0"/>
                    </a:p>
                  </a:txBody>
                  <a:tcPr marL="68580" marR="68580" marT="34290" marB="34290" anchor="ctr"/>
                </a:tc>
                <a:tc>
                  <a:txBody>
                    <a:bodyPr/>
                    <a:lstStyle/>
                    <a:p>
                      <a:pPr algn="ctr"/>
                      <a:r>
                        <a:rPr lang="en-US" sz="1400" dirty="0" smtClean="0"/>
                        <a:t>$61,500,000</a:t>
                      </a:r>
                      <a:endParaRPr lang="en-US" sz="1400" dirty="0"/>
                    </a:p>
                  </a:txBody>
                  <a:tcPr marL="68580" marR="68580" marT="34290" marB="34290" anchor="ctr"/>
                </a:tc>
                <a:tc>
                  <a:txBody>
                    <a:bodyPr/>
                    <a:lstStyle/>
                    <a:p>
                      <a:pPr algn="ctr"/>
                      <a:r>
                        <a:rPr lang="en-US" sz="1200" dirty="0" smtClean="0"/>
                        <a:t>N/A</a:t>
                      </a:r>
                      <a:endParaRPr lang="en-US" sz="1200" dirty="0"/>
                    </a:p>
                  </a:txBody>
                  <a:tcPr marL="68580" marR="68580" marT="34290" marB="34290" anchor="ctr"/>
                </a:tc>
                <a:tc>
                  <a:txBody>
                    <a:bodyPr/>
                    <a:lstStyle/>
                    <a:p>
                      <a:pPr algn="ctr"/>
                      <a:r>
                        <a:rPr lang="en-US" sz="1400" dirty="0" smtClean="0"/>
                        <a:t>Payments</a:t>
                      </a:r>
                      <a:r>
                        <a:rPr lang="en-US" sz="1400" baseline="0" dirty="0" smtClean="0"/>
                        <a:t> to be distributed in October based on FY20 enrollment</a:t>
                      </a:r>
                      <a:endParaRPr lang="en-US" sz="1400" dirty="0"/>
                    </a:p>
                  </a:txBody>
                  <a:tcPr marL="68580" marR="68580" marT="34290" marB="34290" anchor="ctr"/>
                </a:tc>
                <a:extLst>
                  <a:ext uri="{0D108BD9-81ED-4DB2-BD59-A6C34878D82A}">
                    <a16:rowId xmlns:a16="http://schemas.microsoft.com/office/drawing/2014/main" xmlns="" val="2260001068"/>
                  </a:ext>
                </a:extLst>
              </a:tr>
            </a:tbl>
          </a:graphicData>
        </a:graphic>
      </p:graphicFrame>
    </p:spTree>
    <p:extLst>
      <p:ext uri="{BB962C8B-B14F-4D97-AF65-F5344CB8AC3E}">
        <p14:creationId xmlns:p14="http://schemas.microsoft.com/office/powerpoint/2010/main" xmlns="" val="462610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Attendance Reporting</a:t>
            </a:r>
          </a:p>
          <a:p>
            <a:endParaRPr lang="en-US" dirty="0"/>
          </a:p>
        </p:txBody>
      </p:sp>
    </p:spTree>
    <p:extLst>
      <p:ext uri="{BB962C8B-B14F-4D97-AF65-F5344CB8AC3E}">
        <p14:creationId xmlns:p14="http://schemas.microsoft.com/office/powerpoint/2010/main" xmlns="" val="2546326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23</a:t>
            </a:fld>
            <a:endParaRPr lang="en-US" dirty="0"/>
          </a:p>
        </p:txBody>
      </p:sp>
      <p:sp>
        <p:nvSpPr>
          <p:cNvPr id="3" name="Content Placeholder 2"/>
          <p:cNvSpPr>
            <a:spLocks noGrp="1"/>
          </p:cNvSpPr>
          <p:nvPr>
            <p:ph sz="quarter" idx="11"/>
          </p:nvPr>
        </p:nvSpPr>
        <p:spPr/>
        <p:txBody>
          <a:bodyPr/>
          <a:lstStyle/>
          <a:p>
            <a:r>
              <a:rPr lang="en-US" sz="2800" dirty="0"/>
              <a:t>Alternative Methods of Instruction § 171.033, </a:t>
            </a:r>
            <a:r>
              <a:rPr lang="en-US" sz="2800" dirty="0" smtClean="0"/>
              <a:t>RSMo</a:t>
            </a:r>
            <a:endParaRPr lang="en-US" sz="2800" dirty="0"/>
          </a:p>
          <a:p>
            <a:pPr lvl="1"/>
            <a:r>
              <a:rPr lang="en-US" sz="2800" dirty="0"/>
              <a:t>Inclement weather, </a:t>
            </a:r>
            <a:r>
              <a:rPr lang="en-US" sz="2800" dirty="0" smtClean="0"/>
              <a:t>utility </a:t>
            </a:r>
            <a:r>
              <a:rPr lang="en-US" sz="2800" dirty="0"/>
              <a:t>outage, </a:t>
            </a:r>
            <a:r>
              <a:rPr lang="en-US" sz="2800" dirty="0" smtClean="0"/>
              <a:t>contagious disease</a:t>
            </a:r>
            <a:endParaRPr lang="en-US" sz="2800" dirty="0"/>
          </a:p>
          <a:p>
            <a:pPr lvl="1"/>
            <a:r>
              <a:rPr lang="en-US" sz="2800" dirty="0"/>
              <a:t>LEAs must have an approved plan</a:t>
            </a:r>
          </a:p>
          <a:p>
            <a:pPr lvl="1"/>
            <a:r>
              <a:rPr lang="en-US" sz="2800" dirty="0"/>
              <a:t>Notify parents on the day of implementation </a:t>
            </a:r>
          </a:p>
          <a:p>
            <a:pPr lvl="1"/>
            <a:r>
              <a:rPr lang="en-US" sz="2800" dirty="0"/>
              <a:t>Limited to 36 hours per </a:t>
            </a:r>
            <a:r>
              <a:rPr lang="en-US" sz="2800" dirty="0" smtClean="0"/>
              <a:t>year</a:t>
            </a:r>
          </a:p>
          <a:p>
            <a:pPr lvl="1"/>
            <a:r>
              <a:rPr lang="en-US" sz="2800" dirty="0" smtClean="0"/>
              <a:t>Does not alleviate responsibility to schedule 36 hours of weather make-up days</a:t>
            </a:r>
            <a:endParaRPr lang="en-US" sz="2800" dirty="0"/>
          </a:p>
          <a:p>
            <a:endParaRPr lang="en-US" dirty="0"/>
          </a:p>
        </p:txBody>
      </p:sp>
      <p:sp>
        <p:nvSpPr>
          <p:cNvPr id="4" name="Text Placeholder 3"/>
          <p:cNvSpPr>
            <a:spLocks noGrp="1"/>
          </p:cNvSpPr>
          <p:nvPr>
            <p:ph type="body" sz="quarter" idx="10"/>
          </p:nvPr>
        </p:nvSpPr>
        <p:spPr/>
        <p:txBody>
          <a:bodyPr/>
          <a:lstStyle/>
          <a:p>
            <a:r>
              <a:rPr lang="en-US" dirty="0" smtClean="0"/>
              <a:t>Attendance Flexibility - AMI</a:t>
            </a:r>
            <a:endParaRPr lang="en-US" dirty="0"/>
          </a:p>
        </p:txBody>
      </p:sp>
    </p:spTree>
    <p:extLst>
      <p:ext uri="{BB962C8B-B14F-4D97-AF65-F5344CB8AC3E}">
        <p14:creationId xmlns:p14="http://schemas.microsoft.com/office/powerpoint/2010/main" xmlns="" val="4281479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24</a:t>
            </a:fld>
            <a:endParaRPr lang="en-US" dirty="0"/>
          </a:p>
        </p:txBody>
      </p:sp>
      <p:sp>
        <p:nvSpPr>
          <p:cNvPr id="3" name="Content Placeholder 2"/>
          <p:cNvSpPr>
            <a:spLocks noGrp="1"/>
          </p:cNvSpPr>
          <p:nvPr>
            <p:ph sz="quarter" idx="11"/>
          </p:nvPr>
        </p:nvSpPr>
        <p:spPr/>
        <p:txBody>
          <a:bodyPr/>
          <a:lstStyle/>
          <a:p>
            <a:r>
              <a:rPr lang="en-US" dirty="0"/>
              <a:t>AMI-X extends an approved AMI plan</a:t>
            </a:r>
          </a:p>
          <a:p>
            <a:r>
              <a:rPr lang="en-US" dirty="0"/>
              <a:t>AMI-X must: </a:t>
            </a:r>
          </a:p>
          <a:p>
            <a:pPr lvl="1"/>
            <a:r>
              <a:rPr lang="en-US" dirty="0"/>
              <a:t>Provide engagement for all students</a:t>
            </a:r>
          </a:p>
          <a:p>
            <a:pPr lvl="1"/>
            <a:r>
              <a:rPr lang="en-US" dirty="0"/>
              <a:t>Explain how instruction and feedback is delivered</a:t>
            </a:r>
          </a:p>
          <a:p>
            <a:pPr lvl="1"/>
            <a:r>
              <a:rPr lang="en-US" dirty="0"/>
              <a:t>Address variations by grade level and content</a:t>
            </a:r>
          </a:p>
          <a:p>
            <a:pPr lvl="1"/>
            <a:r>
              <a:rPr lang="en-US" dirty="0"/>
              <a:t>Support each Individual Education Program</a:t>
            </a:r>
          </a:p>
          <a:p>
            <a:endParaRPr lang="en-US" dirty="0"/>
          </a:p>
        </p:txBody>
      </p:sp>
      <p:sp>
        <p:nvSpPr>
          <p:cNvPr id="4" name="Text Placeholder 3"/>
          <p:cNvSpPr>
            <a:spLocks noGrp="1"/>
          </p:cNvSpPr>
          <p:nvPr>
            <p:ph type="body" sz="quarter" idx="10"/>
          </p:nvPr>
        </p:nvSpPr>
        <p:spPr/>
        <p:txBody>
          <a:bodyPr/>
          <a:lstStyle/>
          <a:p>
            <a:r>
              <a:rPr lang="en-US" dirty="0" smtClean="0"/>
              <a:t>AMI-X Plan</a:t>
            </a:r>
            <a:endParaRPr lang="en-US" dirty="0"/>
          </a:p>
        </p:txBody>
      </p:sp>
    </p:spTree>
    <p:extLst>
      <p:ext uri="{BB962C8B-B14F-4D97-AF65-F5344CB8AC3E}">
        <p14:creationId xmlns:p14="http://schemas.microsoft.com/office/powerpoint/2010/main" xmlns="" val="3196708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25</a:t>
            </a:fld>
            <a:endParaRPr lang="en-US" dirty="0"/>
          </a:p>
        </p:txBody>
      </p:sp>
      <p:sp>
        <p:nvSpPr>
          <p:cNvPr id="3" name="Content Placeholder 2"/>
          <p:cNvSpPr>
            <a:spLocks noGrp="1"/>
          </p:cNvSpPr>
          <p:nvPr>
            <p:ph sz="quarter" idx="11"/>
          </p:nvPr>
        </p:nvSpPr>
        <p:spPr/>
        <p:txBody>
          <a:bodyPr/>
          <a:lstStyle/>
          <a:p>
            <a:r>
              <a:rPr lang="en-US" dirty="0"/>
              <a:t>Basis: Individual attendance rate for onsite days</a:t>
            </a:r>
          </a:p>
          <a:p>
            <a:r>
              <a:rPr lang="en-US" dirty="0" smtClean="0"/>
              <a:t>Onsite attendance </a:t>
            </a:r>
            <a:r>
              <a:rPr lang="en-US" dirty="0"/>
              <a:t>rate </a:t>
            </a:r>
            <a:r>
              <a:rPr lang="en-US" dirty="0" smtClean="0"/>
              <a:t>applied </a:t>
            </a:r>
            <a:r>
              <a:rPr lang="en-US" dirty="0"/>
              <a:t>to </a:t>
            </a:r>
            <a:r>
              <a:rPr lang="en-US" dirty="0" smtClean="0"/>
              <a:t>possible hours</a:t>
            </a:r>
          </a:p>
          <a:p>
            <a:pPr lvl="1"/>
            <a:r>
              <a:rPr lang="en-US" dirty="0"/>
              <a:t>Fixed Blended</a:t>
            </a:r>
          </a:p>
          <a:p>
            <a:pPr lvl="1"/>
            <a:r>
              <a:rPr lang="en-US" dirty="0"/>
              <a:t>Intermittent Blended</a:t>
            </a:r>
          </a:p>
          <a:p>
            <a:pPr lvl="1"/>
            <a:r>
              <a:rPr lang="en-US" dirty="0"/>
              <a:t>Instruction During </a:t>
            </a:r>
            <a:r>
              <a:rPr lang="en-US" dirty="0" smtClean="0"/>
              <a:t>Quarantine</a:t>
            </a:r>
            <a:endParaRPr lang="en-US" dirty="0"/>
          </a:p>
          <a:p>
            <a:r>
              <a:rPr lang="en-US" dirty="0"/>
              <a:t>Calculation at individual student level</a:t>
            </a:r>
          </a:p>
          <a:p>
            <a:r>
              <a:rPr lang="en-US" dirty="0"/>
              <a:t>Conditioned upon approval of AMI-X </a:t>
            </a:r>
            <a:r>
              <a:rPr lang="en-US" dirty="0" smtClean="0"/>
              <a:t>plan</a:t>
            </a:r>
          </a:p>
          <a:p>
            <a:endParaRPr lang="en-US" dirty="0"/>
          </a:p>
        </p:txBody>
      </p:sp>
      <p:sp>
        <p:nvSpPr>
          <p:cNvPr id="4" name="Text Placeholder 3"/>
          <p:cNvSpPr>
            <a:spLocks noGrp="1"/>
          </p:cNvSpPr>
          <p:nvPr>
            <p:ph type="body" sz="quarter" idx="10"/>
          </p:nvPr>
        </p:nvSpPr>
        <p:spPr/>
        <p:txBody>
          <a:bodyPr/>
          <a:lstStyle/>
          <a:p>
            <a:r>
              <a:rPr lang="en-US" dirty="0" smtClean="0"/>
              <a:t>Attendance Calculation</a:t>
            </a:r>
            <a:endParaRPr lang="en-US" dirty="0"/>
          </a:p>
        </p:txBody>
      </p:sp>
    </p:spTree>
    <p:extLst>
      <p:ext uri="{BB962C8B-B14F-4D97-AF65-F5344CB8AC3E}">
        <p14:creationId xmlns:p14="http://schemas.microsoft.com/office/powerpoint/2010/main" xmlns="" val="3533509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26</a:t>
            </a:fld>
            <a:endParaRPr lang="en-US" dirty="0"/>
          </a:p>
        </p:txBody>
      </p:sp>
      <p:sp>
        <p:nvSpPr>
          <p:cNvPr id="3" name="Content Placeholder 2"/>
          <p:cNvSpPr>
            <a:spLocks noGrp="1"/>
          </p:cNvSpPr>
          <p:nvPr>
            <p:ph sz="quarter" idx="11"/>
          </p:nvPr>
        </p:nvSpPr>
        <p:spPr/>
        <p:txBody>
          <a:bodyPr/>
          <a:lstStyle/>
          <a:p>
            <a:r>
              <a:rPr lang="en-US" dirty="0" smtClean="0"/>
              <a:t>FY22 funding impacted by FY21 attendance:</a:t>
            </a:r>
          </a:p>
          <a:p>
            <a:pPr lvl="1"/>
            <a:r>
              <a:rPr lang="en-US" sz="2400" dirty="0" smtClean="0"/>
              <a:t>Prop. C, Classroom Trust Fund, Small Schools Grant</a:t>
            </a:r>
            <a:endParaRPr lang="en-US" sz="2400" dirty="0"/>
          </a:p>
          <a:p>
            <a:r>
              <a:rPr lang="en-US" dirty="0"/>
              <a:t>§ </a:t>
            </a:r>
            <a:r>
              <a:rPr lang="en-US" dirty="0" smtClean="0"/>
              <a:t>163.021(4), RSMo provides potential relief:</a:t>
            </a:r>
            <a:endParaRPr lang="en-US" dirty="0"/>
          </a:p>
          <a:p>
            <a:pPr marL="0" marR="0" indent="0">
              <a:spcBef>
                <a:spcPts val="0"/>
              </a:spcBef>
              <a:spcAft>
                <a:spcPts val="0"/>
              </a:spcAft>
              <a:buNone/>
            </a:pPr>
            <a:r>
              <a:rPr lang="en-US" sz="2400" dirty="0">
                <a:latin typeface="Calibri" panose="020F0502020204030204" pitchFamily="34" charset="0"/>
                <a:ea typeface="Calibri" panose="020F0502020204030204" pitchFamily="34" charset="0"/>
              </a:rPr>
              <a:t>Whenever there has existed within the district an infectious disease, contagion, epidemic, plague or similar condition whereby the school attendance is substantially reduced for an extended period in any school year</a:t>
            </a:r>
            <a:r>
              <a:rPr lang="en-US" sz="2400" dirty="0" smtClean="0">
                <a:latin typeface="Calibri" panose="020F0502020204030204" pitchFamily="34" charset="0"/>
                <a:ea typeface="Calibri" panose="020F0502020204030204" pitchFamily="34" charset="0"/>
              </a:rPr>
              <a:t>, the apportionment of school funds and all other distribution of school moneys </a:t>
            </a:r>
            <a:r>
              <a:rPr lang="en-US" sz="2400" dirty="0">
                <a:latin typeface="Calibri" panose="020F0502020204030204" pitchFamily="34" charset="0"/>
                <a:ea typeface="Calibri" panose="020F0502020204030204" pitchFamily="34" charset="0"/>
              </a:rPr>
              <a:t>shall be made on the basis of the school year next preceding the year in which such condition existed.</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endParaRPr>
          </a:p>
          <a:p>
            <a:pPr marL="112712" indent="0">
              <a:buNone/>
            </a:pPr>
            <a:endParaRPr lang="en-US" dirty="0"/>
          </a:p>
        </p:txBody>
      </p:sp>
      <p:sp>
        <p:nvSpPr>
          <p:cNvPr id="4" name="Text Placeholder 3"/>
          <p:cNvSpPr>
            <a:spLocks noGrp="1"/>
          </p:cNvSpPr>
          <p:nvPr>
            <p:ph type="body" sz="quarter" idx="10"/>
          </p:nvPr>
        </p:nvSpPr>
        <p:spPr/>
        <p:txBody>
          <a:bodyPr/>
          <a:lstStyle/>
          <a:p>
            <a:r>
              <a:rPr lang="en-US" dirty="0" smtClean="0"/>
              <a:t>Future Considerations</a:t>
            </a:r>
            <a:endParaRPr lang="en-US" dirty="0"/>
          </a:p>
        </p:txBody>
      </p:sp>
    </p:spTree>
    <p:extLst>
      <p:ext uri="{BB962C8B-B14F-4D97-AF65-F5344CB8AC3E}">
        <p14:creationId xmlns:p14="http://schemas.microsoft.com/office/powerpoint/2010/main" xmlns="" val="3681093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Emergency Waivers</a:t>
            </a:r>
          </a:p>
          <a:p>
            <a:endParaRPr lang="en-US" dirty="0"/>
          </a:p>
        </p:txBody>
      </p:sp>
    </p:spTree>
    <p:extLst>
      <p:ext uri="{BB962C8B-B14F-4D97-AF65-F5344CB8AC3E}">
        <p14:creationId xmlns:p14="http://schemas.microsoft.com/office/powerpoint/2010/main" xmlns="" val="2265197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28</a:t>
            </a:fld>
            <a:endParaRPr lang="en-US" dirty="0"/>
          </a:p>
        </p:txBody>
      </p:sp>
      <p:sp>
        <p:nvSpPr>
          <p:cNvPr id="3" name="Content Placeholder 2"/>
          <p:cNvSpPr>
            <a:spLocks noGrp="1"/>
          </p:cNvSpPr>
          <p:nvPr>
            <p:ph sz="quarter" idx="11"/>
          </p:nvPr>
        </p:nvSpPr>
        <p:spPr/>
        <p:txBody>
          <a:bodyPr/>
          <a:lstStyle/>
          <a:p>
            <a:pPr fontAlgn="base"/>
            <a:endParaRPr lang="en-US" dirty="0" smtClean="0"/>
          </a:p>
          <a:p>
            <a:pPr fontAlgn="base"/>
            <a:r>
              <a:rPr lang="en-US" dirty="0" smtClean="0"/>
              <a:t>Transfers </a:t>
            </a:r>
            <a:r>
              <a:rPr lang="en-US" dirty="0"/>
              <a:t>to and from the Incidental Fund – Section 165.011, RSMo</a:t>
            </a:r>
          </a:p>
          <a:p>
            <a:pPr fontAlgn="base"/>
            <a:r>
              <a:rPr lang="en-US" dirty="0"/>
              <a:t>Use of School Buses </a:t>
            </a:r>
            <a:r>
              <a:rPr lang="en-US" dirty="0" smtClean="0"/>
              <a:t>– </a:t>
            </a:r>
            <a:r>
              <a:rPr lang="en-US" dirty="0"/>
              <a:t>Section 163.161.1, RSMo    </a:t>
            </a:r>
          </a:p>
          <a:p>
            <a:pPr fontAlgn="base"/>
            <a:r>
              <a:rPr lang="en-US" dirty="0"/>
              <a:t>Hold Harmless Districts Exempt from Withholdings –Section 163.031.7, RSMo</a:t>
            </a:r>
          </a:p>
          <a:p>
            <a:endParaRPr lang="en-US" dirty="0"/>
          </a:p>
        </p:txBody>
      </p:sp>
      <p:sp>
        <p:nvSpPr>
          <p:cNvPr id="4" name="Text Placeholder 3"/>
          <p:cNvSpPr>
            <a:spLocks noGrp="1"/>
          </p:cNvSpPr>
          <p:nvPr>
            <p:ph type="body" sz="quarter" idx="10"/>
          </p:nvPr>
        </p:nvSpPr>
        <p:spPr/>
        <p:txBody>
          <a:bodyPr/>
          <a:lstStyle/>
          <a:p>
            <a:r>
              <a:rPr lang="en-US" dirty="0" smtClean="0"/>
              <a:t>Emergency Waivers Remaining</a:t>
            </a:r>
            <a:endParaRPr lang="en-US" dirty="0"/>
          </a:p>
        </p:txBody>
      </p:sp>
    </p:spTree>
    <p:extLst>
      <p:ext uri="{BB962C8B-B14F-4D97-AF65-F5344CB8AC3E}">
        <p14:creationId xmlns:p14="http://schemas.microsoft.com/office/powerpoint/2010/main" xmlns="" val="888756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63775" y="1428750"/>
            <a:ext cx="6400800" cy="2667000"/>
          </a:xfrm>
        </p:spPr>
        <p:txBody>
          <a:bodyPr/>
          <a:lstStyle/>
          <a:p>
            <a:endParaRPr lang="en-US" dirty="0"/>
          </a:p>
        </p:txBody>
      </p:sp>
      <p:sp>
        <p:nvSpPr>
          <p:cNvPr id="3" name="Text Placeholder 2"/>
          <p:cNvSpPr>
            <a:spLocks noGrp="1"/>
          </p:cNvSpPr>
          <p:nvPr>
            <p:ph type="body" sz="quarter" idx="12"/>
          </p:nvPr>
        </p:nvSpPr>
        <p:spPr/>
        <p:txBody>
          <a:bodyPr/>
          <a:lstStyle/>
          <a:p>
            <a:r>
              <a:rPr lang="en-US" dirty="0"/>
              <a:t>School Finance </a:t>
            </a:r>
            <a:r>
              <a:rPr lang="en-US" dirty="0" smtClean="0"/>
              <a:t> </a:t>
            </a:r>
            <a:r>
              <a:rPr lang="en-US" dirty="0"/>
              <a:t>573-751-0357</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675629863"/>
              </p:ext>
            </p:extLst>
          </p:nvPr>
        </p:nvGraphicFramePr>
        <p:xfrm>
          <a:off x="1828800" y="1809750"/>
          <a:ext cx="7162800" cy="250627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xmlns="" val="20000"/>
                    </a:ext>
                  </a:extLst>
                </a:gridCol>
                <a:gridCol w="4648200">
                  <a:extLst>
                    <a:ext uri="{9D8B030D-6E8A-4147-A177-3AD203B41FA5}">
                      <a16:colId xmlns:a16="http://schemas.microsoft.com/office/drawing/2014/main" xmlns="" val="20001"/>
                    </a:ext>
                  </a:extLst>
                </a:gridCol>
              </a:tblGrid>
              <a:tr h="269062">
                <a:tc>
                  <a:txBody>
                    <a:bodyPr/>
                    <a:lstStyle/>
                    <a:p>
                      <a:r>
                        <a:rPr lang="en-US" sz="1400" dirty="0" smtClean="0"/>
                        <a:t>Name</a:t>
                      </a:r>
                      <a:endParaRPr lang="en-US" sz="1400" dirty="0"/>
                    </a:p>
                  </a:txBody>
                  <a:tcPr marT="34290" marB="34290"/>
                </a:tc>
                <a:tc>
                  <a:txBody>
                    <a:bodyPr/>
                    <a:lstStyle/>
                    <a:p>
                      <a:r>
                        <a:rPr lang="en-US" sz="1400" dirty="0" smtClean="0"/>
                        <a:t>Title</a:t>
                      </a:r>
                      <a:endParaRPr lang="en-US" sz="1400" dirty="0"/>
                    </a:p>
                  </a:txBody>
                  <a:tcPr marT="34290" marB="34290"/>
                </a:tc>
                <a:extLst>
                  <a:ext uri="{0D108BD9-81ED-4DB2-BD59-A6C34878D82A}">
                    <a16:rowId xmlns:a16="http://schemas.microsoft.com/office/drawing/2014/main" xmlns="" val="10000"/>
                  </a:ext>
                </a:extLst>
              </a:tr>
              <a:tr h="510186">
                <a:tc>
                  <a:txBody>
                    <a:bodyPr/>
                    <a:lstStyle/>
                    <a:p>
                      <a:r>
                        <a:rPr lang="en-US" sz="1400" b="1" dirty="0" smtClean="0"/>
                        <a:t>David</a:t>
                      </a:r>
                      <a:r>
                        <a:rPr lang="en-US" sz="1400" b="1" baseline="0" dirty="0" smtClean="0"/>
                        <a:t> Tramel, </a:t>
                      </a:r>
                      <a:r>
                        <a:rPr lang="en-US" sz="1400" dirty="0" smtClean="0">
                          <a:hlinkClick r:id="rId3"/>
                        </a:rPr>
                        <a:t>David.Tramel@dese.mo.gov</a:t>
                      </a:r>
                      <a:r>
                        <a:rPr lang="en-US" sz="1400" dirty="0" smtClean="0"/>
                        <a:t> </a:t>
                      </a:r>
                      <a:endParaRPr lang="en-US" sz="1400" dirty="0"/>
                    </a:p>
                  </a:txBody>
                  <a:tcPr marT="34290" marB="34290"/>
                </a:tc>
                <a:tc>
                  <a:txBody>
                    <a:bodyPr/>
                    <a:lstStyle/>
                    <a:p>
                      <a:r>
                        <a:rPr kumimoji="0" lang="en-US" sz="1400" b="0" i="0" u="none" strike="noStrike" kern="1200" baseline="0" dirty="0" smtClean="0">
                          <a:solidFill>
                            <a:schemeClr val="dk1"/>
                          </a:solidFill>
                          <a:latin typeface="+mn-lt"/>
                          <a:ea typeface="+mn-ea"/>
                          <a:cs typeface="+mn-cs"/>
                        </a:rPr>
                        <a:t>Coordinator, Financial and Administrative Services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dk1"/>
                          </a:solidFill>
                          <a:latin typeface="+mn-lt"/>
                          <a:ea typeface="+mn-ea"/>
                          <a:cs typeface="+mn-cs"/>
                        </a:rPr>
                        <a:t>	</a:t>
                      </a:r>
                      <a:endParaRPr lang="en-US" sz="1400" dirty="0"/>
                    </a:p>
                  </a:txBody>
                  <a:tcPr marT="34290" marB="34290"/>
                </a:tc>
                <a:extLst>
                  <a:ext uri="{0D108BD9-81ED-4DB2-BD59-A6C34878D82A}">
                    <a16:rowId xmlns:a16="http://schemas.microsoft.com/office/drawing/2014/main" xmlns="" val="10001"/>
                  </a:ext>
                </a:extLst>
              </a:tr>
              <a:tr h="676290">
                <a:tc>
                  <a:txBody>
                    <a:bodyPr/>
                    <a:lstStyle/>
                    <a:p>
                      <a:pPr marL="0" algn="l" defTabSz="914400" rtl="0" eaLnBrk="1" latinLnBrk="0" hangingPunct="1"/>
                      <a:r>
                        <a:rPr lang="en-US" sz="1400" b="1" kern="1200" dirty="0" smtClean="0">
                          <a:solidFill>
                            <a:schemeClr val="dk1"/>
                          </a:solidFill>
                          <a:latin typeface="+mn-lt"/>
                          <a:ea typeface="+mn-ea"/>
                          <a:cs typeface="+mn-cs"/>
                        </a:rPr>
                        <a:t>Tammy Lehmen, </a:t>
                      </a:r>
                      <a:r>
                        <a:rPr lang="en-US" sz="1400" b="0" kern="1200" dirty="0" smtClean="0">
                          <a:solidFill>
                            <a:schemeClr val="dk1"/>
                          </a:solidFill>
                          <a:latin typeface="+mn-lt"/>
                          <a:ea typeface="+mn-ea"/>
                          <a:cs typeface="+mn-cs"/>
                          <a:hlinkClick r:id="rId4"/>
                        </a:rPr>
                        <a:t>Tammy.Lehmen@dese.mo.gov</a:t>
                      </a:r>
                      <a:r>
                        <a:rPr lang="en-US" sz="1400" b="0" kern="1200" dirty="0" smtClean="0">
                          <a:solidFill>
                            <a:schemeClr val="dk1"/>
                          </a:solidFill>
                          <a:latin typeface="+mn-lt"/>
                          <a:ea typeface="+mn-ea"/>
                          <a:cs typeface="+mn-cs"/>
                        </a:rPr>
                        <a:t> </a:t>
                      </a:r>
                      <a:endParaRPr lang="en-US" sz="1400" b="0" kern="1200" dirty="0">
                        <a:solidFill>
                          <a:schemeClr val="dk1"/>
                        </a:solidFill>
                        <a:latin typeface="+mn-lt"/>
                        <a:ea typeface="+mn-ea"/>
                        <a:cs typeface="+mn-cs"/>
                      </a:endParaRPr>
                    </a:p>
                  </a:txBody>
                  <a:tcPr marT="34290" marB="34290"/>
                </a:tc>
                <a:tc>
                  <a:txBody>
                    <a:bodyPr/>
                    <a:lstStyle/>
                    <a:p>
                      <a:r>
                        <a:rPr kumimoji="0" lang="en-US" sz="1400" b="0" i="0" u="none" strike="noStrike" kern="1200" baseline="0" dirty="0" smtClean="0">
                          <a:solidFill>
                            <a:schemeClr val="dk1"/>
                          </a:solidFill>
                          <a:latin typeface="+mn-lt"/>
                          <a:ea typeface="+mn-ea"/>
                          <a:cs typeface="+mn-cs"/>
                        </a:rPr>
                        <a:t>Coordinator, School Finance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dk1"/>
                          </a:solidFill>
                          <a:latin typeface="+mn-lt"/>
                          <a:ea typeface="+mn-ea"/>
                          <a:cs typeface="+mn-cs"/>
                        </a:rPr>
                        <a:t>Contact for districts in counties 048 &amp; Kansas City Charters, 055-079 &amp; 347-347 </a:t>
                      </a:r>
                      <a:endParaRPr lang="en-US" sz="1400" dirty="0"/>
                    </a:p>
                  </a:txBody>
                  <a:tcPr marT="34290" marB="34290"/>
                </a:tc>
                <a:extLst>
                  <a:ext uri="{0D108BD9-81ED-4DB2-BD59-A6C34878D82A}">
                    <a16:rowId xmlns:a16="http://schemas.microsoft.com/office/drawing/2014/main" xmlns="" val="10002"/>
                  </a:ext>
                </a:extLst>
              </a:tr>
              <a:tr h="472676">
                <a:tc>
                  <a:txBody>
                    <a:bodyPr/>
                    <a:lstStyle/>
                    <a:p>
                      <a:pPr marL="0" algn="l" defTabSz="914400" rtl="0" eaLnBrk="1" latinLnBrk="0" hangingPunct="1"/>
                      <a:r>
                        <a:rPr lang="en-US" sz="1400" b="1" kern="1200" dirty="0" smtClean="0">
                          <a:solidFill>
                            <a:schemeClr val="dk1"/>
                          </a:solidFill>
                          <a:latin typeface="+mn-lt"/>
                          <a:ea typeface="+mn-ea"/>
                          <a:cs typeface="+mn-cs"/>
                        </a:rPr>
                        <a:t>Debra Clink, </a:t>
                      </a:r>
                      <a:r>
                        <a:rPr lang="en-US" sz="1400" b="0" kern="1200" dirty="0" smtClean="0">
                          <a:solidFill>
                            <a:schemeClr val="dk1"/>
                          </a:solidFill>
                          <a:latin typeface="+mn-lt"/>
                          <a:ea typeface="+mn-ea"/>
                          <a:cs typeface="+mn-cs"/>
                          <a:hlinkClick r:id="rId5"/>
                        </a:rPr>
                        <a:t>Debra.Clink@dese.mo.gov</a:t>
                      </a:r>
                      <a:endParaRPr lang="en-US" sz="1400" b="0" kern="1200" dirty="0">
                        <a:solidFill>
                          <a:schemeClr val="dk1"/>
                        </a:solidFill>
                        <a:latin typeface="+mn-lt"/>
                        <a:ea typeface="+mn-ea"/>
                        <a:cs typeface="+mn-cs"/>
                      </a:endParaRPr>
                    </a:p>
                  </a:txBody>
                  <a:tcPr marT="34290" marB="34290"/>
                </a:tc>
                <a:tc>
                  <a:txBody>
                    <a:bodyPr/>
                    <a:lstStyle/>
                    <a:p>
                      <a:r>
                        <a:rPr kumimoji="0" lang="en-US" sz="1400" b="0" i="0" u="none" strike="noStrike" kern="1200" baseline="0" dirty="0" smtClean="0">
                          <a:solidFill>
                            <a:schemeClr val="dk1"/>
                          </a:solidFill>
                          <a:latin typeface="+mn-lt"/>
                          <a:ea typeface="+mn-ea"/>
                          <a:cs typeface="+mn-cs"/>
                        </a:rPr>
                        <a:t>Student Transportation Manager 	</a:t>
                      </a:r>
                    </a:p>
                    <a:p>
                      <a:r>
                        <a:rPr kumimoji="0" lang="en-US" sz="1400" b="0" i="0" u="none" strike="noStrike" kern="1200" baseline="0" dirty="0" smtClean="0">
                          <a:solidFill>
                            <a:schemeClr val="dk1"/>
                          </a:solidFill>
                          <a:latin typeface="+mn-lt"/>
                          <a:ea typeface="+mn-ea"/>
                          <a:cs typeface="+mn-cs"/>
                        </a:rPr>
                        <a:t>Contact for districts in counties 080-115 &amp; St Louis Charters</a:t>
                      </a:r>
                      <a:endParaRPr lang="en-US" sz="1400" dirty="0"/>
                    </a:p>
                  </a:txBody>
                  <a:tcPr marT="34290" marB="34290"/>
                </a:tc>
                <a:extLst>
                  <a:ext uri="{0D108BD9-81ED-4DB2-BD59-A6C34878D82A}">
                    <a16:rowId xmlns:a16="http://schemas.microsoft.com/office/drawing/2014/main" xmlns="" val="10003"/>
                  </a:ext>
                </a:extLst>
              </a:tr>
              <a:tr h="510186">
                <a:tc>
                  <a:txBody>
                    <a:bodyPr/>
                    <a:lstStyle/>
                    <a:p>
                      <a:pPr marL="0" algn="l" defTabSz="914400" rtl="0" eaLnBrk="1" latinLnBrk="0" hangingPunct="1"/>
                      <a:r>
                        <a:rPr lang="en-US" sz="1400" b="1" kern="1200" dirty="0" smtClean="0">
                          <a:solidFill>
                            <a:schemeClr val="dk1"/>
                          </a:solidFill>
                          <a:latin typeface="+mn-lt"/>
                          <a:ea typeface="+mn-ea"/>
                          <a:cs typeface="+mn-cs"/>
                        </a:rPr>
                        <a:t>TBD</a:t>
                      </a:r>
                      <a:endParaRPr lang="en-US" sz="1400" b="0" kern="1200" dirty="0" smtClean="0">
                        <a:solidFill>
                          <a:schemeClr val="dk1"/>
                        </a:solidFill>
                        <a:latin typeface="+mn-lt"/>
                        <a:ea typeface="+mn-ea"/>
                        <a:cs typeface="+mn-cs"/>
                      </a:endParaRPr>
                    </a:p>
                  </a:txBody>
                  <a:tcPr marT="34290" marB="34290"/>
                </a:tc>
                <a:tc>
                  <a:txBody>
                    <a:bodyPr/>
                    <a:lstStyle/>
                    <a:p>
                      <a:r>
                        <a:rPr kumimoji="0" lang="en-US" sz="1400" b="0" i="0" u="none" strike="noStrike" kern="1200" baseline="0" dirty="0" smtClean="0">
                          <a:solidFill>
                            <a:schemeClr val="dk1"/>
                          </a:solidFill>
                          <a:latin typeface="+mn-lt"/>
                          <a:ea typeface="+mn-ea"/>
                          <a:cs typeface="+mn-cs"/>
                        </a:rPr>
                        <a:t>School Finance Consultant 	</a:t>
                      </a:r>
                    </a:p>
                    <a:p>
                      <a:r>
                        <a:rPr kumimoji="0" lang="en-US" sz="1400" b="0" i="0" u="none" strike="noStrike" kern="1200" baseline="0" dirty="0" smtClean="0">
                          <a:solidFill>
                            <a:schemeClr val="dk1"/>
                          </a:solidFill>
                          <a:latin typeface="+mn-lt"/>
                          <a:ea typeface="+mn-ea"/>
                          <a:cs typeface="+mn-cs"/>
                        </a:rPr>
                        <a:t>Contact for districts in counties 001-047 &amp; 049-054 </a:t>
                      </a:r>
                      <a:endParaRPr lang="en-US" sz="1400" dirty="0"/>
                    </a:p>
                  </a:txBody>
                  <a:tcPr marT="34290" marB="3429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252800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p:txBody>
          <a:bodyPr/>
          <a:lstStyle/>
          <a:p>
            <a:r>
              <a:rPr lang="en-US" dirty="0"/>
              <a:t>Budget Update</a:t>
            </a:r>
          </a:p>
          <a:p>
            <a:endParaRPr lang="en-US" dirty="0"/>
          </a:p>
        </p:txBody>
      </p:sp>
    </p:spTree>
    <p:extLst>
      <p:ext uri="{BB962C8B-B14F-4D97-AF65-F5344CB8AC3E}">
        <p14:creationId xmlns:p14="http://schemas.microsoft.com/office/powerpoint/2010/main" xmlns="" val="3585585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30</a:t>
            </a:fld>
            <a:endParaRPr lang="en-US" dirty="0"/>
          </a:p>
        </p:txBody>
      </p:sp>
      <p:sp>
        <p:nvSpPr>
          <p:cNvPr id="5" name="Text Placeholder 4"/>
          <p:cNvSpPr>
            <a:spLocks noGrp="1"/>
          </p:cNvSpPr>
          <p:nvPr>
            <p:ph type="body" sz="quarter" idx="11"/>
          </p:nvPr>
        </p:nvSpPr>
        <p:spPr>
          <a:xfrm>
            <a:off x="1905000" y="1581150"/>
            <a:ext cx="5791200" cy="2667000"/>
          </a:xfrm>
        </p:spPr>
        <p:txBody>
          <a:bodyPr/>
          <a:lstStyle/>
          <a:p>
            <a:endParaRPr lang="en-US" dirty="0" smtClean="0"/>
          </a:p>
          <a:p>
            <a:endParaRPr lang="en-US" dirty="0"/>
          </a:p>
          <a:p>
            <a:r>
              <a:rPr lang="en-US" sz="3600" dirty="0" smtClean="0"/>
              <a:t>Questions?</a:t>
            </a:r>
            <a:endParaRPr lang="en-US" sz="3600" dirty="0"/>
          </a:p>
        </p:txBody>
      </p:sp>
    </p:spTree>
    <p:extLst>
      <p:ext uri="{BB962C8B-B14F-4D97-AF65-F5344CB8AC3E}">
        <p14:creationId xmlns:p14="http://schemas.microsoft.com/office/powerpoint/2010/main" xmlns="" val="3776103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4</a:t>
            </a:fld>
            <a:endParaRPr lang="en-US" dirty="0"/>
          </a:p>
        </p:txBody>
      </p:sp>
      <p:sp>
        <p:nvSpPr>
          <p:cNvPr id="3" name="Content Placeholder 2"/>
          <p:cNvSpPr>
            <a:spLocks noGrp="1"/>
          </p:cNvSpPr>
          <p:nvPr>
            <p:ph sz="quarter" idx="11"/>
          </p:nvPr>
        </p:nvSpPr>
        <p:spPr/>
        <p:txBody>
          <a:bodyPr/>
          <a:lstStyle/>
          <a:p>
            <a:pPr lvl="0"/>
            <a:endParaRPr lang="en-US" sz="2400" dirty="0">
              <a:solidFill>
                <a:srgbClr val="004B8D"/>
              </a:solidFill>
            </a:endParaRPr>
          </a:p>
          <a:p>
            <a:pPr lvl="0"/>
            <a:r>
              <a:rPr lang="en-US" sz="2400" dirty="0">
                <a:solidFill>
                  <a:srgbClr val="004B8D"/>
                </a:solidFill>
              </a:rPr>
              <a:t>Final </a:t>
            </a:r>
            <a:r>
              <a:rPr lang="en-US" sz="2400" u="sng" dirty="0">
                <a:solidFill>
                  <a:srgbClr val="004B8D"/>
                </a:solidFill>
              </a:rPr>
              <a:t>FY 2020</a:t>
            </a:r>
            <a:r>
              <a:rPr lang="en-US" sz="2400" dirty="0">
                <a:solidFill>
                  <a:srgbClr val="004B8D"/>
                </a:solidFill>
              </a:rPr>
              <a:t> collections as of June 30:</a:t>
            </a:r>
          </a:p>
          <a:p>
            <a:pPr marL="112712" lvl="0" indent="0">
              <a:buNone/>
            </a:pPr>
            <a:r>
              <a:rPr lang="en-US" sz="2400" dirty="0">
                <a:solidFill>
                  <a:srgbClr val="004B8D"/>
                </a:solidFill>
              </a:rPr>
              <a:t>	Individual Income Taxes	  -9.1%</a:t>
            </a:r>
          </a:p>
          <a:p>
            <a:pPr marL="112712" lvl="0" indent="0">
              <a:buNone/>
            </a:pPr>
            <a:r>
              <a:rPr lang="en-US" sz="2400" dirty="0">
                <a:solidFill>
                  <a:srgbClr val="004B8D"/>
                </a:solidFill>
              </a:rPr>
              <a:t>	Sales Taxes			 +1.8%</a:t>
            </a:r>
          </a:p>
          <a:p>
            <a:pPr marL="112712" lvl="0" indent="0">
              <a:buNone/>
            </a:pPr>
            <a:r>
              <a:rPr lang="en-US" sz="2400" dirty="0">
                <a:solidFill>
                  <a:srgbClr val="004B8D"/>
                </a:solidFill>
              </a:rPr>
              <a:t>	Corporate Income Taxes	-12.0%</a:t>
            </a:r>
          </a:p>
          <a:p>
            <a:pPr marL="112712" lvl="0" indent="0">
              <a:buNone/>
            </a:pPr>
            <a:r>
              <a:rPr lang="en-US" sz="2400" dirty="0">
                <a:solidFill>
                  <a:srgbClr val="004B8D"/>
                </a:solidFill>
              </a:rPr>
              <a:t>	All Other			 +1.2%</a:t>
            </a:r>
          </a:p>
          <a:p>
            <a:pPr marL="112712" lvl="0" indent="0">
              <a:buNone/>
            </a:pPr>
            <a:r>
              <a:rPr lang="en-US" sz="2400" dirty="0">
                <a:solidFill>
                  <a:srgbClr val="004B8D"/>
                </a:solidFill>
              </a:rPr>
              <a:t>	</a:t>
            </a:r>
            <a:r>
              <a:rPr lang="en-US" sz="2400" u="sng" dirty="0">
                <a:solidFill>
                  <a:srgbClr val="004B8D"/>
                </a:solidFill>
              </a:rPr>
              <a:t>Refunds (deduct)		  -5.8%</a:t>
            </a:r>
          </a:p>
          <a:p>
            <a:pPr marL="112712" lvl="0" indent="0">
              <a:buNone/>
            </a:pPr>
            <a:r>
              <a:rPr lang="en-US" sz="2400" dirty="0">
                <a:solidFill>
                  <a:srgbClr val="004B8D"/>
                </a:solidFill>
              </a:rPr>
              <a:t>	Net General Revenue	  	  -6.6%  (approx. -$634 M)</a:t>
            </a:r>
          </a:p>
          <a:p>
            <a:pPr marL="112712" indent="0">
              <a:buNone/>
            </a:pPr>
            <a:endParaRPr lang="en-US" dirty="0"/>
          </a:p>
        </p:txBody>
      </p:sp>
      <p:sp>
        <p:nvSpPr>
          <p:cNvPr id="4" name="Text Placeholder 3"/>
          <p:cNvSpPr>
            <a:spLocks noGrp="1"/>
          </p:cNvSpPr>
          <p:nvPr>
            <p:ph type="body" sz="quarter" idx="10"/>
          </p:nvPr>
        </p:nvSpPr>
        <p:spPr/>
        <p:txBody>
          <a:bodyPr/>
          <a:lstStyle/>
          <a:p>
            <a:r>
              <a:rPr lang="en-US" dirty="0" smtClean="0"/>
              <a:t>State Revenue Update</a:t>
            </a:r>
            <a:endParaRPr lang="en-US" dirty="0"/>
          </a:p>
        </p:txBody>
      </p:sp>
    </p:spTree>
    <p:extLst>
      <p:ext uri="{BB962C8B-B14F-4D97-AF65-F5344CB8AC3E}">
        <p14:creationId xmlns:p14="http://schemas.microsoft.com/office/powerpoint/2010/main" xmlns="" val="652415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5</a:t>
            </a:fld>
            <a:endParaRPr lang="en-US" dirty="0"/>
          </a:p>
        </p:txBody>
      </p:sp>
      <p:sp>
        <p:nvSpPr>
          <p:cNvPr id="3" name="Content Placeholder 2"/>
          <p:cNvSpPr>
            <a:spLocks noGrp="1"/>
          </p:cNvSpPr>
          <p:nvPr>
            <p:ph sz="quarter" idx="11"/>
          </p:nvPr>
        </p:nvSpPr>
        <p:spPr/>
        <p:txBody>
          <a:bodyPr/>
          <a:lstStyle/>
          <a:p>
            <a:pPr lvl="0"/>
            <a:endParaRPr lang="en-US" sz="2400" dirty="0" smtClean="0">
              <a:solidFill>
                <a:srgbClr val="004B8D"/>
              </a:solidFill>
            </a:endParaRPr>
          </a:p>
          <a:p>
            <a:pPr lvl="0"/>
            <a:r>
              <a:rPr lang="en-US" sz="2400" dirty="0" smtClean="0">
                <a:solidFill>
                  <a:srgbClr val="004B8D"/>
                </a:solidFill>
              </a:rPr>
              <a:t>Announced </a:t>
            </a:r>
            <a:r>
              <a:rPr lang="en-US" sz="2400" dirty="0">
                <a:solidFill>
                  <a:srgbClr val="004B8D"/>
                </a:solidFill>
              </a:rPr>
              <a:t>June 30 for FY 2021</a:t>
            </a:r>
          </a:p>
          <a:p>
            <a:pPr lvl="1"/>
            <a:r>
              <a:rPr lang="en-US" sz="2400" dirty="0">
                <a:solidFill>
                  <a:srgbClr val="004B8D"/>
                </a:solidFill>
              </a:rPr>
              <a:t>Foundation Formula: $123.3 M</a:t>
            </a:r>
          </a:p>
          <a:p>
            <a:pPr lvl="1"/>
            <a:r>
              <a:rPr lang="en-US" sz="2400" dirty="0">
                <a:solidFill>
                  <a:srgbClr val="004B8D"/>
                </a:solidFill>
              </a:rPr>
              <a:t>Parents as Teachers: $1.0 M</a:t>
            </a:r>
          </a:p>
          <a:p>
            <a:pPr lvl="1"/>
            <a:r>
              <a:rPr lang="en-US" sz="2400" dirty="0">
                <a:solidFill>
                  <a:srgbClr val="004B8D"/>
                </a:solidFill>
              </a:rPr>
              <a:t>Several new/recently added budget items restricted</a:t>
            </a:r>
          </a:p>
          <a:p>
            <a:pPr lvl="1"/>
            <a:r>
              <a:rPr lang="en-US" sz="2400" dirty="0">
                <a:solidFill>
                  <a:srgbClr val="004B8D"/>
                </a:solidFill>
              </a:rPr>
              <a:t>Total restriction for PK-12 of $133.2 M</a:t>
            </a:r>
          </a:p>
          <a:p>
            <a:pPr lvl="0"/>
            <a:endParaRPr lang="en-US" sz="2400" dirty="0">
              <a:solidFill>
                <a:srgbClr val="004B8D"/>
              </a:solidFill>
            </a:endParaRPr>
          </a:p>
          <a:p>
            <a:pPr lvl="0"/>
            <a:r>
              <a:rPr lang="en-US" sz="2400" dirty="0">
                <a:solidFill>
                  <a:srgbClr val="004B8D"/>
                </a:solidFill>
              </a:rPr>
              <a:t>Formula restriction applied entirely to July payment</a:t>
            </a:r>
          </a:p>
          <a:p>
            <a:endParaRPr lang="en-US" dirty="0"/>
          </a:p>
        </p:txBody>
      </p:sp>
      <p:sp>
        <p:nvSpPr>
          <p:cNvPr id="4" name="Text Placeholder 3"/>
          <p:cNvSpPr>
            <a:spLocks noGrp="1"/>
          </p:cNvSpPr>
          <p:nvPr>
            <p:ph type="body" sz="quarter" idx="10"/>
          </p:nvPr>
        </p:nvSpPr>
        <p:spPr/>
        <p:txBody>
          <a:bodyPr/>
          <a:lstStyle/>
          <a:p>
            <a:r>
              <a:rPr lang="en-US" dirty="0" smtClean="0"/>
              <a:t>Budget Restrictions</a:t>
            </a:r>
            <a:endParaRPr lang="en-US" dirty="0"/>
          </a:p>
        </p:txBody>
      </p:sp>
    </p:spTree>
    <p:extLst>
      <p:ext uri="{BB962C8B-B14F-4D97-AF65-F5344CB8AC3E}">
        <p14:creationId xmlns:p14="http://schemas.microsoft.com/office/powerpoint/2010/main" xmlns="" val="3887541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6</a:t>
            </a:fld>
            <a:endParaRPr lang="en-US" dirty="0"/>
          </a:p>
        </p:txBody>
      </p:sp>
      <p:sp>
        <p:nvSpPr>
          <p:cNvPr id="3" name="Content Placeholder 2"/>
          <p:cNvSpPr>
            <a:spLocks noGrp="1"/>
          </p:cNvSpPr>
          <p:nvPr>
            <p:ph sz="quarter" idx="11"/>
          </p:nvPr>
        </p:nvSpPr>
        <p:spPr/>
        <p:txBody>
          <a:bodyPr/>
          <a:lstStyle/>
          <a:p>
            <a:pPr lvl="0"/>
            <a:endParaRPr lang="en-US" sz="2400" u="sng" dirty="0" smtClean="0">
              <a:solidFill>
                <a:srgbClr val="004B8D"/>
              </a:solidFill>
            </a:endParaRPr>
          </a:p>
          <a:p>
            <a:pPr lvl="0"/>
            <a:r>
              <a:rPr lang="en-US" sz="2400" u="sng" dirty="0" smtClean="0">
                <a:solidFill>
                  <a:srgbClr val="004B8D"/>
                </a:solidFill>
              </a:rPr>
              <a:t>FY </a:t>
            </a:r>
            <a:r>
              <a:rPr lang="en-US" sz="2400" u="sng" dirty="0">
                <a:solidFill>
                  <a:srgbClr val="004B8D"/>
                </a:solidFill>
              </a:rPr>
              <a:t>2021</a:t>
            </a:r>
            <a:r>
              <a:rPr lang="en-US" sz="2400" dirty="0">
                <a:solidFill>
                  <a:srgbClr val="004B8D"/>
                </a:solidFill>
              </a:rPr>
              <a:t> collections as of October 20:</a:t>
            </a:r>
          </a:p>
          <a:p>
            <a:pPr marL="112712" lvl="0" indent="0">
              <a:buNone/>
            </a:pPr>
            <a:r>
              <a:rPr lang="en-US" sz="2400" dirty="0">
                <a:solidFill>
                  <a:srgbClr val="004B8D"/>
                </a:solidFill>
              </a:rPr>
              <a:t>	Individual Income Taxes	+36.6%</a:t>
            </a:r>
          </a:p>
          <a:p>
            <a:pPr marL="112712" lvl="0" indent="0">
              <a:buNone/>
            </a:pPr>
            <a:r>
              <a:rPr lang="en-US" sz="2400" dirty="0">
                <a:solidFill>
                  <a:srgbClr val="004B8D"/>
                </a:solidFill>
              </a:rPr>
              <a:t>	Sales Taxes			 + 0.2%</a:t>
            </a:r>
          </a:p>
          <a:p>
            <a:pPr marL="112712" lvl="0" indent="0">
              <a:buNone/>
            </a:pPr>
            <a:r>
              <a:rPr lang="en-US" sz="2400" dirty="0">
                <a:solidFill>
                  <a:srgbClr val="004B8D"/>
                </a:solidFill>
              </a:rPr>
              <a:t>	Corporate Income Taxes	+65.6%</a:t>
            </a:r>
          </a:p>
          <a:p>
            <a:pPr marL="112712" lvl="0" indent="0">
              <a:buNone/>
            </a:pPr>
            <a:r>
              <a:rPr lang="en-US" sz="2400" dirty="0">
                <a:solidFill>
                  <a:srgbClr val="004B8D"/>
                </a:solidFill>
              </a:rPr>
              <a:t>	All Other			   -1.2%</a:t>
            </a:r>
          </a:p>
          <a:p>
            <a:pPr marL="112712" lvl="0" indent="0">
              <a:buNone/>
            </a:pPr>
            <a:r>
              <a:rPr lang="en-US" sz="2400" dirty="0">
                <a:solidFill>
                  <a:srgbClr val="004B8D"/>
                </a:solidFill>
              </a:rPr>
              <a:t>	</a:t>
            </a:r>
            <a:r>
              <a:rPr lang="en-US" sz="2400" u="sng" dirty="0">
                <a:solidFill>
                  <a:srgbClr val="004B8D"/>
                </a:solidFill>
              </a:rPr>
              <a:t>Refunds (deduct)	             +44.1%</a:t>
            </a:r>
          </a:p>
          <a:p>
            <a:pPr marL="112712" lvl="0" indent="0">
              <a:buNone/>
            </a:pPr>
            <a:r>
              <a:rPr lang="en-US" sz="2400" dirty="0">
                <a:solidFill>
                  <a:srgbClr val="004B8D"/>
                </a:solidFill>
              </a:rPr>
              <a:t>	Net General Revenue	             +27.0%  (approx. +$732 M)</a:t>
            </a:r>
          </a:p>
          <a:p>
            <a:pPr marL="112712" indent="0">
              <a:buNone/>
            </a:pPr>
            <a:endParaRPr lang="en-US" dirty="0"/>
          </a:p>
        </p:txBody>
      </p:sp>
      <p:sp>
        <p:nvSpPr>
          <p:cNvPr id="4" name="Text Placeholder 3"/>
          <p:cNvSpPr>
            <a:spLocks noGrp="1"/>
          </p:cNvSpPr>
          <p:nvPr>
            <p:ph type="body" sz="quarter" idx="10"/>
          </p:nvPr>
        </p:nvSpPr>
        <p:spPr/>
        <p:txBody>
          <a:bodyPr/>
          <a:lstStyle/>
          <a:p>
            <a:r>
              <a:rPr lang="en-US" dirty="0" smtClean="0"/>
              <a:t>State Revenue Update</a:t>
            </a:r>
            <a:endParaRPr lang="en-US" dirty="0"/>
          </a:p>
        </p:txBody>
      </p:sp>
    </p:spTree>
    <p:extLst>
      <p:ext uri="{BB962C8B-B14F-4D97-AF65-F5344CB8AC3E}">
        <p14:creationId xmlns:p14="http://schemas.microsoft.com/office/powerpoint/2010/main" xmlns="" val="2923655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7</a:t>
            </a:fld>
            <a:endParaRPr lang="en-US" dirty="0"/>
          </a:p>
        </p:txBody>
      </p:sp>
      <p:sp>
        <p:nvSpPr>
          <p:cNvPr id="3" name="Content Placeholder 2"/>
          <p:cNvSpPr>
            <a:spLocks noGrp="1"/>
          </p:cNvSpPr>
          <p:nvPr>
            <p:ph sz="quarter" idx="11"/>
          </p:nvPr>
        </p:nvSpPr>
        <p:spPr/>
        <p:txBody>
          <a:bodyPr/>
          <a:lstStyle/>
          <a:p>
            <a:pPr marL="112712" indent="0">
              <a:spcBef>
                <a:spcPts val="0"/>
              </a:spcBef>
              <a:buNone/>
            </a:pPr>
            <a:r>
              <a:rPr lang="en-US" sz="2200" dirty="0"/>
              <a:t>State Adequacy Target (SAT) = $6,375</a:t>
            </a:r>
          </a:p>
          <a:p>
            <a:pPr marL="112712" indent="0">
              <a:spcBef>
                <a:spcPts val="0"/>
              </a:spcBef>
              <a:buNone/>
            </a:pPr>
            <a:endParaRPr lang="en-US" sz="2200" dirty="0"/>
          </a:p>
          <a:p>
            <a:pPr marL="112712" indent="0">
              <a:spcBef>
                <a:spcPts val="0"/>
              </a:spcBef>
              <a:buNone/>
            </a:pPr>
            <a:r>
              <a:rPr lang="en-US" sz="2200" dirty="0"/>
              <a:t>Dollar Value Modifier (DVM) for can be viewed at </a:t>
            </a:r>
          </a:p>
          <a:p>
            <a:pPr marL="112712" indent="0">
              <a:spcBef>
                <a:spcPts val="0"/>
              </a:spcBef>
              <a:buNone/>
            </a:pPr>
            <a:r>
              <a:rPr lang="en-US" sz="1800" dirty="0" smtClean="0"/>
              <a:t>	http</a:t>
            </a:r>
            <a:r>
              <a:rPr lang="en-US" sz="1800" dirty="0"/>
              <a:t>://dese.mo.gov/financial-admin-services/school-finance/data-reports </a:t>
            </a:r>
          </a:p>
          <a:p>
            <a:pPr marL="112712" indent="0">
              <a:spcBef>
                <a:spcPts val="0"/>
              </a:spcBef>
              <a:buNone/>
            </a:pPr>
            <a:endParaRPr lang="en-US" sz="2200" dirty="0"/>
          </a:p>
          <a:p>
            <a:pPr marL="112712" indent="0">
              <a:spcBef>
                <a:spcPts val="0"/>
              </a:spcBef>
              <a:buNone/>
            </a:pPr>
            <a:r>
              <a:rPr lang="en-US" sz="2200" dirty="0"/>
              <a:t>Threshold P</a:t>
            </a:r>
            <a:r>
              <a:rPr lang="en-US" sz="2200" dirty="0" smtClean="0"/>
              <a:t>ercentages</a:t>
            </a:r>
          </a:p>
          <a:p>
            <a:pPr marL="112712" indent="0">
              <a:buNone/>
            </a:pPr>
            <a:endParaRPr lang="en-US" sz="2200" dirty="0" smtClean="0"/>
          </a:p>
          <a:p>
            <a:endParaRPr lang="en-US" dirty="0"/>
          </a:p>
        </p:txBody>
      </p:sp>
      <p:sp>
        <p:nvSpPr>
          <p:cNvPr id="4" name="Text Placeholder 3"/>
          <p:cNvSpPr>
            <a:spLocks noGrp="1"/>
          </p:cNvSpPr>
          <p:nvPr>
            <p:ph type="body" sz="quarter" idx="10"/>
          </p:nvPr>
        </p:nvSpPr>
        <p:spPr/>
        <p:txBody>
          <a:bodyPr/>
          <a:lstStyle/>
          <a:p>
            <a:r>
              <a:rPr lang="en-US" sz="3000" dirty="0"/>
              <a:t>SAT, DVM and Threshold </a:t>
            </a:r>
            <a:r>
              <a:rPr lang="en-US" sz="3000" dirty="0" smtClean="0"/>
              <a:t>Percentages</a:t>
            </a:r>
            <a:endParaRPr lang="en-US" sz="3000" dirty="0"/>
          </a:p>
          <a:p>
            <a:endParaRPr lang="en-US" sz="3000" dirty="0"/>
          </a:p>
        </p:txBody>
      </p:sp>
      <p:graphicFrame>
        <p:nvGraphicFramePr>
          <p:cNvPr id="5" name="Table 4"/>
          <p:cNvGraphicFramePr>
            <a:graphicFrameLocks noGrp="1"/>
          </p:cNvGraphicFramePr>
          <p:nvPr>
            <p:extLst>
              <p:ext uri="{D42A27DB-BD31-4B8C-83A1-F6EECF244321}">
                <p14:modId xmlns:p14="http://schemas.microsoft.com/office/powerpoint/2010/main" xmlns="" val="3287332483"/>
              </p:ext>
            </p:extLst>
          </p:nvPr>
        </p:nvGraphicFramePr>
        <p:xfrm>
          <a:off x="329312" y="3105150"/>
          <a:ext cx="8001000" cy="12573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xmlns="" val="1440228542"/>
                    </a:ext>
                  </a:extLst>
                </a:gridCol>
                <a:gridCol w="2057400">
                  <a:extLst>
                    <a:ext uri="{9D8B030D-6E8A-4147-A177-3AD203B41FA5}">
                      <a16:colId xmlns:a16="http://schemas.microsoft.com/office/drawing/2014/main" xmlns="" val="339370111"/>
                    </a:ext>
                  </a:extLst>
                </a:gridCol>
                <a:gridCol w="2209800">
                  <a:extLst>
                    <a:ext uri="{9D8B030D-6E8A-4147-A177-3AD203B41FA5}">
                      <a16:colId xmlns:a16="http://schemas.microsoft.com/office/drawing/2014/main" xmlns="" val="1328464204"/>
                    </a:ext>
                  </a:extLst>
                </a:gridCol>
              </a:tblGrid>
              <a:tr h="304800">
                <a:tc>
                  <a:txBody>
                    <a:bodyPr/>
                    <a:lstStyle/>
                    <a:p>
                      <a:pPr algn="l" fontAlgn="t"/>
                      <a:endParaRPr lang="en-US" sz="1400" b="1"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ctr"/>
                      <a:r>
                        <a:rPr lang="en-US" sz="2000" u="none" strike="noStrike" dirty="0">
                          <a:effectLst/>
                        </a:rPr>
                        <a:t>FY </a:t>
                      </a:r>
                      <a:r>
                        <a:rPr lang="en-US" sz="2000" u="none" strike="noStrike" dirty="0" smtClean="0">
                          <a:effectLst/>
                        </a:rPr>
                        <a:t>2019 </a:t>
                      </a:r>
                      <a:r>
                        <a:rPr lang="en-US" sz="2000" u="none" strike="noStrike" dirty="0">
                          <a:effectLst/>
                        </a:rPr>
                        <a:t>&amp; FY </a:t>
                      </a:r>
                      <a:r>
                        <a:rPr lang="en-US" sz="2000" u="none" strike="noStrike" dirty="0" smtClean="0">
                          <a:effectLst/>
                        </a:rPr>
                        <a:t>2020 </a:t>
                      </a:r>
                      <a:endParaRPr lang="en-US" sz="20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FY </a:t>
                      </a:r>
                      <a:r>
                        <a:rPr lang="en-US" sz="2000" u="none" strike="noStrike" dirty="0" smtClean="0">
                          <a:effectLst/>
                        </a:rPr>
                        <a:t>2021 </a:t>
                      </a:r>
                      <a:r>
                        <a:rPr lang="en-US" sz="2000" u="none" strike="noStrike" dirty="0">
                          <a:effectLst/>
                        </a:rPr>
                        <a:t>&amp; FY </a:t>
                      </a:r>
                      <a:r>
                        <a:rPr lang="en-US" sz="2000" u="none" strike="noStrike" dirty="0" smtClean="0">
                          <a:effectLst/>
                        </a:rPr>
                        <a:t>2022</a:t>
                      </a:r>
                      <a:endParaRPr lang="en-US" sz="20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276668605"/>
                  </a:ext>
                </a:extLst>
              </a:tr>
              <a:tr h="266700">
                <a:tc>
                  <a:txBody>
                    <a:bodyPr/>
                    <a:lstStyle/>
                    <a:p>
                      <a:pPr algn="l" rtl="0" fontAlgn="ctr"/>
                      <a:r>
                        <a:rPr lang="en-US" sz="2000" u="none" strike="noStrike" dirty="0">
                          <a:effectLst/>
                        </a:rPr>
                        <a:t>Free &amp; Reduced-Price Lunch</a:t>
                      </a:r>
                      <a:endParaRPr lang="en-US" sz="2000" b="0" i="0" u="none" strike="noStrike" dirty="0">
                        <a:solidFill>
                          <a:srgbClr val="00337F"/>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31.42%</a:t>
                      </a:r>
                      <a:endParaRPr lang="en-US" sz="2000" b="0" i="0" u="none" strike="noStrike" dirty="0">
                        <a:solidFill>
                          <a:srgbClr val="004B8D"/>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29.45%</a:t>
                      </a:r>
                      <a:endParaRPr lang="en-US" sz="2000" b="0" i="0" u="none" strike="noStrike" dirty="0">
                        <a:solidFill>
                          <a:srgbClr val="004B8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483593908"/>
                  </a:ext>
                </a:extLst>
              </a:tr>
              <a:tr h="266700">
                <a:tc>
                  <a:txBody>
                    <a:bodyPr/>
                    <a:lstStyle/>
                    <a:p>
                      <a:pPr algn="l" rtl="0" fontAlgn="ctr"/>
                      <a:r>
                        <a:rPr lang="en-US" sz="2000" u="none" strike="noStrike" dirty="0">
                          <a:effectLst/>
                        </a:rPr>
                        <a:t>Special Education (IEP)</a:t>
                      </a:r>
                      <a:endParaRPr lang="en-US" sz="2000" b="0" i="0" u="none" strike="noStrike" dirty="0">
                        <a:solidFill>
                          <a:srgbClr val="00337F"/>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12.06%</a:t>
                      </a:r>
                      <a:endParaRPr lang="en-US" sz="2000" b="0" i="0" u="none" strike="noStrike" dirty="0">
                        <a:solidFill>
                          <a:srgbClr val="004B8D"/>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12.83%</a:t>
                      </a:r>
                      <a:endParaRPr lang="en-US" sz="2000" b="0" i="0" u="none" strike="noStrike" dirty="0">
                        <a:solidFill>
                          <a:srgbClr val="004B8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482708975"/>
                  </a:ext>
                </a:extLst>
              </a:tr>
              <a:tr h="266700">
                <a:tc>
                  <a:txBody>
                    <a:bodyPr/>
                    <a:lstStyle/>
                    <a:p>
                      <a:pPr algn="l" rtl="0" fontAlgn="ctr"/>
                      <a:r>
                        <a:rPr lang="en-US" sz="2000" u="none" strike="noStrike" dirty="0">
                          <a:effectLst/>
                        </a:rPr>
                        <a:t>Limited English Proficiency (LEP)</a:t>
                      </a:r>
                      <a:endParaRPr lang="en-US" sz="2000" b="0" i="0" u="none" strike="noStrike" dirty="0">
                        <a:solidFill>
                          <a:srgbClr val="00337F"/>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2.50%</a:t>
                      </a:r>
                      <a:endParaRPr lang="en-US" sz="2000" b="0" i="0" u="none" strike="noStrike" dirty="0">
                        <a:solidFill>
                          <a:srgbClr val="004B8D"/>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2.07%</a:t>
                      </a:r>
                      <a:endParaRPr lang="en-US" sz="2000" b="0" i="0" u="none" strike="noStrike" dirty="0">
                        <a:solidFill>
                          <a:srgbClr val="004B8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597109299"/>
                  </a:ext>
                </a:extLst>
              </a:tr>
            </a:tbl>
          </a:graphicData>
        </a:graphic>
      </p:graphicFrame>
    </p:spTree>
    <p:extLst>
      <p:ext uri="{BB962C8B-B14F-4D97-AF65-F5344CB8AC3E}">
        <p14:creationId xmlns:p14="http://schemas.microsoft.com/office/powerpoint/2010/main" xmlns="" val="9932197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8</a:t>
            </a:fld>
            <a:endParaRPr lang="en-US" dirty="0"/>
          </a:p>
        </p:txBody>
      </p:sp>
      <p:sp>
        <p:nvSpPr>
          <p:cNvPr id="3" name="Content Placeholder 2"/>
          <p:cNvSpPr>
            <a:spLocks noGrp="1"/>
          </p:cNvSpPr>
          <p:nvPr>
            <p:ph sz="quarter" idx="11"/>
          </p:nvPr>
        </p:nvSpPr>
        <p:spPr/>
        <p:txBody>
          <a:bodyPr/>
          <a:lstStyle/>
          <a:p>
            <a:pPr marL="569912" indent="-457200">
              <a:spcBef>
                <a:spcPts val="0"/>
              </a:spcBef>
            </a:pPr>
            <a:r>
              <a:rPr lang="en-US" sz="2600" dirty="0"/>
              <a:t>Governor waived Section 163.031.7, </a:t>
            </a:r>
            <a:r>
              <a:rPr lang="en-US" sz="2600" dirty="0" smtClean="0"/>
              <a:t>RSMo</a:t>
            </a:r>
            <a:endParaRPr lang="en-US" sz="2600" dirty="0"/>
          </a:p>
          <a:p>
            <a:pPr marL="969962" lvl="1" indent="-457200">
              <a:spcBef>
                <a:spcPts val="0"/>
              </a:spcBef>
              <a:buClr>
                <a:schemeClr val="tx2"/>
              </a:buClr>
            </a:pPr>
            <a:r>
              <a:rPr lang="en-US" sz="2600" dirty="0"/>
              <a:t>FY 2020 payment was prorated for underfunding off of the total annualized </a:t>
            </a:r>
            <a:r>
              <a:rPr lang="en-US" sz="2600" dirty="0" smtClean="0"/>
              <a:t>payment</a:t>
            </a:r>
            <a:endParaRPr lang="en-US" sz="2600" dirty="0"/>
          </a:p>
          <a:p>
            <a:pPr marL="969962" lvl="1" indent="-457200">
              <a:spcBef>
                <a:spcPts val="0"/>
              </a:spcBef>
              <a:buClr>
                <a:schemeClr val="tx2"/>
              </a:buClr>
            </a:pPr>
            <a:r>
              <a:rPr lang="en-US" sz="2600" dirty="0"/>
              <a:t>Ended the year at </a:t>
            </a:r>
            <a:r>
              <a:rPr lang="en-US" sz="2600" dirty="0">
                <a:solidFill>
                  <a:srgbClr val="003399"/>
                </a:solidFill>
              </a:rPr>
              <a:t>95.20</a:t>
            </a:r>
            <a:r>
              <a:rPr lang="en-US" sz="2600" dirty="0" smtClean="0">
                <a:solidFill>
                  <a:srgbClr val="003399"/>
                </a:solidFill>
              </a:rPr>
              <a:t>%</a:t>
            </a:r>
          </a:p>
          <a:p>
            <a:pPr marL="969962" lvl="1" indent="-457200">
              <a:spcBef>
                <a:spcPts val="0"/>
              </a:spcBef>
              <a:buClr>
                <a:schemeClr val="tx2"/>
              </a:buClr>
            </a:pPr>
            <a:r>
              <a:rPr lang="en-US" sz="2600" dirty="0" smtClean="0">
                <a:solidFill>
                  <a:srgbClr val="003399"/>
                </a:solidFill>
              </a:rPr>
              <a:t>FY 2021 payment continues to be prorated</a:t>
            </a:r>
          </a:p>
          <a:p>
            <a:pPr marL="512762" lvl="1" indent="0">
              <a:spcBef>
                <a:spcPts val="0"/>
              </a:spcBef>
              <a:buNone/>
            </a:pPr>
            <a:endParaRPr lang="en-US" sz="1200" dirty="0">
              <a:solidFill>
                <a:srgbClr val="FF0000"/>
              </a:solidFill>
            </a:endParaRPr>
          </a:p>
          <a:p>
            <a:pPr marL="512762" lvl="1" indent="0">
              <a:spcBef>
                <a:spcPts val="0"/>
              </a:spcBef>
              <a:buNone/>
            </a:pPr>
            <a:r>
              <a:rPr lang="en-US" sz="2600" dirty="0">
                <a:solidFill>
                  <a:srgbClr val="FF0000"/>
                </a:solidFill>
              </a:rPr>
              <a:t>Example from June </a:t>
            </a:r>
            <a:r>
              <a:rPr lang="en-US" sz="2600" dirty="0" smtClean="0">
                <a:solidFill>
                  <a:srgbClr val="FF0000"/>
                </a:solidFill>
              </a:rPr>
              <a:t>2020</a:t>
            </a:r>
            <a:endParaRPr lang="en-US" sz="2600" dirty="0"/>
          </a:p>
          <a:p>
            <a:pPr marL="112712" indent="0">
              <a:buNone/>
            </a:pPr>
            <a:endParaRPr lang="en-US" sz="2200" dirty="0" smtClean="0"/>
          </a:p>
          <a:p>
            <a:endParaRPr lang="en-US" dirty="0"/>
          </a:p>
        </p:txBody>
      </p:sp>
      <p:sp>
        <p:nvSpPr>
          <p:cNvPr id="4" name="Text Placeholder 3"/>
          <p:cNvSpPr>
            <a:spLocks noGrp="1"/>
          </p:cNvSpPr>
          <p:nvPr>
            <p:ph type="body" sz="quarter" idx="10"/>
          </p:nvPr>
        </p:nvSpPr>
        <p:spPr/>
        <p:txBody>
          <a:bodyPr/>
          <a:lstStyle/>
          <a:p>
            <a:r>
              <a:rPr lang="en-US" sz="3000" dirty="0" smtClean="0"/>
              <a:t>Basic Formula Proration</a:t>
            </a:r>
            <a:endParaRPr lang="en-US" sz="3000" dirty="0"/>
          </a:p>
          <a:p>
            <a:endParaRPr lang="en-US" sz="3000" dirty="0"/>
          </a:p>
        </p:txBody>
      </p:sp>
      <p:graphicFrame>
        <p:nvGraphicFramePr>
          <p:cNvPr id="6" name="Table 5"/>
          <p:cNvGraphicFramePr>
            <a:graphicFrameLocks noGrp="1"/>
          </p:cNvGraphicFramePr>
          <p:nvPr>
            <p:extLst>
              <p:ext uri="{D42A27DB-BD31-4B8C-83A1-F6EECF244321}">
                <p14:modId xmlns:p14="http://schemas.microsoft.com/office/powerpoint/2010/main" xmlns="" val="3111757145"/>
              </p:ext>
            </p:extLst>
          </p:nvPr>
        </p:nvGraphicFramePr>
        <p:xfrm>
          <a:off x="533400" y="3562350"/>
          <a:ext cx="8077200" cy="1035558"/>
        </p:xfrm>
        <a:graphic>
          <a:graphicData uri="http://schemas.openxmlformats.org/drawingml/2006/table">
            <a:tbl>
              <a:tblPr firstRow="1" firstCol="1" bandRow="1">
                <a:tableStyleId>{5C22544A-7EE6-4342-B048-85BDC9FD1C3A}</a:tableStyleId>
              </a:tblPr>
              <a:tblGrid>
                <a:gridCol w="386448">
                  <a:extLst>
                    <a:ext uri="{9D8B030D-6E8A-4147-A177-3AD203B41FA5}">
                      <a16:colId xmlns:a16="http://schemas.microsoft.com/office/drawing/2014/main" xmlns="" val="351273555"/>
                    </a:ext>
                  </a:extLst>
                </a:gridCol>
                <a:gridCol w="6035617">
                  <a:extLst>
                    <a:ext uri="{9D8B030D-6E8A-4147-A177-3AD203B41FA5}">
                      <a16:colId xmlns:a16="http://schemas.microsoft.com/office/drawing/2014/main" xmlns="" val="3030826437"/>
                    </a:ext>
                  </a:extLst>
                </a:gridCol>
                <a:gridCol w="1655135">
                  <a:extLst>
                    <a:ext uri="{9D8B030D-6E8A-4147-A177-3AD203B41FA5}">
                      <a16:colId xmlns:a16="http://schemas.microsoft.com/office/drawing/2014/main" xmlns="" val="2436343595"/>
                    </a:ext>
                  </a:extLst>
                </a:gridCol>
              </a:tblGrid>
              <a:tr h="152400">
                <a:tc>
                  <a:txBody>
                    <a:bodyPr/>
                    <a:lstStyle/>
                    <a:p>
                      <a:pPr marL="0" marR="0" algn="r">
                        <a:lnSpc>
                          <a:spcPct val="107000"/>
                        </a:lnSpc>
                        <a:spcBef>
                          <a:spcPts val="0"/>
                        </a:spcBef>
                        <a:spcAft>
                          <a:spcPts val="0"/>
                        </a:spcAft>
                      </a:pPr>
                      <a:r>
                        <a:rPr lang="en-US" sz="2000" dirty="0">
                          <a:effectLst/>
                          <a:latin typeface="+mn-lt"/>
                        </a:rPr>
                        <a:t>16. </a:t>
                      </a:r>
                      <a:endParaRPr lang="en-US" sz="2000"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2000" dirty="0">
                          <a:solidFill>
                            <a:srgbClr val="003399"/>
                          </a:solidFill>
                          <a:effectLst/>
                          <a:latin typeface="+mn-lt"/>
                        </a:rPr>
                        <a:t>If Line 11 &lt; Line 14, then district held harmless: (Line 14) </a:t>
                      </a:r>
                      <a:endParaRPr lang="en-US" sz="2000" dirty="0">
                        <a:solidFill>
                          <a:srgbClr val="003399"/>
                        </a:solidFill>
                        <a:effectLst/>
                        <a:latin typeface="+mn-lt"/>
                        <a:ea typeface="Calibri" panose="020F0502020204030204" pitchFamily="34" charset="0"/>
                        <a:cs typeface="Times New Roman" panose="02020603050405020304" pitchFamily="18" charset="0"/>
                      </a:endParaRPr>
                    </a:p>
                  </a:txBody>
                  <a:tcPr marL="9525" marR="9525" marT="9525" marB="9525" anchor="ctr">
                    <a:solidFill>
                      <a:srgbClr val="E7E9EE"/>
                    </a:solidFill>
                  </a:tcPr>
                </a:tc>
                <a:tc>
                  <a:txBody>
                    <a:bodyPr/>
                    <a:lstStyle/>
                    <a:p>
                      <a:pPr marL="0" marR="0" algn="r">
                        <a:lnSpc>
                          <a:spcPct val="107000"/>
                        </a:lnSpc>
                        <a:spcBef>
                          <a:spcPts val="0"/>
                        </a:spcBef>
                        <a:spcAft>
                          <a:spcPts val="0"/>
                        </a:spcAft>
                      </a:pPr>
                      <a:r>
                        <a:rPr lang="en-US" sz="2000" dirty="0">
                          <a:solidFill>
                            <a:srgbClr val="003399"/>
                          </a:solidFill>
                          <a:effectLst/>
                          <a:latin typeface="+mn-lt"/>
                        </a:rPr>
                        <a:t>$1,275,927.51 </a:t>
                      </a:r>
                      <a:endParaRPr lang="en-US" sz="2000" dirty="0">
                        <a:solidFill>
                          <a:srgbClr val="003399"/>
                        </a:solidFill>
                        <a:effectLst/>
                        <a:latin typeface="+mn-lt"/>
                        <a:ea typeface="Calibri" panose="020F0502020204030204" pitchFamily="34" charset="0"/>
                        <a:cs typeface="Times New Roman" panose="02020603050405020304" pitchFamily="18" charset="0"/>
                      </a:endParaRPr>
                    </a:p>
                  </a:txBody>
                  <a:tcPr marL="9525" marR="9525" marT="9525" marB="9525" anchor="ctr">
                    <a:solidFill>
                      <a:srgbClr val="E7E9EE"/>
                    </a:solidFill>
                  </a:tcPr>
                </a:tc>
                <a:extLst>
                  <a:ext uri="{0D108BD9-81ED-4DB2-BD59-A6C34878D82A}">
                    <a16:rowId xmlns:a16="http://schemas.microsoft.com/office/drawing/2014/main" xmlns="" val="4063527294"/>
                  </a:ext>
                </a:extLst>
              </a:tr>
              <a:tr h="0">
                <a:tc>
                  <a:txBody>
                    <a:bodyPr/>
                    <a:lstStyle/>
                    <a:p>
                      <a:pPr marL="0" marR="0" algn="r">
                        <a:lnSpc>
                          <a:spcPct val="107000"/>
                        </a:lnSpc>
                        <a:spcBef>
                          <a:spcPts val="0"/>
                        </a:spcBef>
                        <a:spcAft>
                          <a:spcPts val="0"/>
                        </a:spcAft>
                      </a:pPr>
                      <a:r>
                        <a:rPr lang="en-US" sz="2000" dirty="0">
                          <a:effectLst/>
                          <a:latin typeface="+mn-lt"/>
                        </a:rPr>
                        <a:t>17. </a:t>
                      </a:r>
                      <a:endParaRPr lang="en-US" sz="2000"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2000" dirty="0">
                          <a:solidFill>
                            <a:srgbClr val="003399"/>
                          </a:solidFill>
                          <a:effectLst/>
                          <a:latin typeface="+mn-lt"/>
                        </a:rPr>
                        <a:t>Total Basic Formula Payment (Greater of Line 11 or 16) </a:t>
                      </a:r>
                      <a:endParaRPr lang="en-US" sz="2000" dirty="0">
                        <a:solidFill>
                          <a:srgbClr val="003399"/>
                        </a:solidFill>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r">
                        <a:lnSpc>
                          <a:spcPct val="107000"/>
                        </a:lnSpc>
                        <a:spcBef>
                          <a:spcPts val="0"/>
                        </a:spcBef>
                        <a:spcAft>
                          <a:spcPts val="0"/>
                        </a:spcAft>
                      </a:pPr>
                      <a:r>
                        <a:rPr lang="en-US" sz="2000" dirty="0">
                          <a:solidFill>
                            <a:srgbClr val="003399"/>
                          </a:solidFill>
                          <a:effectLst/>
                          <a:latin typeface="+mn-lt"/>
                        </a:rPr>
                        <a:t>$1,275,928 </a:t>
                      </a:r>
                      <a:endParaRPr lang="en-US" sz="2000" dirty="0">
                        <a:solidFill>
                          <a:srgbClr val="003399"/>
                        </a:solidFill>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774699417"/>
                  </a:ext>
                </a:extLst>
              </a:tr>
              <a:tr h="0">
                <a:tc>
                  <a:txBody>
                    <a:bodyPr/>
                    <a:lstStyle/>
                    <a:p>
                      <a:pPr>
                        <a:lnSpc>
                          <a:spcPct val="107000"/>
                        </a:lnSpc>
                      </a:pPr>
                      <a:endParaRPr lang="en-US" sz="2000" dirty="0">
                        <a:effectLst/>
                        <a:latin typeface="+mn-lt"/>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2000" dirty="0">
                          <a:solidFill>
                            <a:srgbClr val="003399"/>
                          </a:solidFill>
                          <a:effectLst/>
                          <a:latin typeface="+mn-lt"/>
                        </a:rPr>
                        <a:t> Total Basic Formula Payment (Line 17) </a:t>
                      </a:r>
                      <a:r>
                        <a:rPr lang="en-US" sz="2000" dirty="0">
                          <a:solidFill>
                            <a:srgbClr val="003399"/>
                          </a:solidFill>
                          <a:effectLst/>
                          <a:highlight>
                            <a:srgbClr val="FFFF00"/>
                          </a:highlight>
                          <a:latin typeface="+mn-lt"/>
                        </a:rPr>
                        <a:t>x </a:t>
                      </a:r>
                      <a:r>
                        <a:rPr lang="en-US" sz="2000" dirty="0" smtClean="0">
                          <a:solidFill>
                            <a:srgbClr val="003399"/>
                          </a:solidFill>
                          <a:effectLst/>
                          <a:highlight>
                            <a:srgbClr val="FFFF00"/>
                          </a:highlight>
                          <a:latin typeface="+mn-lt"/>
                        </a:rPr>
                        <a:t>0.95204380</a:t>
                      </a:r>
                      <a:r>
                        <a:rPr lang="en-US" sz="2000" dirty="0" smtClean="0">
                          <a:solidFill>
                            <a:srgbClr val="003399"/>
                          </a:solidFill>
                          <a:effectLst/>
                          <a:latin typeface="+mn-lt"/>
                        </a:rPr>
                        <a:t> </a:t>
                      </a:r>
                      <a:endParaRPr lang="en-US" sz="2000" dirty="0">
                        <a:solidFill>
                          <a:srgbClr val="003399"/>
                        </a:solidFill>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r">
                        <a:lnSpc>
                          <a:spcPct val="107000"/>
                        </a:lnSpc>
                        <a:spcBef>
                          <a:spcPts val="0"/>
                        </a:spcBef>
                        <a:spcAft>
                          <a:spcPts val="0"/>
                        </a:spcAft>
                      </a:pPr>
                      <a:r>
                        <a:rPr lang="en-US" sz="2000" dirty="0">
                          <a:solidFill>
                            <a:srgbClr val="003399"/>
                          </a:solidFill>
                          <a:effectLst/>
                          <a:latin typeface="+mn-lt"/>
                        </a:rPr>
                        <a:t>$</a:t>
                      </a:r>
                      <a:r>
                        <a:rPr lang="en-US" sz="2000" dirty="0" smtClean="0">
                          <a:solidFill>
                            <a:srgbClr val="003399"/>
                          </a:solidFill>
                          <a:effectLst/>
                          <a:latin typeface="+mn-lt"/>
                        </a:rPr>
                        <a:t>1,214,739</a:t>
                      </a:r>
                      <a:endParaRPr lang="en-US" sz="2000" dirty="0">
                        <a:solidFill>
                          <a:srgbClr val="003399"/>
                        </a:solidFill>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528113635"/>
                  </a:ext>
                </a:extLst>
              </a:tr>
            </a:tbl>
          </a:graphicData>
        </a:graphic>
      </p:graphicFrame>
    </p:spTree>
    <p:extLst>
      <p:ext uri="{BB962C8B-B14F-4D97-AF65-F5344CB8AC3E}">
        <p14:creationId xmlns:p14="http://schemas.microsoft.com/office/powerpoint/2010/main" xmlns="" val="13613315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9</a:t>
            </a:fld>
            <a:endParaRPr lang="en-US" dirty="0"/>
          </a:p>
        </p:txBody>
      </p:sp>
      <p:sp>
        <p:nvSpPr>
          <p:cNvPr id="3" name="Content Placeholder 2"/>
          <p:cNvSpPr>
            <a:spLocks noGrp="1"/>
          </p:cNvSpPr>
          <p:nvPr>
            <p:ph sz="quarter" idx="11"/>
          </p:nvPr>
        </p:nvSpPr>
        <p:spPr/>
        <p:txBody>
          <a:bodyPr/>
          <a:lstStyle/>
          <a:p>
            <a:pPr marL="112712" indent="0">
              <a:buNone/>
            </a:pPr>
            <a:endParaRPr lang="en-US" sz="2200" dirty="0" smtClean="0"/>
          </a:p>
          <a:p>
            <a:endParaRPr lang="en-US" dirty="0"/>
          </a:p>
        </p:txBody>
      </p:sp>
      <p:sp>
        <p:nvSpPr>
          <p:cNvPr id="4" name="Text Placeholder 3"/>
          <p:cNvSpPr>
            <a:spLocks noGrp="1"/>
          </p:cNvSpPr>
          <p:nvPr>
            <p:ph type="body" sz="quarter" idx="10"/>
          </p:nvPr>
        </p:nvSpPr>
        <p:spPr/>
        <p:txBody>
          <a:bodyPr/>
          <a:lstStyle/>
          <a:p>
            <a:r>
              <a:rPr lang="en-US" sz="3000" dirty="0" smtClean="0"/>
              <a:t>FY 2021 Basic Formula</a:t>
            </a:r>
            <a:endParaRPr lang="en-US" sz="3000" dirty="0"/>
          </a:p>
          <a:p>
            <a:endParaRPr lang="en-US" sz="3000" dirty="0"/>
          </a:p>
        </p:txBody>
      </p:sp>
      <p:graphicFrame>
        <p:nvGraphicFramePr>
          <p:cNvPr id="7" name="Table 6"/>
          <p:cNvGraphicFramePr>
            <a:graphicFrameLocks noGrp="1"/>
          </p:cNvGraphicFramePr>
          <p:nvPr>
            <p:extLst>
              <p:ext uri="{D42A27DB-BD31-4B8C-83A1-F6EECF244321}">
                <p14:modId xmlns:p14="http://schemas.microsoft.com/office/powerpoint/2010/main" xmlns="" val="1661346776"/>
              </p:ext>
            </p:extLst>
          </p:nvPr>
        </p:nvGraphicFramePr>
        <p:xfrm>
          <a:off x="1371600" y="1123950"/>
          <a:ext cx="5943600" cy="36195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xmlns="" val="1440228542"/>
                    </a:ext>
                  </a:extLst>
                </a:gridCol>
                <a:gridCol w="2209800">
                  <a:extLst>
                    <a:ext uri="{9D8B030D-6E8A-4147-A177-3AD203B41FA5}">
                      <a16:colId xmlns:a16="http://schemas.microsoft.com/office/drawing/2014/main" xmlns="" val="1328464204"/>
                    </a:ext>
                  </a:extLst>
                </a:gridCol>
              </a:tblGrid>
              <a:tr h="428625">
                <a:tc>
                  <a:txBody>
                    <a:bodyPr/>
                    <a:lstStyle/>
                    <a:p>
                      <a:pPr algn="l" fontAlgn="t"/>
                      <a:r>
                        <a:rPr lang="en-US" sz="2000" b="1" i="0" u="none" strike="noStrike" dirty="0" smtClean="0">
                          <a:solidFill>
                            <a:schemeClr val="bg1"/>
                          </a:solidFill>
                          <a:effectLst/>
                          <a:latin typeface="+mn-lt"/>
                        </a:rPr>
                        <a:t>General</a:t>
                      </a:r>
                      <a:r>
                        <a:rPr lang="en-US" sz="2000" b="1" i="0" u="none" strike="noStrike" baseline="0" dirty="0" smtClean="0">
                          <a:solidFill>
                            <a:schemeClr val="bg1"/>
                          </a:solidFill>
                          <a:effectLst/>
                          <a:latin typeface="+mn-lt"/>
                        </a:rPr>
                        <a:t> Revenue </a:t>
                      </a:r>
                      <a:r>
                        <a:rPr lang="en-US" sz="2000" b="1" i="0" u="none" strike="noStrike" dirty="0" smtClean="0">
                          <a:solidFill>
                            <a:schemeClr val="bg1"/>
                          </a:solidFill>
                          <a:effectLst/>
                          <a:latin typeface="+mn-lt"/>
                        </a:rPr>
                        <a:t>Shortfall</a:t>
                      </a:r>
                      <a:endParaRPr lang="en-US" sz="2000" b="1" i="0" u="none" strike="noStrike" dirty="0">
                        <a:solidFill>
                          <a:schemeClr val="bg1"/>
                        </a:solidFill>
                        <a:effectLst/>
                        <a:latin typeface="+mn-lt"/>
                      </a:endParaRPr>
                    </a:p>
                  </a:txBody>
                  <a:tcPr marL="9525" marR="9525" marT="9525" marB="0" anchor="ctr"/>
                </a:tc>
                <a:tc>
                  <a:txBody>
                    <a:bodyPr/>
                    <a:lstStyle/>
                    <a:p>
                      <a:pPr algn="ctr" rtl="0" fontAlgn="ctr"/>
                      <a:r>
                        <a:rPr lang="en-US" sz="2000" u="none" strike="noStrike" dirty="0" smtClean="0">
                          <a:effectLst/>
                        </a:rPr>
                        <a:t>Proration Percentage</a:t>
                      </a:r>
                      <a:endParaRPr lang="en-US" sz="20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276668605"/>
                  </a:ext>
                </a:extLst>
              </a:tr>
              <a:tr h="428625">
                <a:tc>
                  <a:txBody>
                    <a:bodyPr/>
                    <a:lstStyle/>
                    <a:p>
                      <a:pPr algn="l" rtl="0" fontAlgn="ctr"/>
                      <a:r>
                        <a:rPr lang="en-US" sz="2000" b="0" i="0" u="none" strike="noStrike" dirty="0" smtClean="0">
                          <a:solidFill>
                            <a:srgbClr val="00337F"/>
                          </a:solidFill>
                          <a:effectLst/>
                          <a:latin typeface="+mn-lt"/>
                        </a:rPr>
                        <a:t>Full Funding</a:t>
                      </a:r>
                      <a:endParaRPr lang="en-US" sz="2000" b="0" i="0" u="none" strike="noStrike" dirty="0">
                        <a:solidFill>
                          <a:srgbClr val="00337F"/>
                        </a:solidFill>
                        <a:effectLst/>
                        <a:latin typeface="+mn-lt"/>
                      </a:endParaRPr>
                    </a:p>
                  </a:txBody>
                  <a:tcPr marL="9525" marR="9525" marT="9525" marB="0" anchor="ctr"/>
                </a:tc>
                <a:tc>
                  <a:txBody>
                    <a:bodyPr/>
                    <a:lstStyle/>
                    <a:p>
                      <a:pPr algn="ctr" rtl="0" fontAlgn="ctr"/>
                      <a:r>
                        <a:rPr lang="en-US" sz="2000" b="0" i="0" u="none" strike="noStrike" dirty="0" smtClean="0">
                          <a:solidFill>
                            <a:srgbClr val="004B8D"/>
                          </a:solidFill>
                          <a:effectLst/>
                          <a:latin typeface="Calibri" panose="020F0502020204030204" pitchFamily="34" charset="0"/>
                        </a:rPr>
                        <a:t>100.00%</a:t>
                      </a:r>
                      <a:endParaRPr lang="en-US" sz="2000" b="0" i="0" u="none" strike="noStrike" dirty="0">
                        <a:solidFill>
                          <a:srgbClr val="004B8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048266338"/>
                  </a:ext>
                </a:extLst>
              </a:tr>
              <a:tr h="428625">
                <a:tc>
                  <a:txBody>
                    <a:bodyPr/>
                    <a:lstStyle/>
                    <a:p>
                      <a:pPr algn="l" rtl="0" fontAlgn="ctr"/>
                      <a:r>
                        <a:rPr lang="en-US" sz="2000" u="none" strike="noStrike" dirty="0" smtClean="0">
                          <a:effectLst/>
                        </a:rPr>
                        <a:t>$25,000,000</a:t>
                      </a:r>
                      <a:endParaRPr lang="en-US" sz="2000" b="0" i="0" u="none" strike="noStrike" dirty="0">
                        <a:solidFill>
                          <a:srgbClr val="00337F"/>
                        </a:solidFill>
                        <a:effectLst/>
                        <a:latin typeface="Calibri" panose="020F0502020204030204" pitchFamily="34" charset="0"/>
                      </a:endParaRPr>
                    </a:p>
                  </a:txBody>
                  <a:tcPr marL="9525" marR="9525" marT="9525" marB="0" anchor="ctr"/>
                </a:tc>
                <a:tc>
                  <a:txBody>
                    <a:bodyPr/>
                    <a:lstStyle/>
                    <a:p>
                      <a:pPr algn="ctr" rtl="0" fontAlgn="ctr"/>
                      <a:r>
                        <a:rPr lang="en-US" sz="2000" b="0" i="0" u="none" strike="noStrike" dirty="0" smtClean="0">
                          <a:solidFill>
                            <a:srgbClr val="004B8D"/>
                          </a:solidFill>
                          <a:effectLst/>
                          <a:latin typeface="Calibri" panose="020F0502020204030204" pitchFamily="34" charset="0"/>
                        </a:rPr>
                        <a:t>99.14%</a:t>
                      </a:r>
                      <a:endParaRPr lang="en-US" sz="2000" b="0" i="0" u="none" strike="noStrike" dirty="0">
                        <a:solidFill>
                          <a:srgbClr val="004B8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483593908"/>
                  </a:ext>
                </a:extLst>
              </a:tr>
              <a:tr h="428625">
                <a:tc>
                  <a:txBody>
                    <a:bodyPr/>
                    <a:lstStyle/>
                    <a:p>
                      <a:pPr algn="l" rtl="0" fontAlgn="ctr"/>
                      <a:r>
                        <a:rPr lang="en-US" sz="2000" u="none" strike="noStrike" dirty="0" smtClean="0">
                          <a:effectLst/>
                        </a:rPr>
                        <a:t>$50,000,000</a:t>
                      </a:r>
                      <a:endParaRPr lang="en-US" sz="2000" b="0" i="0" u="none" strike="noStrike" dirty="0">
                        <a:solidFill>
                          <a:srgbClr val="00337F"/>
                        </a:solidFill>
                        <a:effectLst/>
                        <a:latin typeface="Calibri" panose="020F0502020204030204" pitchFamily="34" charset="0"/>
                      </a:endParaRPr>
                    </a:p>
                  </a:txBody>
                  <a:tcPr marL="9525" marR="9525" marT="9525" marB="0" anchor="ctr"/>
                </a:tc>
                <a:tc>
                  <a:txBody>
                    <a:bodyPr/>
                    <a:lstStyle/>
                    <a:p>
                      <a:pPr algn="ctr" rtl="0" fontAlgn="ctr"/>
                      <a:r>
                        <a:rPr lang="en-US" sz="2000" b="0" i="0" u="none" strike="noStrike" dirty="0" smtClean="0">
                          <a:solidFill>
                            <a:srgbClr val="004B8D"/>
                          </a:solidFill>
                          <a:effectLst/>
                          <a:latin typeface="Calibri" panose="020F0502020204030204" pitchFamily="34" charset="0"/>
                        </a:rPr>
                        <a:t>98.57%</a:t>
                      </a:r>
                      <a:endParaRPr lang="en-US" sz="2000" b="0" i="0" u="none" strike="noStrike" dirty="0">
                        <a:solidFill>
                          <a:srgbClr val="004B8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482708975"/>
                  </a:ext>
                </a:extLst>
              </a:tr>
              <a:tr h="428625">
                <a:tc>
                  <a:txBody>
                    <a:bodyPr/>
                    <a:lstStyle/>
                    <a:p>
                      <a:pPr algn="l" rtl="0" fontAlgn="ctr"/>
                      <a:r>
                        <a:rPr lang="en-US" sz="2000" b="0" i="0" u="none" strike="noStrike" dirty="0" smtClean="0">
                          <a:solidFill>
                            <a:srgbClr val="00337F"/>
                          </a:solidFill>
                          <a:effectLst/>
                          <a:latin typeface="Calibri" panose="020F0502020204030204" pitchFamily="34" charset="0"/>
                        </a:rPr>
                        <a:t>$75,000,000</a:t>
                      </a:r>
                      <a:endParaRPr lang="en-US" sz="2000" b="0" i="0" u="none" strike="noStrike" dirty="0">
                        <a:solidFill>
                          <a:srgbClr val="00337F"/>
                        </a:solidFill>
                        <a:effectLst/>
                        <a:latin typeface="Calibri" panose="020F0502020204030204" pitchFamily="34" charset="0"/>
                      </a:endParaRPr>
                    </a:p>
                  </a:txBody>
                  <a:tcPr marL="9525" marR="9525" marT="9525" marB="0" anchor="ctr"/>
                </a:tc>
                <a:tc>
                  <a:txBody>
                    <a:bodyPr/>
                    <a:lstStyle/>
                    <a:p>
                      <a:pPr algn="ctr" rtl="0" fontAlgn="ctr"/>
                      <a:r>
                        <a:rPr lang="en-US" sz="2000" b="0" i="0" u="none" strike="noStrike" dirty="0" smtClean="0">
                          <a:solidFill>
                            <a:srgbClr val="004B8D"/>
                          </a:solidFill>
                          <a:effectLst/>
                          <a:latin typeface="Calibri" panose="020F0502020204030204" pitchFamily="34" charset="0"/>
                        </a:rPr>
                        <a:t>97.86%</a:t>
                      </a:r>
                      <a:endParaRPr lang="en-US" sz="2000" b="0" i="0" u="none" strike="noStrike" dirty="0">
                        <a:solidFill>
                          <a:srgbClr val="004B8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597109299"/>
                  </a:ext>
                </a:extLst>
              </a:tr>
              <a:tr h="428625">
                <a:tc>
                  <a:txBody>
                    <a:bodyPr/>
                    <a:lstStyle/>
                    <a:p>
                      <a:pPr algn="l" rtl="0" fontAlgn="ctr"/>
                      <a:r>
                        <a:rPr lang="en-US" sz="2000" b="0" i="0" u="none" strike="noStrike" dirty="0" smtClean="0">
                          <a:solidFill>
                            <a:srgbClr val="00337F"/>
                          </a:solidFill>
                          <a:effectLst/>
                          <a:latin typeface="Calibri" panose="020F0502020204030204" pitchFamily="34" charset="0"/>
                        </a:rPr>
                        <a:t>$100,000,000</a:t>
                      </a:r>
                      <a:endParaRPr lang="en-US" sz="2000" b="0" i="0" u="none" strike="noStrike" dirty="0">
                        <a:solidFill>
                          <a:srgbClr val="00337F"/>
                        </a:solidFill>
                        <a:effectLst/>
                        <a:latin typeface="Calibri" panose="020F0502020204030204" pitchFamily="34" charset="0"/>
                      </a:endParaRPr>
                    </a:p>
                  </a:txBody>
                  <a:tcPr marL="9525" marR="9525" marT="9525" marB="0" anchor="ctr"/>
                </a:tc>
                <a:tc>
                  <a:txBody>
                    <a:bodyPr/>
                    <a:lstStyle/>
                    <a:p>
                      <a:pPr algn="ctr" rtl="0" fontAlgn="ctr"/>
                      <a:r>
                        <a:rPr lang="en-US" sz="2000" b="0" i="0" u="none" strike="noStrike" dirty="0" smtClean="0">
                          <a:solidFill>
                            <a:srgbClr val="004B8D"/>
                          </a:solidFill>
                          <a:effectLst/>
                          <a:latin typeface="Calibri" panose="020F0502020204030204" pitchFamily="34" charset="0"/>
                        </a:rPr>
                        <a:t>97.14%</a:t>
                      </a:r>
                      <a:endParaRPr lang="en-US" sz="2000" b="0" i="0" u="none" strike="noStrike" dirty="0">
                        <a:solidFill>
                          <a:srgbClr val="004B8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109809915"/>
                  </a:ext>
                </a:extLst>
              </a:tr>
              <a:tr h="428625">
                <a:tc>
                  <a:txBody>
                    <a:bodyPr/>
                    <a:lstStyle/>
                    <a:p>
                      <a:pPr algn="l" rtl="0" fontAlgn="ctr"/>
                      <a:r>
                        <a:rPr lang="en-US" sz="2000" b="0" i="0" u="none" strike="noStrike" dirty="0" smtClean="0">
                          <a:solidFill>
                            <a:srgbClr val="00337F"/>
                          </a:solidFill>
                          <a:effectLst/>
                          <a:latin typeface="Calibri" panose="020F0502020204030204" pitchFamily="34" charset="0"/>
                        </a:rPr>
                        <a:t>$125,000,000</a:t>
                      </a:r>
                      <a:endParaRPr lang="en-US" sz="2000" b="0" i="0" u="none" strike="noStrike" dirty="0">
                        <a:solidFill>
                          <a:srgbClr val="00337F"/>
                        </a:solidFill>
                        <a:effectLst/>
                        <a:latin typeface="Calibri" panose="020F0502020204030204" pitchFamily="34" charset="0"/>
                      </a:endParaRPr>
                    </a:p>
                  </a:txBody>
                  <a:tcPr marL="9525" marR="9525" marT="9525" marB="0" anchor="ctr"/>
                </a:tc>
                <a:tc>
                  <a:txBody>
                    <a:bodyPr/>
                    <a:lstStyle/>
                    <a:p>
                      <a:pPr algn="ctr" rtl="0" fontAlgn="ctr"/>
                      <a:r>
                        <a:rPr lang="en-US" sz="2000" b="0" i="0" u="none" strike="noStrike" dirty="0" smtClean="0">
                          <a:solidFill>
                            <a:srgbClr val="004B8D"/>
                          </a:solidFill>
                          <a:effectLst/>
                          <a:latin typeface="Calibri" panose="020F0502020204030204" pitchFamily="34" charset="0"/>
                        </a:rPr>
                        <a:t>96.43%</a:t>
                      </a:r>
                      <a:endParaRPr lang="en-US" sz="2000" b="0" i="0" u="none" strike="noStrike" dirty="0">
                        <a:solidFill>
                          <a:srgbClr val="004B8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461936658"/>
                  </a:ext>
                </a:extLst>
              </a:tr>
              <a:tr h="428625">
                <a:tc>
                  <a:txBody>
                    <a:bodyPr/>
                    <a:lstStyle/>
                    <a:p>
                      <a:pPr algn="l" rtl="0" fontAlgn="ctr"/>
                      <a:r>
                        <a:rPr lang="en-US" sz="2000" b="1" i="0" u="none" strike="noStrike" dirty="0" smtClean="0">
                          <a:solidFill>
                            <a:srgbClr val="00337F"/>
                          </a:solidFill>
                          <a:effectLst/>
                          <a:latin typeface="Calibri" panose="020F0502020204030204" pitchFamily="34" charset="0"/>
                        </a:rPr>
                        <a:t>Average Drop per $25 M</a:t>
                      </a:r>
                      <a:endParaRPr lang="en-US" sz="2000" b="1" i="0" u="none" strike="noStrike" dirty="0">
                        <a:solidFill>
                          <a:srgbClr val="00337F"/>
                        </a:solidFill>
                        <a:effectLst/>
                        <a:latin typeface="Calibri" panose="020F0502020204030204" pitchFamily="34" charset="0"/>
                      </a:endParaRPr>
                    </a:p>
                  </a:txBody>
                  <a:tcPr marL="9525" marR="9525" marT="9525" marB="0" anchor="ctr"/>
                </a:tc>
                <a:tc>
                  <a:txBody>
                    <a:bodyPr/>
                    <a:lstStyle/>
                    <a:p>
                      <a:pPr algn="ctr" rtl="0" fontAlgn="ctr"/>
                      <a:r>
                        <a:rPr lang="en-US" sz="2000" b="1" i="0" u="none" strike="noStrike" dirty="0" smtClean="0">
                          <a:solidFill>
                            <a:srgbClr val="FF0000"/>
                          </a:solidFill>
                          <a:effectLst/>
                          <a:latin typeface="Calibri" panose="020F0502020204030204" pitchFamily="34" charset="0"/>
                        </a:rPr>
                        <a:t>-.7100%</a:t>
                      </a:r>
                      <a:endParaRPr lang="en-US" sz="20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118672534"/>
                  </a:ext>
                </a:extLst>
              </a:tr>
            </a:tbl>
          </a:graphicData>
        </a:graphic>
      </p:graphicFrame>
    </p:spTree>
    <p:extLst>
      <p:ext uri="{BB962C8B-B14F-4D97-AF65-F5344CB8AC3E}">
        <p14:creationId xmlns:p14="http://schemas.microsoft.com/office/powerpoint/2010/main" xmlns="" val="1954436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2" id="{2A7E9C04-A2D8-4020-9C07-5430EC999664}" vid="{BF46124D-2848-4A12-B461-30421C259A22}"/>
    </a:ext>
  </a:extLst>
</a:theme>
</file>

<file path=ppt/theme/theme2.xml><?xml version="1.0" encoding="utf-8"?>
<a:theme xmlns:a="http://schemas.openxmlformats.org/drawingml/2006/main" name="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2" id="{2A7E9C04-A2D8-4020-9C07-5430EC999664}" vid="{86083B81-8D17-468C-A308-02E3864EBF7D}"/>
    </a:ext>
  </a:extLst>
</a:theme>
</file>

<file path=ppt/theme/theme3.xml><?xml version="1.0" encoding="utf-8"?>
<a:theme xmlns:a="http://schemas.openxmlformats.org/drawingml/2006/main" name="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2" id="{2A7E9C04-A2D8-4020-9C07-5430EC999664}" vid="{3D1B69EE-4F97-4171-A06E-B0F9574C3AC7}"/>
    </a:ext>
  </a:extLst>
</a:theme>
</file>

<file path=ppt/theme/theme4.xml><?xml version="1.0" encoding="utf-8"?>
<a:theme xmlns:a="http://schemas.openxmlformats.org/drawingml/2006/main" name="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2" id="{2A7E9C04-A2D8-4020-9C07-5430EC999664}" vid="{054B1F34-D3CC-4546-8306-571670CEE65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2020 PPT Template</Template>
  <TotalTime>1202</TotalTime>
  <Words>1964</Words>
  <Application>Microsoft Office PowerPoint</Application>
  <PresentationFormat>On-screen Show (16:9)</PresentationFormat>
  <Paragraphs>440</Paragraphs>
  <Slides>30</Slides>
  <Notes>30</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Title Slides</vt:lpstr>
      <vt:lpstr>Content Slides</vt:lpstr>
      <vt:lpstr>Section Dividers</vt:lpstr>
      <vt:lpstr>Closing Slides</vt:lpstr>
      <vt:lpstr>School Finance Update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State of Missouri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Lehmen, Tammy</dc:creator>
  <cp:lastModifiedBy>User</cp:lastModifiedBy>
  <cp:revision>95</cp:revision>
  <cp:lastPrinted>2020-10-21T22:03:09Z</cp:lastPrinted>
  <dcterms:created xsi:type="dcterms:W3CDTF">2020-01-13T13:30:23Z</dcterms:created>
  <dcterms:modified xsi:type="dcterms:W3CDTF">2020-10-23T19:36:24Z</dcterms:modified>
</cp:coreProperties>
</file>