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8"/>
  </p:notesMasterIdLst>
  <p:handoutMasterIdLst>
    <p:handoutMasterId r:id="rId19"/>
  </p:handoutMasterIdLst>
  <p:sldIdLst>
    <p:sldId id="256" r:id="rId2"/>
    <p:sldId id="257" r:id="rId3"/>
    <p:sldId id="258" r:id="rId4"/>
    <p:sldId id="270" r:id="rId5"/>
    <p:sldId id="269" r:id="rId6"/>
    <p:sldId id="259" r:id="rId7"/>
    <p:sldId id="266" r:id="rId8"/>
    <p:sldId id="261" r:id="rId9"/>
    <p:sldId id="260" r:id="rId10"/>
    <p:sldId id="262" r:id="rId11"/>
    <p:sldId id="265" r:id="rId12"/>
    <p:sldId id="263" r:id="rId13"/>
    <p:sldId id="268" r:id="rId14"/>
    <p:sldId id="267" r:id="rId15"/>
    <p:sldId id="264" r:id="rId16"/>
    <p:sldId id="271" r:id="rId17"/>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6" d="100"/>
          <a:sy n="76" d="100"/>
        </p:scale>
        <p:origin x="-648" y="-90"/>
      </p:cViewPr>
      <p:guideLst>
        <p:guide orient="horz" pos="2160"/>
        <p:guide pos="3840"/>
      </p:guideLst>
    </p:cSldViewPr>
  </p:slideViewPr>
  <p:notesTextViewPr>
    <p:cViewPr>
      <p:scale>
        <a:sx n="1" d="1"/>
        <a:sy n="1" d="1"/>
      </p:scale>
      <p:origin x="0" y="0"/>
    </p:cViewPr>
  </p:notesTextViewPr>
  <p:sorterViewPr>
    <p:cViewPr>
      <p:scale>
        <a:sx n="100" d="100"/>
        <a:sy n="100" d="100"/>
      </p:scale>
      <p:origin x="0" y="-168"/>
    </p:cViewPr>
  </p:sorterViewPr>
  <p:notesViewPr>
    <p:cSldViewPr snapToGrid="0">
      <p:cViewPr varScale="1">
        <p:scale>
          <a:sx n="91" d="100"/>
          <a:sy n="91" d="100"/>
        </p:scale>
        <p:origin x="2094"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2FDAE898-6E6B-47AA-9BE2-B7BBD89111A0}" type="datetimeFigureOut">
              <a:rPr lang="en-US" smtClean="0"/>
              <a:pPr/>
              <a:t>10/15/2020</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46D3D8A6-907E-4362-AE08-FBAD57D15CAF}" type="slidenum">
              <a:rPr lang="en-US" smtClean="0"/>
              <a:pPr/>
              <a:t>‹#›</a:t>
            </a:fld>
            <a:endParaRPr lang="en-US"/>
          </a:p>
        </p:txBody>
      </p:sp>
    </p:spTree>
    <p:extLst>
      <p:ext uri="{BB962C8B-B14F-4D97-AF65-F5344CB8AC3E}">
        <p14:creationId xmlns:p14="http://schemas.microsoft.com/office/powerpoint/2010/main" xmlns="" val="4152914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458F1F81-2011-4844-9C94-62C85C0FAFCC}" type="datetimeFigureOut">
              <a:rPr lang="en-US" smtClean="0"/>
              <a:pPr/>
              <a:t>10/15/2020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42D3C341-BD2A-4543-92AB-09CDC034168F}" type="slidenum">
              <a:rPr lang="en-US" smtClean="0"/>
              <a:pPr/>
              <a:t>‹#›</a:t>
            </a:fld>
            <a:endParaRPr lang="en-US"/>
          </a:p>
        </p:txBody>
      </p:sp>
    </p:spTree>
    <p:extLst>
      <p:ext uri="{BB962C8B-B14F-4D97-AF65-F5344CB8AC3E}">
        <p14:creationId xmlns:p14="http://schemas.microsoft.com/office/powerpoint/2010/main" xmlns="" val="3074009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2712180-8354-4A35-872E-FD6791ACA682}" type="datetimeFigureOut">
              <a:rPr lang="en-US" smtClean="0"/>
              <a:pPr/>
              <a:t>10/15/2020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43E7332-A11D-49BB-9F45-AB8751EB5E64}"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3777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E7332-A11D-49BB-9F45-AB8751EB5E64}" type="slidenum">
              <a:rPr lang="en-US" smtClean="0"/>
              <a:pPr/>
              <a:t>‹#›</a:t>
            </a:fld>
            <a:endParaRPr lang="en-US"/>
          </a:p>
        </p:txBody>
      </p:sp>
    </p:spTree>
    <p:extLst>
      <p:ext uri="{BB962C8B-B14F-4D97-AF65-F5344CB8AC3E}">
        <p14:creationId xmlns:p14="http://schemas.microsoft.com/office/powerpoint/2010/main" xmlns="" val="379288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E7332-A11D-49BB-9F45-AB8751EB5E64}"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7522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E7332-A11D-49BB-9F45-AB8751EB5E64}"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803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E7332-A11D-49BB-9F45-AB8751EB5E64}" type="slidenum">
              <a:rPr lang="en-US" smtClean="0"/>
              <a:pPr/>
              <a:t>‹#›</a:t>
            </a:fld>
            <a:endParaRPr lang="en-US"/>
          </a:p>
        </p:txBody>
      </p:sp>
    </p:spTree>
    <p:extLst>
      <p:ext uri="{BB962C8B-B14F-4D97-AF65-F5344CB8AC3E}">
        <p14:creationId xmlns:p14="http://schemas.microsoft.com/office/powerpoint/2010/main" xmlns="" val="2990388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E7332-A11D-49BB-9F45-AB8751EB5E64}"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39298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E7332-A11D-49BB-9F45-AB8751EB5E64}"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53491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E7332-A11D-49BB-9F45-AB8751EB5E64}"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46062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E7332-A11D-49BB-9F45-AB8751EB5E64}"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6772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E7332-A11D-49BB-9F45-AB8751EB5E64}" type="slidenum">
              <a:rPr lang="en-US" smtClean="0"/>
              <a:pPr/>
              <a:t>‹#›</a:t>
            </a:fld>
            <a:endParaRPr lang="en-US"/>
          </a:p>
        </p:txBody>
      </p:sp>
    </p:spTree>
    <p:extLst>
      <p:ext uri="{BB962C8B-B14F-4D97-AF65-F5344CB8AC3E}">
        <p14:creationId xmlns:p14="http://schemas.microsoft.com/office/powerpoint/2010/main" xmlns="" val="191813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E7332-A11D-49BB-9F45-AB8751EB5E64}"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7765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E7332-A11D-49BB-9F45-AB8751EB5E64}" type="slidenum">
              <a:rPr lang="en-US" smtClean="0"/>
              <a:pPr/>
              <a:t>‹#›</a:t>
            </a:fld>
            <a:endParaRPr lang="en-US"/>
          </a:p>
        </p:txBody>
      </p:sp>
    </p:spTree>
    <p:extLst>
      <p:ext uri="{BB962C8B-B14F-4D97-AF65-F5344CB8AC3E}">
        <p14:creationId xmlns:p14="http://schemas.microsoft.com/office/powerpoint/2010/main" xmlns="" val="234662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E7332-A11D-49BB-9F45-AB8751EB5E64}"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72098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E7332-A11D-49BB-9F45-AB8751EB5E64}"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2781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E7332-A11D-49BB-9F45-AB8751EB5E64}" type="slidenum">
              <a:rPr lang="en-US" smtClean="0"/>
              <a:pPr/>
              <a:t>‹#›</a:t>
            </a:fld>
            <a:endParaRPr lang="en-US"/>
          </a:p>
        </p:txBody>
      </p:sp>
    </p:spTree>
    <p:extLst>
      <p:ext uri="{BB962C8B-B14F-4D97-AF65-F5344CB8AC3E}">
        <p14:creationId xmlns:p14="http://schemas.microsoft.com/office/powerpoint/2010/main" xmlns="" val="27086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E7332-A11D-49BB-9F45-AB8751EB5E64}"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62557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2712180-8354-4A35-872E-FD6791ACA682}"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E7332-A11D-49BB-9F45-AB8751EB5E64}" type="slidenum">
              <a:rPr lang="en-US" smtClean="0"/>
              <a:pPr/>
              <a:t>‹#›</a:t>
            </a:fld>
            <a:endParaRPr lang="en-US"/>
          </a:p>
        </p:txBody>
      </p:sp>
    </p:spTree>
    <p:extLst>
      <p:ext uri="{BB962C8B-B14F-4D97-AF65-F5344CB8AC3E}">
        <p14:creationId xmlns:p14="http://schemas.microsoft.com/office/powerpoint/2010/main" xmlns="" val="599576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712180-8354-4A35-872E-FD6791ACA682}" type="datetimeFigureOut">
              <a:rPr lang="en-US" smtClean="0"/>
              <a:pPr/>
              <a:t>10/15/2020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3E7332-A11D-49BB-9F45-AB8751EB5E64}" type="slidenum">
              <a:rPr lang="en-US" smtClean="0"/>
              <a:pPr/>
              <a:t>‹#›</a:t>
            </a:fld>
            <a:endParaRPr lang="en-US"/>
          </a:p>
        </p:txBody>
      </p:sp>
    </p:spTree>
    <p:extLst>
      <p:ext uri="{BB962C8B-B14F-4D97-AF65-F5344CB8AC3E}">
        <p14:creationId xmlns:p14="http://schemas.microsoft.com/office/powerpoint/2010/main" xmlns="" val="22135475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swisdom@nb.k12.m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90445"/>
            <a:ext cx="6975584" cy="1880171"/>
          </a:xfrm>
        </p:spPr>
        <p:txBody>
          <a:bodyPr>
            <a:normAutofit fontScale="90000"/>
          </a:bodyPr>
          <a:lstStyle/>
          <a:p>
            <a:r>
              <a:rPr lang="en-US" b="1" dirty="0" smtClean="0"/>
              <a:t>Monday Academy </a:t>
            </a:r>
            <a:br>
              <a:rPr lang="en-US" b="1" dirty="0" smtClean="0"/>
            </a:br>
            <a:r>
              <a:rPr lang="en-US" b="1" dirty="0" smtClean="0"/>
              <a:t>New Bloomfield R-III </a:t>
            </a:r>
            <a:br>
              <a:rPr lang="en-US" b="1" dirty="0" smtClean="0"/>
            </a:br>
            <a:endParaRPr lang="en-US" b="1" dirty="0"/>
          </a:p>
        </p:txBody>
      </p:sp>
      <p:sp>
        <p:nvSpPr>
          <p:cNvPr id="3" name="Subtitle 2"/>
          <p:cNvSpPr>
            <a:spLocks noGrp="1"/>
          </p:cNvSpPr>
          <p:nvPr>
            <p:ph type="subTitle" idx="1"/>
          </p:nvPr>
        </p:nvSpPr>
        <p:spPr>
          <a:xfrm>
            <a:off x="1506662" y="4149101"/>
            <a:ext cx="8955640" cy="1869896"/>
          </a:xfrm>
        </p:spPr>
        <p:txBody>
          <a:bodyPr/>
          <a:lstStyle/>
          <a:p>
            <a:r>
              <a:rPr lang="en-US" dirty="0" smtClean="0"/>
              <a:t>Sarah Wisdom </a:t>
            </a:r>
          </a:p>
          <a:p>
            <a:r>
              <a:rPr lang="en-US" dirty="0" smtClean="0">
                <a:hlinkClick r:id="rId2"/>
              </a:rPr>
              <a:t>swisdom@nb.k12.mo.us</a:t>
            </a:r>
            <a:r>
              <a:rPr lang="en-US" dirty="0" smtClean="0"/>
              <a:t> </a:t>
            </a:r>
          </a:p>
          <a:p>
            <a:r>
              <a:rPr lang="en-US" dirty="0" smtClean="0"/>
              <a:t>573-491-3700</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52408" y="2884952"/>
            <a:ext cx="1264149" cy="1264149"/>
          </a:xfrm>
          <a:prstGeom prst="rect">
            <a:avLst/>
          </a:prstGeom>
        </p:spPr>
      </p:pic>
    </p:spTree>
    <p:extLst>
      <p:ext uri="{BB962C8B-B14F-4D97-AF65-F5344CB8AC3E}">
        <p14:creationId xmlns:p14="http://schemas.microsoft.com/office/powerpoint/2010/main" xmlns="" val="4111789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Workforce Development</a:t>
            </a:r>
            <a:br>
              <a:rPr lang="en-US" b="1" dirty="0" smtClean="0"/>
            </a:br>
            <a:endParaRPr lang="en-US" b="1" dirty="0"/>
          </a:p>
        </p:txBody>
      </p:sp>
      <p:sp>
        <p:nvSpPr>
          <p:cNvPr id="3" name="Content Placeholder 2"/>
          <p:cNvSpPr>
            <a:spLocks noGrp="1"/>
          </p:cNvSpPr>
          <p:nvPr>
            <p:ph idx="1"/>
          </p:nvPr>
        </p:nvSpPr>
        <p:spPr/>
        <p:txBody>
          <a:bodyPr>
            <a:normAutofit fontScale="47500" lnSpcReduction="20000"/>
          </a:bodyPr>
          <a:lstStyle/>
          <a:p>
            <a:pPr lvl="1">
              <a:buFont typeface="Wingdings" panose="05000000000000000000" pitchFamily="2" charset="2"/>
              <a:buChar char="§"/>
            </a:pPr>
            <a:r>
              <a:rPr lang="en-US" sz="3200" dirty="0" smtClean="0"/>
              <a:t>Monday’s will now be opportunities for internships and hours toward our Flex Plan. </a:t>
            </a:r>
          </a:p>
          <a:p>
            <a:pPr lvl="2">
              <a:buFont typeface="Wingdings" panose="05000000000000000000" pitchFamily="2" charset="2"/>
              <a:buChar char="§"/>
            </a:pPr>
            <a:endParaRPr lang="en-US" sz="3200" dirty="0" smtClean="0"/>
          </a:p>
          <a:p>
            <a:pPr lvl="1">
              <a:buFont typeface="Wingdings" panose="05000000000000000000" pitchFamily="2" charset="2"/>
              <a:buChar char="§"/>
            </a:pPr>
            <a:r>
              <a:rPr lang="en-US" sz="3200" dirty="0" smtClean="0"/>
              <a:t>FFA project day</a:t>
            </a:r>
          </a:p>
          <a:p>
            <a:pPr lvl="2">
              <a:buFont typeface="Wingdings" panose="05000000000000000000" pitchFamily="2" charset="2"/>
              <a:buChar char="§"/>
            </a:pPr>
            <a:endParaRPr lang="en-US" sz="3200" dirty="0" smtClean="0"/>
          </a:p>
          <a:p>
            <a:pPr lvl="1">
              <a:buFont typeface="Wingdings" panose="05000000000000000000" pitchFamily="2" charset="2"/>
              <a:buChar char="§"/>
            </a:pPr>
            <a:r>
              <a:rPr lang="en-US" sz="3200" dirty="0" smtClean="0"/>
              <a:t>College and Career visits </a:t>
            </a:r>
          </a:p>
          <a:p>
            <a:pPr lvl="2">
              <a:buFont typeface="Wingdings" panose="05000000000000000000" pitchFamily="2" charset="2"/>
              <a:buChar char="§"/>
            </a:pPr>
            <a:endParaRPr lang="en-US" sz="3200" dirty="0" smtClean="0"/>
          </a:p>
          <a:p>
            <a:pPr lvl="1">
              <a:buFont typeface="Wingdings" panose="05000000000000000000" pitchFamily="2" charset="2"/>
              <a:buChar char="§"/>
            </a:pPr>
            <a:r>
              <a:rPr lang="en-US" sz="3200" dirty="0" smtClean="0"/>
              <a:t>Training opportunities on campus (CPR, Welding…)</a:t>
            </a:r>
          </a:p>
          <a:p>
            <a:pPr lvl="1">
              <a:buFont typeface="Wingdings" panose="05000000000000000000" pitchFamily="2" charset="2"/>
              <a:buChar char="§"/>
            </a:pPr>
            <a:endParaRPr lang="en-US" sz="3200" dirty="0" smtClean="0"/>
          </a:p>
          <a:p>
            <a:pPr lvl="1">
              <a:buFont typeface="Wingdings" panose="05000000000000000000" pitchFamily="2" charset="2"/>
              <a:buChar char="§"/>
            </a:pPr>
            <a:r>
              <a:rPr lang="en-US" sz="3200" dirty="0" smtClean="0"/>
              <a:t>Internship program on Monday’s ( working with local Chamber of Commerce and Local Businesses) </a:t>
            </a:r>
          </a:p>
          <a:p>
            <a:pPr marL="457200" lvl="1" indent="0">
              <a:buNone/>
            </a:pPr>
            <a:endParaRPr lang="en-US" sz="3200" dirty="0" smtClean="0"/>
          </a:p>
        </p:txBody>
      </p:sp>
    </p:spTree>
    <p:extLst>
      <p:ext uri="{BB962C8B-B14F-4D97-AF65-F5344CB8AC3E}">
        <p14:creationId xmlns:p14="http://schemas.microsoft.com/office/powerpoint/2010/main" xmlns="" val="480320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Internship Program </a:t>
            </a:r>
            <a:endParaRPr lang="en-US" b="1" dirty="0"/>
          </a:p>
        </p:txBody>
      </p:sp>
      <p:sp>
        <p:nvSpPr>
          <p:cNvPr id="3" name="Content Placeholder 2"/>
          <p:cNvSpPr>
            <a:spLocks noGrp="1"/>
          </p:cNvSpPr>
          <p:nvPr>
            <p:ph idx="1"/>
          </p:nvPr>
        </p:nvSpPr>
        <p:spPr/>
        <p:txBody>
          <a:bodyPr/>
          <a:lstStyle/>
          <a:p>
            <a:r>
              <a:rPr lang="en-US" dirty="0" smtClean="0"/>
              <a:t>Working with Callaway County Chamber of Commerce to place students in internship programs on Mondays </a:t>
            </a:r>
          </a:p>
          <a:p>
            <a:pPr lvl="1"/>
            <a:r>
              <a:rPr lang="en-US" dirty="0" smtClean="0"/>
              <a:t>Obtain job training</a:t>
            </a:r>
          </a:p>
          <a:p>
            <a:pPr lvl="1"/>
            <a:r>
              <a:rPr lang="en-US" dirty="0" smtClean="0"/>
              <a:t>Workforce preparation and development </a:t>
            </a:r>
          </a:p>
          <a:p>
            <a:pPr lvl="2"/>
            <a:r>
              <a:rPr lang="en-US" dirty="0" smtClean="0"/>
              <a:t>Student will fill out an application and go through an interview process </a:t>
            </a:r>
          </a:p>
          <a:p>
            <a:pPr lvl="1"/>
            <a:r>
              <a:rPr lang="en-US" dirty="0" smtClean="0"/>
              <a:t>Work experience </a:t>
            </a:r>
          </a:p>
          <a:p>
            <a:pPr lvl="2"/>
            <a:r>
              <a:rPr lang="en-US" dirty="0" smtClean="0"/>
              <a:t>Work log and reflection journal </a:t>
            </a:r>
          </a:p>
          <a:p>
            <a:pPr lvl="1"/>
            <a:endParaRPr lang="en-US" dirty="0"/>
          </a:p>
        </p:txBody>
      </p:sp>
    </p:spTree>
    <p:extLst>
      <p:ext uri="{BB962C8B-B14F-4D97-AF65-F5344CB8AC3E}">
        <p14:creationId xmlns:p14="http://schemas.microsoft.com/office/powerpoint/2010/main" xmlns="" val="4022175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What it looks like in the Elementary?</a:t>
            </a:r>
            <a:r>
              <a:rPr lang="en-US" dirty="0" smtClean="0"/>
              <a:t>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r>
              <a:rPr lang="en-US" dirty="0" smtClean="0"/>
              <a:t>40 students </a:t>
            </a:r>
          </a:p>
          <a:p>
            <a:r>
              <a:rPr lang="en-US" dirty="0" smtClean="0"/>
              <a:t>1 Teacher for 1-3 grades</a:t>
            </a:r>
          </a:p>
          <a:p>
            <a:r>
              <a:rPr lang="en-US" dirty="0" smtClean="0"/>
              <a:t>1 Teacher for 4-6 grades</a:t>
            </a:r>
          </a:p>
          <a:p>
            <a:r>
              <a:rPr lang="en-US" dirty="0" smtClean="0"/>
              <a:t>Remediation only- MUST qualify under at least 1 of the 4 factors </a:t>
            </a:r>
          </a:p>
          <a:p>
            <a:r>
              <a:rPr lang="en-US" b="1" u="sng" dirty="0" smtClean="0"/>
              <a:t>96 hours </a:t>
            </a:r>
            <a:r>
              <a:rPr lang="en-US" dirty="0" smtClean="0"/>
              <a:t>of remediation for the school year </a:t>
            </a:r>
          </a:p>
          <a:p>
            <a:r>
              <a:rPr lang="en-US" dirty="0" smtClean="0"/>
              <a:t>Instruction: goal based individualized work, small group or one on one, IXL  </a:t>
            </a:r>
          </a:p>
          <a:p>
            <a:r>
              <a:rPr lang="en-US" dirty="0" smtClean="0"/>
              <a:t>FTA volunteers three hours each Academy day to pull students for sight word and spelling word work. </a:t>
            </a:r>
          </a:p>
          <a:p>
            <a:pPr marL="0" indent="0">
              <a:buNone/>
            </a:pPr>
            <a:endParaRPr lang="en-US" dirty="0"/>
          </a:p>
        </p:txBody>
      </p:sp>
    </p:spTree>
    <p:extLst>
      <p:ext uri="{BB962C8B-B14F-4D97-AF65-F5344CB8AC3E}">
        <p14:creationId xmlns:p14="http://schemas.microsoft.com/office/powerpoint/2010/main" xmlns="" val="3181770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it looks like in </a:t>
            </a:r>
            <a:r>
              <a:rPr lang="en-US" b="1" dirty="0" smtClean="0"/>
              <a:t>the </a:t>
            </a:r>
            <a:r>
              <a:rPr lang="en-US" b="1" dirty="0"/>
              <a:t>Middle </a:t>
            </a:r>
            <a:r>
              <a:rPr lang="en-US" b="1" dirty="0" smtClean="0"/>
              <a:t>School?</a:t>
            </a:r>
            <a:endParaRPr lang="en-US" dirty="0"/>
          </a:p>
        </p:txBody>
      </p:sp>
      <p:sp>
        <p:nvSpPr>
          <p:cNvPr id="3" name="Content Placeholder 2"/>
          <p:cNvSpPr>
            <a:spLocks noGrp="1"/>
          </p:cNvSpPr>
          <p:nvPr>
            <p:ph idx="1"/>
          </p:nvPr>
        </p:nvSpPr>
        <p:spPr/>
        <p:txBody>
          <a:bodyPr/>
          <a:lstStyle/>
          <a:p>
            <a:r>
              <a:rPr lang="en-US" dirty="0"/>
              <a:t>20 </a:t>
            </a:r>
            <a:r>
              <a:rPr lang="en-US" dirty="0" smtClean="0"/>
              <a:t>Students (7-8</a:t>
            </a:r>
            <a:r>
              <a:rPr lang="en-US" baseline="30000" dirty="0" smtClean="0"/>
              <a:t>th</a:t>
            </a:r>
            <a:r>
              <a:rPr lang="en-US" dirty="0" smtClean="0"/>
              <a:t> </a:t>
            </a:r>
            <a:r>
              <a:rPr lang="en-US" dirty="0"/>
              <a:t>grade</a:t>
            </a:r>
            <a:r>
              <a:rPr lang="en-US" dirty="0" smtClean="0"/>
              <a:t>)</a:t>
            </a:r>
          </a:p>
          <a:p>
            <a:r>
              <a:rPr lang="en-US" dirty="0"/>
              <a:t>1 </a:t>
            </a:r>
            <a:r>
              <a:rPr lang="en-US" dirty="0" smtClean="0"/>
              <a:t>teacher</a:t>
            </a:r>
          </a:p>
          <a:p>
            <a:r>
              <a:rPr lang="en-US" dirty="0"/>
              <a:t>Remediation only- MUST qualify under at least 1 of the 4 </a:t>
            </a:r>
            <a:r>
              <a:rPr lang="en-US" dirty="0" smtClean="0"/>
              <a:t>factors</a:t>
            </a:r>
          </a:p>
          <a:p>
            <a:r>
              <a:rPr lang="en-US" dirty="0" smtClean="0"/>
              <a:t> </a:t>
            </a:r>
            <a:r>
              <a:rPr lang="en-US" b="1" u="sng" dirty="0"/>
              <a:t>96 hours </a:t>
            </a:r>
            <a:r>
              <a:rPr lang="en-US" dirty="0"/>
              <a:t>of remediation for the school year </a:t>
            </a:r>
            <a:endParaRPr lang="en-US" dirty="0" smtClean="0"/>
          </a:p>
          <a:p>
            <a:r>
              <a:rPr lang="en-US" dirty="0" smtClean="0"/>
              <a:t>Instruction: IXL, individual help</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684800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RTI at Its Best </a:t>
            </a:r>
            <a:endParaRPr lang="en-US" dirty="0"/>
          </a:p>
        </p:txBody>
      </p:sp>
      <p:pic>
        <p:nvPicPr>
          <p:cNvPr id="1026" name="Picture 2" descr="RTI - Magoffin County Schools"/>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15812" y="2433363"/>
            <a:ext cx="5732980" cy="3666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654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it looks like at the High School </a:t>
            </a:r>
            <a:endParaRPr lang="en-US" b="1" dirty="0"/>
          </a:p>
        </p:txBody>
      </p:sp>
      <p:sp>
        <p:nvSpPr>
          <p:cNvPr id="3" name="Content Placeholder 2"/>
          <p:cNvSpPr>
            <a:spLocks noGrp="1"/>
          </p:cNvSpPr>
          <p:nvPr>
            <p:ph idx="1"/>
          </p:nvPr>
        </p:nvSpPr>
        <p:spPr/>
        <p:txBody>
          <a:bodyPr/>
          <a:lstStyle/>
          <a:p>
            <a:r>
              <a:rPr lang="en-US" dirty="0" smtClean="0"/>
              <a:t>Open Library </a:t>
            </a:r>
          </a:p>
          <a:p>
            <a:pPr lvl="1"/>
            <a:r>
              <a:rPr lang="en-US" dirty="0" smtClean="0"/>
              <a:t>Computer and research access</a:t>
            </a:r>
          </a:p>
          <a:p>
            <a:pPr lvl="1"/>
            <a:r>
              <a:rPr lang="en-US" dirty="0" smtClean="0"/>
              <a:t>Homework assistance</a:t>
            </a:r>
          </a:p>
          <a:p>
            <a:pPr lvl="1"/>
            <a:r>
              <a:rPr lang="en-US" dirty="0" smtClean="0"/>
              <a:t>Credit recovery students can work on class</a:t>
            </a:r>
          </a:p>
          <a:p>
            <a:pPr lvl="1"/>
            <a:r>
              <a:rPr lang="en-US" dirty="0" smtClean="0"/>
              <a:t>ITV students can come in for class, on other days they will be able to log in from home to watch live class</a:t>
            </a:r>
          </a:p>
          <a:p>
            <a:pPr lvl="1"/>
            <a:r>
              <a:rPr lang="en-US" dirty="0" smtClean="0"/>
              <a:t>Paraprofessional on rotation</a:t>
            </a:r>
            <a:endParaRPr lang="en-US" dirty="0"/>
          </a:p>
          <a:p>
            <a:pPr marL="457200" lvl="1" indent="0">
              <a:buNone/>
            </a:pPr>
            <a:endParaRPr lang="en-US" dirty="0" smtClean="0"/>
          </a:p>
        </p:txBody>
      </p:sp>
    </p:spTree>
    <p:extLst>
      <p:ext uri="{BB962C8B-B14F-4D97-AF65-F5344CB8AC3E}">
        <p14:creationId xmlns:p14="http://schemas.microsoft.com/office/powerpoint/2010/main" xmlns="" val="24929693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Feedback </a:t>
            </a:r>
            <a:endParaRPr lang="en-US" dirty="0"/>
          </a:p>
        </p:txBody>
      </p:sp>
      <p:sp>
        <p:nvSpPr>
          <p:cNvPr id="3" name="Content Placeholder 2"/>
          <p:cNvSpPr>
            <a:spLocks noGrp="1"/>
          </p:cNvSpPr>
          <p:nvPr>
            <p:ph idx="1"/>
          </p:nvPr>
        </p:nvSpPr>
        <p:spPr/>
        <p:txBody>
          <a:bodyPr>
            <a:noAutofit/>
          </a:bodyPr>
          <a:lstStyle/>
          <a:p>
            <a:r>
              <a:rPr lang="en-US" sz="1600" dirty="0" smtClean="0"/>
              <a:t>“I </a:t>
            </a:r>
            <a:r>
              <a:rPr lang="en-US" sz="1600" dirty="0"/>
              <a:t>was amazed at how hard the students worked!!!  I had 2 sixth graders that truly exceeded my expectations</a:t>
            </a:r>
            <a:r>
              <a:rPr lang="en-US" sz="1600" dirty="0" smtClean="0"/>
              <a:t>.”</a:t>
            </a:r>
            <a:endParaRPr lang="en-US" sz="1600" dirty="0"/>
          </a:p>
          <a:p>
            <a:r>
              <a:rPr lang="en-US" sz="1600" dirty="0" smtClean="0"/>
              <a:t>“I </a:t>
            </a:r>
            <a:r>
              <a:rPr lang="en-US" sz="1600" dirty="0"/>
              <a:t>feel like some kiddos got that extra "love" they needed to be successful</a:t>
            </a:r>
            <a:r>
              <a:rPr lang="en-US" sz="1600" dirty="0" smtClean="0"/>
              <a:t>.”</a:t>
            </a:r>
            <a:endParaRPr lang="en-US" sz="1600" dirty="0"/>
          </a:p>
          <a:p>
            <a:r>
              <a:rPr lang="en-US" sz="1600" dirty="0" smtClean="0"/>
              <a:t>“I </a:t>
            </a:r>
            <a:r>
              <a:rPr lang="en-US" sz="1600" dirty="0"/>
              <a:t>enjoyed working with 3rd grade on their spelling words ~ makes a teacher's heart sing</a:t>
            </a:r>
            <a:r>
              <a:rPr lang="en-US" sz="1600" dirty="0" smtClean="0"/>
              <a:t>!!”</a:t>
            </a:r>
            <a:r>
              <a:rPr lang="en-US" sz="1600" dirty="0"/>
              <a:t>  </a:t>
            </a:r>
          </a:p>
          <a:p>
            <a:r>
              <a:rPr lang="en-US" sz="1600" dirty="0" smtClean="0"/>
              <a:t>“A </a:t>
            </a:r>
            <a:r>
              <a:rPr lang="en-US" sz="1600" dirty="0"/>
              <a:t>few of the assignments/links left on the computers did not work ~ I loved the hard copy assignments!!  That was clear and easy for the students and me</a:t>
            </a:r>
            <a:r>
              <a:rPr lang="en-US" sz="1600" dirty="0" smtClean="0"/>
              <a:t>!”</a:t>
            </a:r>
            <a:endParaRPr lang="en-US" sz="1600" dirty="0"/>
          </a:p>
          <a:p>
            <a:r>
              <a:rPr lang="en-US" sz="1600" dirty="0" smtClean="0"/>
              <a:t>“BEAUTIFUL</a:t>
            </a:r>
            <a:r>
              <a:rPr lang="en-US" sz="1600" dirty="0"/>
              <a:t>!!  Very well coordinated</a:t>
            </a:r>
            <a:r>
              <a:rPr lang="en-US" sz="1600" dirty="0" smtClean="0"/>
              <a:t>!!”</a:t>
            </a:r>
            <a:endParaRPr lang="en-US" sz="1600" dirty="0"/>
          </a:p>
          <a:p>
            <a:r>
              <a:rPr lang="en-US" sz="1600" dirty="0" smtClean="0"/>
              <a:t>“It </a:t>
            </a:r>
            <a:r>
              <a:rPr lang="en-US" sz="1600" dirty="0"/>
              <a:t>was nice to work one on one with the students ~ they got the extra attention that is sometimes needed</a:t>
            </a:r>
            <a:r>
              <a:rPr lang="en-US" sz="1600" dirty="0" smtClean="0"/>
              <a:t>!!”</a:t>
            </a:r>
            <a:endParaRPr lang="en-US" sz="1600" dirty="0"/>
          </a:p>
          <a:p>
            <a:r>
              <a:rPr lang="en-US" sz="1600" dirty="0" smtClean="0"/>
              <a:t>“Very </a:t>
            </a:r>
            <a:r>
              <a:rPr lang="en-US" sz="1600" dirty="0"/>
              <a:t>impressed with the first day</a:t>
            </a:r>
            <a:r>
              <a:rPr lang="en-US" sz="1600" dirty="0" smtClean="0"/>
              <a:t>!”</a:t>
            </a:r>
            <a:endParaRPr lang="en-US" sz="1600" dirty="0"/>
          </a:p>
          <a:p>
            <a:endParaRPr lang="en-US" sz="1600" dirty="0"/>
          </a:p>
        </p:txBody>
      </p:sp>
    </p:spTree>
    <p:extLst>
      <p:ext uri="{BB962C8B-B14F-4D97-AF65-F5344CB8AC3E}">
        <p14:creationId xmlns:p14="http://schemas.microsoft.com/office/powerpoint/2010/main" xmlns="" val="50300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Purpose </a:t>
            </a:r>
            <a:endParaRPr lang="en-US" b="1" dirty="0"/>
          </a:p>
        </p:txBody>
      </p:sp>
      <p:sp>
        <p:nvSpPr>
          <p:cNvPr id="3" name="Content Placeholder 2"/>
          <p:cNvSpPr>
            <a:spLocks noGrp="1"/>
          </p:cNvSpPr>
          <p:nvPr>
            <p:ph idx="1"/>
          </p:nvPr>
        </p:nvSpPr>
        <p:spPr/>
        <p:txBody>
          <a:bodyPr>
            <a:normAutofit lnSpcReduction="10000"/>
          </a:bodyPr>
          <a:lstStyle/>
          <a:p>
            <a:r>
              <a:rPr lang="en-US" dirty="0" smtClean="0"/>
              <a:t>The purpose of Monday Academy is to provide remediation and enrichment for students.  </a:t>
            </a:r>
            <a:endParaRPr lang="en-US" dirty="0"/>
          </a:p>
          <a:p>
            <a:r>
              <a:rPr lang="en-US" dirty="0" smtClean="0"/>
              <a:t>Students for remediation by invitation only</a:t>
            </a:r>
          </a:p>
          <a:p>
            <a:r>
              <a:rPr lang="en-US" dirty="0" smtClean="0"/>
              <a:t>January of 2020 NB Board voted to move to a 4-day school week for the 20/21 school year.  </a:t>
            </a:r>
            <a:endParaRPr lang="en-US" dirty="0"/>
          </a:p>
          <a:p>
            <a:r>
              <a:rPr lang="en-US" dirty="0" smtClean="0"/>
              <a:t>This plan was put together to add 96 hours of remediation to the 20/21 school year for struggling students and provide enrichment classes and programs at the high school level.  </a:t>
            </a:r>
            <a:endParaRPr lang="en-US" dirty="0"/>
          </a:p>
        </p:txBody>
      </p:sp>
    </p:spTree>
    <p:extLst>
      <p:ext uri="{BB962C8B-B14F-4D97-AF65-F5344CB8AC3E}">
        <p14:creationId xmlns:p14="http://schemas.microsoft.com/office/powerpoint/2010/main" xmlns="" val="1695372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Logistics </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16 Monday’s (two a month, all but December) </a:t>
            </a:r>
          </a:p>
          <a:p>
            <a:r>
              <a:rPr lang="en-US" dirty="0" smtClean="0"/>
              <a:t>Time is 8am – 2pm </a:t>
            </a:r>
          </a:p>
          <a:p>
            <a:r>
              <a:rPr lang="en-US" dirty="0" smtClean="0"/>
              <a:t>Transportation is provided, two routes (north and south)</a:t>
            </a:r>
          </a:p>
          <a:p>
            <a:r>
              <a:rPr lang="en-US" dirty="0" smtClean="0"/>
              <a:t>Breakfast and Lunch is available</a:t>
            </a:r>
          </a:p>
          <a:p>
            <a:r>
              <a:rPr lang="en-US" dirty="0" smtClean="0"/>
              <a:t>Teachers are on a rotation basis and work one Monday a school year doing a set remediation plan for each student who qualifies.  This teacher work day is added into the teachers contract.  </a:t>
            </a:r>
          </a:p>
          <a:p>
            <a:r>
              <a:rPr lang="en-US" dirty="0" smtClean="0"/>
              <a:t>Non-certs will be on a rotation basis to open the HS Library (for ITV, research, homework help, credit recovery), preschool and office help</a:t>
            </a:r>
          </a:p>
          <a:p>
            <a:endParaRPr lang="en-US" dirty="0"/>
          </a:p>
        </p:txBody>
      </p:sp>
    </p:spTree>
    <p:extLst>
      <p:ext uri="{BB962C8B-B14F-4D97-AF65-F5344CB8AC3E}">
        <p14:creationId xmlns:p14="http://schemas.microsoft.com/office/powerpoint/2010/main" xmlns="" val="4148578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srcRect l="23978" t="12470" r="25432" b="-1287"/>
          <a:stretch/>
        </p:blipFill>
        <p:spPr>
          <a:xfrm>
            <a:off x="3184990" y="871481"/>
            <a:ext cx="5619964" cy="5364932"/>
          </a:xfrm>
          <a:prstGeom prst="rect">
            <a:avLst/>
          </a:prstGeom>
        </p:spPr>
      </p:pic>
    </p:spTree>
    <p:extLst>
      <p:ext uri="{BB962C8B-B14F-4D97-AF65-F5344CB8AC3E}">
        <p14:creationId xmlns:p14="http://schemas.microsoft.com/office/powerpoint/2010/main" xmlns="" val="367458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srcRect l="35858" t="28960" r="38933" b="14259"/>
          <a:stretch/>
        </p:blipFill>
        <p:spPr>
          <a:xfrm>
            <a:off x="3566160" y="488950"/>
            <a:ext cx="5360670" cy="5915025"/>
          </a:xfrm>
          <a:prstGeom prst="rect">
            <a:avLst/>
          </a:prstGeom>
        </p:spPr>
      </p:pic>
    </p:spTree>
    <p:extLst>
      <p:ext uri="{BB962C8B-B14F-4D97-AF65-F5344CB8AC3E}">
        <p14:creationId xmlns:p14="http://schemas.microsoft.com/office/powerpoint/2010/main" xmlns="" val="68880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ADA and How Students Qualify </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Only students who qualify will be invited for remediation.  Parents and students will sign an agreement upon entering the program.  </a:t>
            </a:r>
            <a:endParaRPr lang="en-US" dirty="0"/>
          </a:p>
          <a:p>
            <a:r>
              <a:rPr lang="en-US" dirty="0" smtClean="0"/>
              <a:t>Qualifying Factors (according to DESE) </a:t>
            </a:r>
          </a:p>
          <a:p>
            <a:pPr lvl="1"/>
            <a:r>
              <a:rPr lang="en-US" dirty="0"/>
              <a:t>	</a:t>
            </a:r>
            <a:r>
              <a:rPr lang="en-US" dirty="0" smtClean="0"/>
              <a:t>Condition for promotion to the next grade level</a:t>
            </a:r>
          </a:p>
          <a:p>
            <a:pPr lvl="1"/>
            <a:r>
              <a:rPr lang="en-US" dirty="0"/>
              <a:t>	</a:t>
            </a:r>
            <a:r>
              <a:rPr lang="en-US" dirty="0" smtClean="0"/>
              <a:t>Below Basic on MAP or EOC</a:t>
            </a:r>
          </a:p>
          <a:p>
            <a:pPr lvl="1"/>
            <a:r>
              <a:rPr lang="en-US" dirty="0"/>
              <a:t>	</a:t>
            </a:r>
            <a:r>
              <a:rPr lang="en-US" dirty="0" smtClean="0"/>
              <a:t>Grades 1-8 reading improvement if they are not meeting district	benchmarks </a:t>
            </a:r>
          </a:p>
          <a:p>
            <a:pPr marL="457200" lvl="1" indent="0">
              <a:buNone/>
            </a:pPr>
            <a:endParaRPr lang="en-US" dirty="0" smtClean="0"/>
          </a:p>
          <a:p>
            <a:pPr lvl="1"/>
            <a:endParaRPr lang="en-US" dirty="0"/>
          </a:p>
          <a:p>
            <a:pPr marL="457200" lvl="1" indent="0">
              <a:buNone/>
            </a:pPr>
            <a:endParaRPr lang="en-US" dirty="0" smtClean="0"/>
          </a:p>
        </p:txBody>
      </p:sp>
    </p:spTree>
    <p:extLst>
      <p:ext uri="{BB962C8B-B14F-4D97-AF65-F5344CB8AC3E}">
        <p14:creationId xmlns:p14="http://schemas.microsoft.com/office/powerpoint/2010/main" xmlns="" val="3011316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Data Data Data!</a:t>
            </a:r>
            <a:endParaRPr lang="en-US" b="1" u="sng"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b="1" dirty="0" smtClean="0"/>
              <a:t>What was Used</a:t>
            </a:r>
          </a:p>
          <a:p>
            <a:r>
              <a:rPr lang="en-US" dirty="0" smtClean="0"/>
              <a:t>Elementary: DIBELS, DRA, Teacher Notes </a:t>
            </a:r>
          </a:p>
          <a:p>
            <a:r>
              <a:rPr lang="en-US" dirty="0" smtClean="0"/>
              <a:t>Middle School: Lexile Scores, Teacher Notes </a:t>
            </a:r>
          </a:p>
          <a:p>
            <a:endParaRPr lang="en-US" dirty="0"/>
          </a:p>
          <a:p>
            <a:pPr marL="0" indent="0" algn="ctr">
              <a:buNone/>
            </a:pPr>
            <a:r>
              <a:rPr lang="en-US" b="1" dirty="0" smtClean="0"/>
              <a:t>What will Show Growth</a:t>
            </a:r>
          </a:p>
          <a:p>
            <a:r>
              <a:rPr lang="en-US" dirty="0" smtClean="0"/>
              <a:t>Each classroom teacher must write a SMART goal of each of their students in Academy.  These goals will be talked about with the student each week and progress measured by the above testing procedures that will be given throughout the year.  Once a child reaches his/her SMART goal they can graduate from Academy and another student is placed in the group.  </a:t>
            </a:r>
          </a:p>
          <a:p>
            <a:endParaRPr lang="en-US" dirty="0"/>
          </a:p>
          <a:p>
            <a:endParaRPr lang="en-US" dirty="0"/>
          </a:p>
        </p:txBody>
      </p:sp>
    </p:spTree>
    <p:extLst>
      <p:ext uri="{BB962C8B-B14F-4D97-AF65-F5344CB8AC3E}">
        <p14:creationId xmlns:p14="http://schemas.microsoft.com/office/powerpoint/2010/main" xmlns="" val="240708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Attendance and Discipline </a:t>
            </a:r>
            <a:r>
              <a:rPr lang="en-US" dirty="0" smtClean="0"/>
              <a:t>	</a:t>
            </a:r>
            <a:endParaRPr lang="en-US" dirty="0"/>
          </a:p>
        </p:txBody>
      </p:sp>
      <p:sp>
        <p:nvSpPr>
          <p:cNvPr id="3" name="Content Placeholder 2"/>
          <p:cNvSpPr>
            <a:spLocks noGrp="1"/>
          </p:cNvSpPr>
          <p:nvPr>
            <p:ph idx="1"/>
          </p:nvPr>
        </p:nvSpPr>
        <p:spPr/>
        <p:txBody>
          <a:bodyPr/>
          <a:lstStyle/>
          <a:p>
            <a:r>
              <a:rPr lang="en-US" dirty="0" smtClean="0"/>
              <a:t>Discipline</a:t>
            </a:r>
          </a:p>
          <a:p>
            <a:pPr lvl="1"/>
            <a:r>
              <a:rPr lang="en-US" dirty="0" smtClean="0"/>
              <a:t>Three infractions or one major infraction equals removal</a:t>
            </a:r>
          </a:p>
          <a:p>
            <a:pPr lvl="1"/>
            <a:r>
              <a:rPr lang="en-US" dirty="0" smtClean="0"/>
              <a:t>SRO will be onsite </a:t>
            </a:r>
          </a:p>
          <a:p>
            <a:pPr marL="457200" lvl="1" indent="0">
              <a:buNone/>
            </a:pPr>
            <a:endParaRPr lang="en-US" dirty="0" smtClean="0"/>
          </a:p>
          <a:p>
            <a:pPr lvl="1"/>
            <a:r>
              <a:rPr lang="en-US" sz="2400" dirty="0" smtClean="0"/>
              <a:t>Attendance </a:t>
            </a:r>
          </a:p>
          <a:p>
            <a:pPr lvl="2"/>
            <a:r>
              <a:rPr lang="en-US" sz="2000" dirty="0" smtClean="0"/>
              <a:t>3 absences then removal </a:t>
            </a:r>
          </a:p>
          <a:p>
            <a:pPr lvl="2"/>
            <a:endParaRPr lang="en-US" dirty="0" smtClean="0"/>
          </a:p>
        </p:txBody>
      </p:sp>
    </p:spTree>
    <p:extLst>
      <p:ext uri="{BB962C8B-B14F-4D97-AF65-F5344CB8AC3E}">
        <p14:creationId xmlns:p14="http://schemas.microsoft.com/office/powerpoint/2010/main" xmlns="" val="2372986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Opportunity for Enrichment </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We see areas of growth with this model that will allow enrichment to be added.  </a:t>
            </a:r>
          </a:p>
          <a:p>
            <a:pPr lvl="1"/>
            <a:r>
              <a:rPr lang="en-US" dirty="0" smtClean="0"/>
              <a:t>SPED- Transition Services with Callaway County and Vocational Rehabilitation. </a:t>
            </a:r>
          </a:p>
          <a:p>
            <a:pPr lvl="1"/>
            <a:r>
              <a:rPr lang="en-US" dirty="0" smtClean="0"/>
              <a:t>ACT Prep courses will now be on Mondays</a:t>
            </a:r>
          </a:p>
          <a:p>
            <a:pPr lvl="1"/>
            <a:r>
              <a:rPr lang="en-US" dirty="0" smtClean="0"/>
              <a:t>Advanced placement courses could be added on Monday’s in the future.  </a:t>
            </a:r>
          </a:p>
          <a:p>
            <a:pPr lvl="1"/>
            <a:r>
              <a:rPr lang="en-US" dirty="0" smtClean="0"/>
              <a:t>A+ hours on Monday’s for tutoring MS/HS, Elem and </a:t>
            </a:r>
            <a:r>
              <a:rPr lang="en-US" dirty="0" err="1" smtClean="0"/>
              <a:t>Prek</a:t>
            </a:r>
            <a:r>
              <a:rPr lang="en-US" dirty="0" smtClean="0"/>
              <a:t> classrooms ( would open up an hour of class during students schedule) </a:t>
            </a:r>
          </a:p>
          <a:p>
            <a:pPr lvl="1"/>
            <a:r>
              <a:rPr lang="en-US" dirty="0" smtClean="0"/>
              <a:t>Drivers Education </a:t>
            </a:r>
          </a:p>
          <a:p>
            <a:pPr lvl="1"/>
            <a:r>
              <a:rPr lang="en-US" dirty="0" smtClean="0"/>
              <a:t>Teachers offering tutoring </a:t>
            </a:r>
          </a:p>
          <a:p>
            <a:pPr lvl="1"/>
            <a:r>
              <a:rPr lang="en-US" dirty="0" smtClean="0"/>
              <a:t>Internship Program for Jr and </a:t>
            </a:r>
            <a:r>
              <a:rPr lang="en-US" dirty="0" err="1" smtClean="0"/>
              <a:t>Sr</a:t>
            </a:r>
            <a:r>
              <a:rPr lang="en-US" dirty="0" smtClean="0"/>
              <a:t> students</a:t>
            </a:r>
            <a:endParaRPr lang="en-US" dirty="0"/>
          </a:p>
        </p:txBody>
      </p:sp>
    </p:spTree>
    <p:extLst>
      <p:ext uri="{BB962C8B-B14F-4D97-AF65-F5344CB8AC3E}">
        <p14:creationId xmlns:p14="http://schemas.microsoft.com/office/powerpoint/2010/main" xmlns="" val="37519328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43455</TotalTime>
  <Words>679</Words>
  <Application>Microsoft Office PowerPoint</Application>
  <PresentationFormat>Custom</PresentationFormat>
  <Paragraphs>96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Organic</vt:lpstr>
      <vt:lpstr>Monday Academy  New Bloomfield R-III  </vt:lpstr>
      <vt:lpstr>Purpose </vt:lpstr>
      <vt:lpstr>Logistics </vt:lpstr>
      <vt:lpstr>Slide 4</vt:lpstr>
      <vt:lpstr>Slide 5</vt:lpstr>
      <vt:lpstr>ADA and How Students Qualify  </vt:lpstr>
      <vt:lpstr>Data Data Data!</vt:lpstr>
      <vt:lpstr>Attendance and Discipline  </vt:lpstr>
      <vt:lpstr>Opportunity for Enrichment </vt:lpstr>
      <vt:lpstr>Workforce Development </vt:lpstr>
      <vt:lpstr>Internship Program </vt:lpstr>
      <vt:lpstr>What it looks like in the Elementary? </vt:lpstr>
      <vt:lpstr>What it looks like in the Middle School?</vt:lpstr>
      <vt:lpstr>RTI at Its Best </vt:lpstr>
      <vt:lpstr>What it looks like at the High School </vt:lpstr>
      <vt:lpstr>Teacher Feedback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Academy  New Bloomfield R-III</dc:title>
  <dc:creator>Sarah Wisdom</dc:creator>
  <cp:lastModifiedBy>User</cp:lastModifiedBy>
  <cp:revision>27</cp:revision>
  <cp:lastPrinted>2020-09-29T14:09:34Z</cp:lastPrinted>
  <dcterms:created xsi:type="dcterms:W3CDTF">2020-01-28T18:41:10Z</dcterms:created>
  <dcterms:modified xsi:type="dcterms:W3CDTF">2020-10-15T18:39:16Z</dcterms:modified>
</cp:coreProperties>
</file>