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8" r:id="rId3"/>
    <p:sldId id="257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8" r:id="rId12"/>
    <p:sldId id="271" r:id="rId13"/>
    <p:sldId id="273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D4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 autoAdjust="0"/>
    <p:restoredTop sz="94343" autoAdjust="0"/>
  </p:normalViewPr>
  <p:slideViewPr>
    <p:cSldViewPr snapToGrid="0">
      <p:cViewPr varScale="1">
        <p:scale>
          <a:sx n="71" d="100"/>
          <a:sy n="71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54" y="1760059"/>
            <a:ext cx="2492332" cy="734005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00075" y="3122686"/>
            <a:ext cx="7953378" cy="723600"/>
          </a:xfrm>
        </p:spPr>
        <p:txBody>
          <a:bodyPr>
            <a:noAutofit/>
          </a:bodyPr>
          <a:lstStyle>
            <a:lvl1pPr marL="0" indent="0">
              <a:buNone/>
              <a:defRPr kumimoji="0" 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Tw Cen MT"/>
                <a:ea typeface="+mj-ea"/>
                <a:cs typeface="+mj-cs"/>
              </a:defRPr>
            </a:lvl1pPr>
            <a:lvl2pPr marL="457200" indent="0">
              <a:buNone/>
              <a:defRPr kumimoji="0" 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Tw Cen MT"/>
                <a:ea typeface="+mj-ea"/>
                <a:cs typeface="+mj-cs"/>
              </a:defRPr>
            </a:lvl2pPr>
            <a:lvl3pPr marL="914400" indent="0">
              <a:buNone/>
              <a:defRPr kumimoji="0" 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Tw Cen MT"/>
                <a:ea typeface="+mj-ea"/>
                <a:cs typeface="+mj-cs"/>
              </a:defRPr>
            </a:lvl3pPr>
            <a:lvl4pPr marL="1371600" indent="0">
              <a:buNone/>
              <a:defRPr kumimoji="0" 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Tw Cen MT"/>
                <a:ea typeface="+mj-ea"/>
                <a:cs typeface="+mj-cs"/>
              </a:defRPr>
            </a:lvl4pPr>
            <a:lvl5pPr marL="1828800" indent="0">
              <a:buNone/>
              <a:defRPr kumimoji="0" lang="en-US" sz="5400" b="1" i="0" u="none" strike="noStrike" kern="1200" cap="none" spc="0" normalizeH="0" baseline="0" dirty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Tw Cen M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Title (Tw Cen MT 54pt)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0075" y="4362450"/>
            <a:ext cx="7383463" cy="628395"/>
          </a:xfrm>
        </p:spPr>
        <p:txBody>
          <a:bodyPr>
            <a:noAutofit/>
          </a:bodyPr>
          <a:lstStyle>
            <a:lvl1pPr marL="0" indent="0">
              <a:buNone/>
              <a:def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defRPr>
            </a:lvl1pPr>
            <a:lvl2pPr>
              <a:def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defRPr>
            </a:lvl2pPr>
            <a:lvl3pPr>
              <a:def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defRPr>
            </a:lvl3pPr>
            <a:lvl4pPr>
              <a:def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defRPr>
            </a:lvl4pPr>
            <a:lvl5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Presenter (Cambria 32pt)</a:t>
            </a:r>
          </a:p>
        </p:txBody>
      </p:sp>
    </p:spTree>
    <p:extLst>
      <p:ext uri="{BB962C8B-B14F-4D97-AF65-F5344CB8AC3E}">
        <p14:creationId xmlns:p14="http://schemas.microsoft.com/office/powerpoint/2010/main" xmlns="" val="177829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259" y="5955382"/>
            <a:ext cx="8196280" cy="554359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C8B8E665-76D5-7440-86D9-490FBCAA00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572768"/>
            <a:ext cx="7837203" cy="4203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lang="en-US" sz="2400" b="0" kern="1200" baseline="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 baseline="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3C0E5E9C-36BC-F342-A78B-EDFC6A9689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7837203" cy="1019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 b="1" i="0" baseline="0">
                <a:solidFill>
                  <a:schemeClr val="tx1"/>
                </a:solidFill>
                <a:latin typeface="Tw Cen MT" panose="020B0602020104020603" pitchFamily="34" charset="77"/>
              </a:defRPr>
            </a:lvl1pPr>
          </a:lstStyle>
          <a:p>
            <a:r>
              <a:rPr lang="en-US" dirty="0"/>
              <a:t>Headlines should be your storyline.</a:t>
            </a:r>
            <a:br>
              <a:rPr lang="en-US" dirty="0"/>
            </a:br>
            <a:r>
              <a:rPr lang="en-US" dirty="0"/>
              <a:t>Two Line Title Here (TW Cen MT 36pt)</a:t>
            </a:r>
          </a:p>
        </p:txBody>
      </p:sp>
    </p:spTree>
    <p:extLst>
      <p:ext uri="{BB962C8B-B14F-4D97-AF65-F5344CB8AC3E}">
        <p14:creationId xmlns:p14="http://schemas.microsoft.com/office/powerpoint/2010/main" xmlns="" val="236332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259" y="5955382"/>
            <a:ext cx="8196280" cy="554359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54B0D46C-EC4D-2D4A-84AA-28975B6FD63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390666"/>
            <a:ext cx="8236338" cy="4203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lang="en-US" sz="2400" b="0" kern="1200" baseline="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 baseline="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1252B2BE-7F5A-3D4C-A676-CEAC3A6F70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8236338" cy="8371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 b="1" i="0" baseline="0">
                <a:solidFill>
                  <a:schemeClr val="tx1"/>
                </a:solidFill>
                <a:latin typeface="Tw Cen MT" panose="020B0602020104020603" pitchFamily="34" charset="77"/>
              </a:defRPr>
            </a:lvl1pPr>
          </a:lstStyle>
          <a:p>
            <a:r>
              <a:rPr lang="en-US" dirty="0"/>
              <a:t>Headlines should be your storyline. (TW Cen MT 32pt)</a:t>
            </a:r>
          </a:p>
        </p:txBody>
      </p:sp>
    </p:spTree>
    <p:extLst>
      <p:ext uri="{BB962C8B-B14F-4D97-AF65-F5344CB8AC3E}">
        <p14:creationId xmlns:p14="http://schemas.microsoft.com/office/powerpoint/2010/main" xmlns="" val="223015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Slide - Two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5C76D218-9221-1E4B-BFF7-F8C1FFCF66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1786" y="333325"/>
            <a:ext cx="8179581" cy="1019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 b="1" i="0" baseline="0">
                <a:solidFill>
                  <a:schemeClr val="tx1"/>
                </a:solidFill>
                <a:latin typeface="Tw Cen MT" panose="020B0602020104020603" pitchFamily="34" charset="77"/>
              </a:defRPr>
            </a:lvl1pPr>
          </a:lstStyle>
          <a:p>
            <a:r>
              <a:rPr lang="en-US" dirty="0"/>
              <a:t>Headlines should be your storyline.</a:t>
            </a:r>
            <a:br>
              <a:rPr lang="en-US" dirty="0"/>
            </a:br>
            <a:r>
              <a:rPr lang="en-US" dirty="0"/>
              <a:t>Two Line Title Here (TW Cen MT 36pt)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E1C9661D-8C0C-BE47-B71B-812B912E9A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3202" y="1609223"/>
            <a:ext cx="4094595" cy="39765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xmlns="" id="{C3597AAF-EE4F-9942-950D-954A288C98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45736" y="1609222"/>
            <a:ext cx="3881627" cy="39765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CA08A74-303F-5A48-914B-66BA616D3A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259" y="5955382"/>
            <a:ext cx="8196280" cy="55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416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Slide - One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73202" y="1430317"/>
            <a:ext cx="4094595" cy="4076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745736" y="1430316"/>
            <a:ext cx="3881627" cy="40767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73202" y="333326"/>
            <a:ext cx="8154162" cy="837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700" b="1" i="0" baseline="0">
                <a:solidFill>
                  <a:schemeClr val="tx1"/>
                </a:solidFill>
                <a:latin typeface="Tw Cen MT" panose="020B0602020104020603" pitchFamily="34" charset="77"/>
              </a:defRPr>
            </a:lvl1pPr>
          </a:lstStyle>
          <a:p>
            <a:r>
              <a:rPr lang="en-US" dirty="0"/>
              <a:t>Headlines should be your storyline. (TW Cen MT 32pt)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AD7D4EF-EF76-674A-B3D5-E04FDD4442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259" y="5955382"/>
            <a:ext cx="8196280" cy="55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875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D8D6D-6CCF-4B86-A474-7B601B7B74C7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C7479-B3DA-41EB-8B67-4D942C1149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017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2E799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/>
                </a:solidFill>
                <a:latin typeface="+mj-lt"/>
              </a:defRPr>
            </a:lvl1pPr>
          </a:lstStyle>
          <a:p>
            <a:fld id="{2ED7F1C1-12C4-442A-AD1F-37A740DE25B7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  <a:latin typeface="+mj-lt"/>
              </a:defRPr>
            </a:lvl1pPr>
          </a:lstStyle>
          <a:p>
            <a:fld id="{D81FF95F-C41E-4A8C-BF0D-8864AFC78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17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7" r:id="rId3"/>
    <p:sldLayoutId id="2147483688" r:id="rId4"/>
    <p:sldLayoutId id="2147483689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3E606D15-6556-144D-B64D-808F8E8E06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075" y="2631367"/>
            <a:ext cx="7953378" cy="723600"/>
          </a:xfrm>
        </p:spPr>
        <p:txBody>
          <a:bodyPr/>
          <a:lstStyle/>
          <a:p>
            <a:r>
              <a:rPr lang="en-US" dirty="0" smtClean="0"/>
              <a:t>Financing your Energy Efficiency Projects with the</a:t>
            </a:r>
          </a:p>
          <a:p>
            <a:r>
              <a:rPr lang="en-US" dirty="0" smtClean="0"/>
              <a:t>Energy Loan Program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6A3E75-1318-6C4C-AD73-D23CE8BAF2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0075" y="5085781"/>
            <a:ext cx="7383463" cy="628395"/>
          </a:xfrm>
        </p:spPr>
        <p:txBody>
          <a:bodyPr/>
          <a:lstStyle/>
          <a:p>
            <a:r>
              <a:rPr lang="en-US" dirty="0" smtClean="0"/>
              <a:t>Craig Redmon &amp; Rob Mock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3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Application process is user friendly</a:t>
            </a:r>
          </a:p>
          <a:p>
            <a:pPr lvl="2">
              <a:spcAft>
                <a:spcPts val="600"/>
              </a:spcAft>
            </a:pPr>
            <a:r>
              <a:rPr lang="en-US" sz="2800" i="1" dirty="0"/>
              <a:t>Online Excel Spreadsheet Application</a:t>
            </a:r>
          </a:p>
          <a:p>
            <a:pPr>
              <a:spcAft>
                <a:spcPts val="600"/>
              </a:spcAft>
            </a:pPr>
            <a:r>
              <a:rPr lang="en-US" dirty="0"/>
              <a:t>Auto-calculating worksheets</a:t>
            </a:r>
          </a:p>
          <a:p>
            <a:pPr>
              <a:spcAft>
                <a:spcPts val="600"/>
              </a:spcAft>
            </a:pPr>
            <a:r>
              <a:rPr lang="en-US" dirty="0"/>
              <a:t>Energy audit calculations and reports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275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Once the project is complete, recipients submit their Reimbursement Request, Final Project Cost Report, invoices, and canceled checks to the Division of Energy for review and reimbursement</a:t>
            </a:r>
          </a:p>
          <a:p>
            <a:pPr>
              <a:spcAft>
                <a:spcPts val="600"/>
              </a:spcAft>
            </a:pPr>
            <a:r>
              <a:rPr lang="en-US" dirty="0"/>
              <a:t>The first payment is typically due 120 days from the date of reimbursement and loan recipients repay the Division of Energy in semi-annual payments</a:t>
            </a:r>
          </a:p>
          <a:p>
            <a:pPr>
              <a:spcAft>
                <a:spcPts val="600"/>
              </a:spcAft>
            </a:pPr>
            <a:r>
              <a:rPr lang="en-US" dirty="0"/>
              <a:t>Loans are repaid from the savings that are generated by the energy-efficiency projects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Reimbursement and Loan Repayment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99994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73202" y="1430317"/>
            <a:ext cx="4586185" cy="1899737"/>
          </a:xfrm>
        </p:spPr>
        <p:txBody>
          <a:bodyPr>
            <a:normAutofit lnSpcReduction="10000"/>
          </a:bodyPr>
          <a:lstStyle/>
          <a:p>
            <a:r>
              <a:rPr lang="en-US" sz="1900" b="1" dirty="0" smtClean="0"/>
              <a:t>Emergency Loan</a:t>
            </a:r>
          </a:p>
          <a:p>
            <a:r>
              <a:rPr lang="en-US" sz="1900" b="1" dirty="0" smtClean="0"/>
              <a:t>Loan </a:t>
            </a:r>
            <a:r>
              <a:rPr lang="en-US" sz="1900" b="1" dirty="0"/>
              <a:t>Amount:  </a:t>
            </a:r>
            <a:r>
              <a:rPr lang="en-US" sz="1900" dirty="0"/>
              <a:t>$358,250</a:t>
            </a:r>
            <a:r>
              <a:rPr lang="en-US" sz="1900" b="1" dirty="0"/>
              <a:t>  </a:t>
            </a:r>
          </a:p>
          <a:p>
            <a:r>
              <a:rPr lang="en-US" sz="1900" b="1" dirty="0"/>
              <a:t>Project:  </a:t>
            </a:r>
            <a:r>
              <a:rPr lang="en-US" sz="1900" dirty="0"/>
              <a:t>HVAC System </a:t>
            </a:r>
          </a:p>
          <a:p>
            <a:r>
              <a:rPr lang="en-US" sz="1900" b="1" dirty="0"/>
              <a:t>Est. Annual Savings:  </a:t>
            </a:r>
            <a:r>
              <a:rPr lang="en-US" sz="1900" dirty="0"/>
              <a:t>$39,691</a:t>
            </a:r>
          </a:p>
          <a:p>
            <a:r>
              <a:rPr lang="en-US" sz="1900" b="1" dirty="0"/>
              <a:t>Loan Repayment:  </a:t>
            </a:r>
            <a:r>
              <a:rPr lang="en-US" sz="1900" dirty="0"/>
              <a:t>10 years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Orrick R-XI School District</a:t>
            </a:r>
            <a:endParaRPr lang="en-US" sz="3600" dirty="0"/>
          </a:p>
        </p:txBody>
      </p:sp>
      <p:pic>
        <p:nvPicPr>
          <p:cNvPr id="10" name="Picture 3" descr="P:\schools_govt\LOAN PROGRAM\01-REGULAR SGP LOANS\00-LOAN CYCLES\FY2015 EMERGENCY\Orrick R-XI\Monitoring\9.10.14 pictures\IMG_13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1893" y="1313385"/>
            <a:ext cx="3276600" cy="2133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P:\schools_govt\LOAN PROGRAM\01-REGULAR SGP LOANS\00-LOAN CYCLES\FY2015 EMERGENCY\Orrick R-XI\Monitoring\9.10.14 pictures\IMG_133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214" y="3193577"/>
            <a:ext cx="3810069" cy="2857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P:\schools_govt\LOAN PROGRAM\01-REGULAR SGP LOANS\00-LOAN CYCLES\FY2015 EMERGENCY\Orrick R-XI\Monitoring\9.10.14 pictures\IMG_134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3187" y="3733799"/>
            <a:ext cx="2794012" cy="2095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21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1879" y="1202919"/>
            <a:ext cx="7837203" cy="1631953"/>
          </a:xfrm>
        </p:spPr>
        <p:txBody>
          <a:bodyPr/>
          <a:lstStyle/>
          <a:p>
            <a:pPr algn="ctr"/>
            <a:r>
              <a:rPr lang="en-US" dirty="0" smtClean="0">
                <a:latin typeface="+mj-lt"/>
              </a:rPr>
              <a:t>For More Information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Visit our website: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http://energyloan.mo.gov/</a:t>
            </a:r>
            <a:endParaRPr lang="en-US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04501" y="3540710"/>
            <a:ext cx="7837203" cy="69276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Clr>
                <a:schemeClr val="accent2"/>
              </a:buClr>
              <a:buNone/>
            </a:pPr>
            <a:r>
              <a:rPr lang="en-US" b="1" dirty="0">
                <a:latin typeface="Calibri" panose="020F0502020204030204" pitchFamily="34" charset="0"/>
              </a:rPr>
              <a:t>Energy Loan Program Contact Information:</a:t>
            </a:r>
            <a:endParaRPr lang="en-US" dirty="0">
              <a:latin typeface="Calibri" panose="020F0502020204030204" pitchFamily="34" charset="0"/>
            </a:endParaRPr>
          </a:p>
          <a:p>
            <a:pPr marL="400050" indent="-117475" defTabSz="514350">
              <a:buFontTx/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7157" y="4233471"/>
            <a:ext cx="73019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Rob Mock</a:t>
            </a:r>
            <a:r>
              <a:rPr lang="en-US" sz="1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				</a:t>
            </a:r>
            <a:r>
              <a:rPr lang="en-US" sz="16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Daniel Dahler</a:t>
            </a:r>
            <a:r>
              <a:rPr lang="en-US" sz="1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			</a:t>
            </a:r>
            <a:r>
              <a:rPr lang="en-US" sz="16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Tracy Parker</a:t>
            </a:r>
          </a:p>
          <a:p>
            <a:r>
              <a:rPr lang="en-US" sz="1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Administrative Manager		Project Manager			Energy Loan Program Clerk</a:t>
            </a:r>
          </a:p>
          <a:p>
            <a:r>
              <a:rPr lang="en-US" sz="1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(573) 751-5955			(573) 5322-3371			(573) 526-9544</a:t>
            </a:r>
          </a:p>
          <a:p>
            <a:r>
              <a:rPr lang="en-US" sz="1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Rob.Mock@dnr.mo.gov		Daniel.Dahler@dnr.mo.gov	Tracy.Parker@dnr.mo.gov</a:t>
            </a:r>
            <a:endParaRPr lang="en-US" sz="14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824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32811"/>
            <a:ext cx="4441371" cy="2126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52800" y="20574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522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The Energy Loan Program has </a:t>
            </a:r>
            <a:r>
              <a:rPr lang="en-US" dirty="0" smtClean="0"/>
              <a:t>awarded 622 </a:t>
            </a:r>
            <a:r>
              <a:rPr lang="en-US" dirty="0"/>
              <a:t>loans since 1989:</a:t>
            </a:r>
          </a:p>
          <a:p>
            <a:pPr marL="914400">
              <a:spcAft>
                <a:spcPts val="1200"/>
              </a:spcAft>
            </a:pPr>
            <a:r>
              <a:rPr lang="en-US" altLang="en-US" dirty="0"/>
              <a:t>Totaling </a:t>
            </a:r>
            <a:r>
              <a:rPr lang="en-US" altLang="en-US" dirty="0" smtClean="0"/>
              <a:t>over $118 million</a:t>
            </a:r>
          </a:p>
          <a:p>
            <a:pPr marL="914400">
              <a:spcAft>
                <a:spcPts val="1200"/>
              </a:spcAft>
            </a:pPr>
            <a:r>
              <a:rPr lang="en-US" altLang="en-US" dirty="0"/>
              <a:t>Saving more than $214 million </a:t>
            </a:r>
            <a:r>
              <a:rPr lang="en-US" altLang="en-US" dirty="0" smtClean="0"/>
              <a:t>cumulatively</a:t>
            </a:r>
          </a:p>
          <a:p>
            <a:pPr marL="914400">
              <a:spcAft>
                <a:spcPts val="1200"/>
              </a:spcAft>
            </a:pPr>
            <a:r>
              <a:rPr lang="en-US" altLang="en-US" dirty="0" smtClean="0"/>
              <a:t>Zero loan defaults</a:t>
            </a:r>
            <a:endParaRPr lang="en-US" altLang="en-US" dirty="0"/>
          </a:p>
          <a:p>
            <a:pPr marL="685800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Loan Program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28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Helps </a:t>
            </a:r>
            <a:r>
              <a:rPr lang="en-US" dirty="0"/>
              <a:t>fund energy efficiency </a:t>
            </a:r>
            <a:r>
              <a:rPr lang="en-US" dirty="0" smtClean="0"/>
              <a:t>improvements to facilities:</a:t>
            </a:r>
          </a:p>
          <a:p>
            <a:pPr marL="1133856" lvl="2" indent="-457200">
              <a:spcAft>
                <a:spcPts val="600"/>
              </a:spcAft>
            </a:pPr>
            <a:r>
              <a:rPr lang="en-US" dirty="0" smtClean="0"/>
              <a:t>Schools (K-12, colleges and universities) </a:t>
            </a:r>
          </a:p>
          <a:p>
            <a:pPr marL="1133856" lvl="2" indent="-457200">
              <a:spcAft>
                <a:spcPts val="600"/>
              </a:spcAft>
            </a:pPr>
            <a:r>
              <a:rPr lang="en-US" dirty="0" smtClean="0"/>
              <a:t>Hospitals </a:t>
            </a:r>
            <a:r>
              <a:rPr lang="en-US" dirty="0"/>
              <a:t>(public &amp; private not-for-profit) </a:t>
            </a:r>
          </a:p>
          <a:p>
            <a:pPr marL="1133856" lvl="2" indent="-457200">
              <a:spcAft>
                <a:spcPts val="600"/>
              </a:spcAft>
            </a:pPr>
            <a:r>
              <a:rPr lang="en-US" dirty="0"/>
              <a:t>Local governments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Helps </a:t>
            </a:r>
            <a:r>
              <a:rPr lang="en-US" dirty="0"/>
              <a:t>finance upgrades on new construction encouraging  energy efficiency design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Helps </a:t>
            </a:r>
            <a:r>
              <a:rPr lang="en-US" dirty="0"/>
              <a:t>finance renewable energy </a:t>
            </a:r>
            <a:r>
              <a:rPr lang="en-US" dirty="0" smtClean="0"/>
              <a:t>projects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Improvements increase occupants’ comfort and make facilities more efficient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23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Lighting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HVAC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Boiler Upgrades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Chiller Upgrades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Renewable Energy Projects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Process Equipment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Insulation Upgrades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Compressed Natural Gas Fleet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Combined Heat and Power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2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$4.5 million available</a:t>
            </a:r>
          </a:p>
          <a:p>
            <a:pPr>
              <a:spcAft>
                <a:spcPts val="600"/>
              </a:spcAft>
            </a:pPr>
            <a:r>
              <a:rPr lang="en-US" dirty="0"/>
              <a:t>Application deadline – October 30, 2020</a:t>
            </a:r>
          </a:p>
          <a:p>
            <a:pPr>
              <a:spcAft>
                <a:spcPts val="600"/>
              </a:spcAft>
            </a:pPr>
            <a:r>
              <a:rPr lang="en-US" dirty="0"/>
              <a:t>1.75% interest rate</a:t>
            </a:r>
          </a:p>
          <a:p>
            <a:pPr>
              <a:spcAft>
                <a:spcPts val="600"/>
              </a:spcAft>
            </a:pPr>
            <a:r>
              <a:rPr lang="en-US" dirty="0"/>
              <a:t>1% administrative fee</a:t>
            </a:r>
          </a:p>
          <a:p>
            <a:pPr>
              <a:spcAft>
                <a:spcPts val="600"/>
              </a:spcAft>
            </a:pPr>
            <a:r>
              <a:rPr lang="en-US" dirty="0"/>
              <a:t>Up to 10-year loan repayment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FY2021</a:t>
            </a:r>
            <a:br>
              <a:rPr lang="en-US" dirty="0" smtClean="0"/>
            </a:br>
            <a:r>
              <a:rPr lang="en-US" dirty="0" smtClean="0"/>
              <a:t>Loan Cycle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0936" y="4574275"/>
            <a:ext cx="7848600" cy="838200"/>
          </a:xfrm>
          <a:prstGeom prst="rect">
            <a:avLst/>
          </a:prstGeom>
          <a:solidFill>
            <a:srgbClr val="6DB3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prstClr val="white"/>
                </a:solidFill>
                <a:latin typeface="Calibri" panose="020F0502020204030204" pitchFamily="34" charset="0"/>
              </a:rPr>
              <a:t>“Energy s</a:t>
            </a:r>
            <a:r>
              <a:rPr lang="en-US" sz="2800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avings repay </a:t>
            </a:r>
            <a:r>
              <a:rPr lang="en-US" sz="2800" i="1" dirty="0">
                <a:solidFill>
                  <a:prstClr val="white"/>
                </a:solidFill>
                <a:latin typeface="Calibri" panose="020F0502020204030204" pitchFamily="34" charset="0"/>
              </a:rPr>
              <a:t>the </a:t>
            </a:r>
            <a:r>
              <a:rPr lang="en-US" sz="2800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loan financing.” </a:t>
            </a:r>
            <a:endParaRPr lang="en-US" sz="2800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0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0935" y="1777485"/>
            <a:ext cx="7837203" cy="420319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Who can apply?</a:t>
            </a:r>
          </a:p>
          <a:p>
            <a:pPr>
              <a:spcAft>
                <a:spcPts val="600"/>
              </a:spcAft>
            </a:pPr>
            <a:r>
              <a:rPr lang="en-US" dirty="0"/>
              <a:t>Public schools (K-12)</a:t>
            </a:r>
          </a:p>
          <a:p>
            <a:pPr>
              <a:spcAft>
                <a:spcPts val="600"/>
              </a:spcAft>
            </a:pPr>
            <a:r>
              <a:rPr lang="en-US" dirty="0"/>
              <a:t>Public colleges and universities</a:t>
            </a:r>
          </a:p>
          <a:p>
            <a:pPr>
              <a:spcAft>
                <a:spcPts val="600"/>
              </a:spcAft>
            </a:pPr>
            <a:r>
              <a:rPr lang="en-US" dirty="0"/>
              <a:t>Local governments </a:t>
            </a:r>
          </a:p>
          <a:p>
            <a:pPr>
              <a:spcAft>
                <a:spcPts val="600"/>
              </a:spcAft>
            </a:pPr>
            <a:r>
              <a:rPr lang="en-US" dirty="0"/>
              <a:t>Public and private not-for-profit hospitals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FY2021</a:t>
            </a:r>
            <a:br>
              <a:rPr lang="en-US" dirty="0" smtClean="0"/>
            </a:br>
            <a:r>
              <a:rPr lang="en-US" dirty="0" smtClean="0"/>
              <a:t>Loan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9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How much can you apply for?</a:t>
            </a:r>
          </a:p>
          <a:p>
            <a:pPr>
              <a:spcAft>
                <a:spcPts val="600"/>
              </a:spcAft>
            </a:pPr>
            <a:r>
              <a:rPr lang="en-US" dirty="0"/>
              <a:t>$10,000 - </a:t>
            </a:r>
            <a:r>
              <a:rPr lang="en-US" dirty="0" smtClean="0"/>
              <a:t>$1,000,000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Projects greater than </a:t>
            </a:r>
            <a:r>
              <a:rPr lang="en-US" dirty="0" smtClean="0"/>
              <a:t>$1,000,000 </a:t>
            </a:r>
            <a:r>
              <a:rPr lang="en-US" dirty="0"/>
              <a:t>will be considered if funds remain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How much can you be approved for?</a:t>
            </a:r>
          </a:p>
          <a:p>
            <a:pPr>
              <a:spcAft>
                <a:spcPts val="600"/>
              </a:spcAft>
            </a:pPr>
            <a:r>
              <a:rPr lang="en-US" dirty="0"/>
              <a:t>The project cost or </a:t>
            </a:r>
            <a:r>
              <a:rPr lang="en-US" dirty="0" smtClean="0"/>
              <a:t>9.072 </a:t>
            </a:r>
            <a:r>
              <a:rPr lang="en-US" dirty="0"/>
              <a:t>x Energy Cost Savings, whichever is lower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FY2021</a:t>
            </a:r>
            <a:br>
              <a:rPr lang="en-US" sz="3600" dirty="0" smtClean="0"/>
            </a:br>
            <a:r>
              <a:rPr lang="en-US" sz="3600" dirty="0" smtClean="0"/>
              <a:t>Loan Cycle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0981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FY2021</a:t>
            </a:r>
            <a:br>
              <a:rPr lang="en-US" sz="3600" dirty="0" smtClean="0"/>
            </a:br>
            <a:r>
              <a:rPr lang="en-US" sz="3600" dirty="0" smtClean="0"/>
              <a:t>Loan Cycle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3443693"/>
              </p:ext>
            </p:extLst>
          </p:nvPr>
        </p:nvGraphicFramePr>
        <p:xfrm>
          <a:off x="718644" y="1554379"/>
          <a:ext cx="7696200" cy="30761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31894261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xmlns="" val="2559480278"/>
                    </a:ext>
                  </a:extLst>
                </a:gridCol>
              </a:tblGrid>
              <a:tr h="39589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Timeframe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Activities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1690590"/>
                  </a:ext>
                </a:extLst>
              </a:tr>
              <a:tr h="41919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August 3</a:t>
                      </a:r>
                      <a:r>
                        <a:rPr lang="en-US" sz="2000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– October 30, 2020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Application Cycle Open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9918105"/>
                  </a:ext>
                </a:extLst>
              </a:tr>
              <a:tr h="197889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January,</a:t>
                      </a:r>
                      <a:r>
                        <a:rPr lang="en-US" sz="2000" baseline="0" dirty="0" smtClean="0">
                          <a:solidFill>
                            <a:schemeClr val="accent2"/>
                          </a:solidFill>
                        </a:rPr>
                        <a:t> 2021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Loan</a:t>
                      </a:r>
                      <a:r>
                        <a:rPr lang="en-US" sz="2000" baseline="0" dirty="0" smtClean="0">
                          <a:solidFill>
                            <a:schemeClr val="accent2"/>
                          </a:solidFill>
                        </a:rPr>
                        <a:t> award announcement/loan documents (including loan agreements) will be emailed to recipients.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chemeClr val="accent2"/>
                          </a:solidFill>
                        </a:rPr>
                        <a:t>After the loan agreement has been fully executed, recipients may submit reimbursement requests. *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145307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21753" y="5014500"/>
            <a:ext cx="8089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dirty="0" smtClean="0">
                <a:solidFill>
                  <a:schemeClr val="accent2"/>
                </a:solidFill>
              </a:rPr>
              <a:t>* Reimbursement </a:t>
            </a:r>
            <a:r>
              <a:rPr lang="en-US" dirty="0">
                <a:solidFill>
                  <a:schemeClr val="accent2"/>
                </a:solidFill>
              </a:rPr>
              <a:t>request process requires approximately 14-30 days. </a:t>
            </a:r>
            <a:r>
              <a:rPr lang="en-US" dirty="0" smtClean="0">
                <a:solidFill>
                  <a:schemeClr val="accent2"/>
                </a:solidFill>
              </a:rPr>
              <a:t>Invoices</a:t>
            </a:r>
          </a:p>
          <a:p>
            <a:pPr marL="109728" indent="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dirty="0" smtClean="0">
                <a:solidFill>
                  <a:schemeClr val="accent2"/>
                </a:solidFill>
              </a:rPr>
              <a:t>  dated on/after </a:t>
            </a:r>
            <a:r>
              <a:rPr lang="en-US" dirty="0">
                <a:solidFill>
                  <a:schemeClr val="accent2"/>
                </a:solidFill>
              </a:rPr>
              <a:t>August 3, 2020 are reimbursable. </a:t>
            </a:r>
          </a:p>
        </p:txBody>
      </p:sp>
    </p:spTree>
    <p:extLst>
      <p:ext uri="{BB962C8B-B14F-4D97-AF65-F5344CB8AC3E}">
        <p14:creationId xmlns:p14="http://schemas.microsoft.com/office/powerpoint/2010/main" xmlns="" val="15056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Free up your budget for other capital improvements</a:t>
            </a:r>
          </a:p>
          <a:p>
            <a:pPr>
              <a:spcAft>
                <a:spcPts val="600"/>
              </a:spcAft>
            </a:pPr>
            <a:r>
              <a:rPr lang="en-US" dirty="0"/>
              <a:t>Low-interest loans compare favorably to bonds or commercial </a:t>
            </a:r>
            <a:r>
              <a:rPr lang="en-US" dirty="0" smtClean="0"/>
              <a:t>loans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Loans are not considered to be debt and do not need voter approval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After the loan is paid off, energy savings go into your pocket</a:t>
            </a:r>
          </a:p>
          <a:p>
            <a:r>
              <a:rPr lang="en-US" dirty="0"/>
              <a:t>Job creation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Benefits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4924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NR Presentation">
      <a:dk1>
        <a:srgbClr val="2E799E"/>
      </a:dk1>
      <a:lt1>
        <a:sysClr val="window" lastClr="FFFFFF"/>
      </a:lt1>
      <a:dk2>
        <a:srgbClr val="609941"/>
      </a:dk2>
      <a:lt2>
        <a:srgbClr val="E7E6E6"/>
      </a:lt2>
      <a:accent1>
        <a:srgbClr val="8C5630"/>
      </a:accent1>
      <a:accent2>
        <a:srgbClr val="000000"/>
      </a:accent2>
      <a:accent3>
        <a:srgbClr val="7F7F7F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NR Fonts">
      <a:majorFont>
        <a:latin typeface="Tw Cen MT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4438</TotalTime>
  <Words>461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Energy Loan Program History</vt:lpstr>
      <vt:lpstr>Purpose</vt:lpstr>
      <vt:lpstr>Project Examples</vt:lpstr>
      <vt:lpstr>FY2021 Loan Cycle</vt:lpstr>
      <vt:lpstr>FY2021 Loan Cycle</vt:lpstr>
      <vt:lpstr>FY2021 Loan Cycle</vt:lpstr>
      <vt:lpstr>FY2021 Loan Cycle</vt:lpstr>
      <vt:lpstr>Benefits</vt:lpstr>
      <vt:lpstr>Application</vt:lpstr>
      <vt:lpstr>Reimbursement and Loan Repayment</vt:lpstr>
      <vt:lpstr>Orrick R-XI School District</vt:lpstr>
      <vt:lpstr>For More Information Visit our website: http://energyloan.mo.gov/</vt:lpstr>
      <vt:lpstr>Slide 14</vt:lpstr>
    </vt:vector>
  </TitlesOfParts>
  <Company>State of Missouri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Beydler, Hylan</dc:creator>
  <cp:lastModifiedBy>User</cp:lastModifiedBy>
  <cp:revision>54</cp:revision>
  <dcterms:created xsi:type="dcterms:W3CDTF">2019-08-12T15:01:45Z</dcterms:created>
  <dcterms:modified xsi:type="dcterms:W3CDTF">2020-10-23T19:44:53Z</dcterms:modified>
</cp:coreProperties>
</file>