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473" r:id="rId5"/>
    <p:sldId id="474" r:id="rId6"/>
    <p:sldId id="666" r:id="rId7"/>
    <p:sldId id="663" r:id="rId8"/>
    <p:sldId id="664" r:id="rId9"/>
    <p:sldId id="667" r:id="rId10"/>
    <p:sldId id="475" r:id="rId11"/>
    <p:sldId id="419" r:id="rId12"/>
    <p:sldId id="425" r:id="rId13"/>
    <p:sldId id="418" r:id="rId14"/>
    <p:sldId id="426" r:id="rId15"/>
    <p:sldId id="417" r:id="rId16"/>
    <p:sldId id="430" r:id="rId17"/>
    <p:sldId id="431" r:id="rId18"/>
    <p:sldId id="445" r:id="rId19"/>
    <p:sldId id="446" r:id="rId20"/>
    <p:sldId id="432" r:id="rId21"/>
    <p:sldId id="433" r:id="rId22"/>
    <p:sldId id="434" r:id="rId23"/>
    <p:sldId id="435" r:id="rId24"/>
    <p:sldId id="427" r:id="rId25"/>
    <p:sldId id="416" r:id="rId26"/>
    <p:sldId id="436" r:id="rId27"/>
    <p:sldId id="437" r:id="rId28"/>
    <p:sldId id="452" r:id="rId29"/>
    <p:sldId id="451" r:id="rId30"/>
    <p:sldId id="450" r:id="rId31"/>
    <p:sldId id="449" r:id="rId32"/>
    <p:sldId id="447" r:id="rId33"/>
    <p:sldId id="448" r:id="rId34"/>
    <p:sldId id="457" r:id="rId35"/>
    <p:sldId id="456" r:id="rId36"/>
    <p:sldId id="455" r:id="rId37"/>
    <p:sldId id="453" r:id="rId38"/>
    <p:sldId id="454" r:id="rId39"/>
    <p:sldId id="462" r:id="rId40"/>
    <p:sldId id="461" r:id="rId41"/>
    <p:sldId id="460" r:id="rId42"/>
    <p:sldId id="469" r:id="rId43"/>
    <p:sldId id="470" r:id="rId44"/>
    <p:sldId id="471" r:id="rId45"/>
    <p:sldId id="459" r:id="rId46"/>
    <p:sldId id="468" r:id="rId47"/>
    <p:sldId id="467" r:id="rId48"/>
    <p:sldId id="466" r:id="rId49"/>
    <p:sldId id="465" r:id="rId50"/>
    <p:sldId id="464" r:id="rId51"/>
    <p:sldId id="472" r:id="rId52"/>
    <p:sldId id="665" r:id="rId53"/>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547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6" d="100"/>
          <a:sy n="76" d="100"/>
        </p:scale>
        <p:origin x="-654" y="-90"/>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pPr/>
              <a:t>‹#›</a:t>
            </a:fld>
            <a:endParaRPr lang="en-US"/>
          </a:p>
        </p:txBody>
      </p:sp>
    </p:spTree>
    <p:extLst>
      <p:ext uri="{BB962C8B-B14F-4D97-AF65-F5344CB8AC3E}">
        <p14:creationId xmlns:p14="http://schemas.microsoft.com/office/powerpoint/2010/main" xmlns="" val="2076213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xmlns="" val="20291559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7636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6134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0209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1183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287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62195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87757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69063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8022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99014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35503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r>
              <a:rPr lang="en-US"/>
              <a:t>3/31/16</a:t>
            </a:r>
            <a:endParaRPr lang="en-US" dirty="0"/>
          </a:p>
        </p:txBody>
      </p:sp>
      <p:sp>
        <p:nvSpPr>
          <p:cNvPr id="6" name="Slide Number Placeholder 5"/>
          <p:cNvSpPr>
            <a:spLocks noGrp="1"/>
          </p:cNvSpPr>
          <p:nvPr>
            <p:ph type="sldNum" sz="quarter" idx="12"/>
          </p:nvPr>
        </p:nvSpPr>
        <p:spPr/>
        <p:txBody>
          <a:bodyPr/>
          <a:lstStyle/>
          <a:p>
            <a:fld id="{46329832-12EF-4CC1-A624-5BF5612E3E7B}" type="slidenum">
              <a:rPr lang="en-US" smtClean="0"/>
              <a:pPr/>
              <a:t>4</a:t>
            </a:fld>
            <a:endParaRPr lang="en-US" dirty="0"/>
          </a:p>
        </p:txBody>
      </p:sp>
    </p:spTree>
    <p:extLst>
      <p:ext uri="{BB962C8B-B14F-4D97-AF65-F5344CB8AC3E}">
        <p14:creationId xmlns:p14="http://schemas.microsoft.com/office/powerpoint/2010/main" xmlns="" val="3254199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873620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80177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3554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12684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164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048612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344148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8387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65178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5547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88429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81883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021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3734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61969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ss.mo.gov/cd/pdf/Mandated-Reporters-CAN-Online-ReportingInstructions.pdf" TargetMode="External"/><Relationship Id="rId2" Type="http://schemas.openxmlformats.org/officeDocument/2006/relationships/hyperlink" Target="http://dss.mo.gov/cd/can.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evisor.mo.gov/main/OneChapter.aspx?chapter=21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revisor.mo.gov/main/OneSection.aspx?section=168.10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evisor.mo.gov/main/OneSection.aspx?section=566.151" TargetMode="External"/><Relationship Id="rId2" Type="http://schemas.openxmlformats.org/officeDocument/2006/relationships/hyperlink" Target="http://revisor.mo.gov/main/OneChapter.aspx?chapter=567" TargetMode="External"/><Relationship Id="rId1" Type="http://schemas.openxmlformats.org/officeDocument/2006/relationships/slideLayout" Target="../slideLayouts/slideLayout2.xml"/><Relationship Id="rId5" Type="http://schemas.openxmlformats.org/officeDocument/2006/relationships/hyperlink" Target="http://revisor.mo.gov/main/OneSection.aspx?section=566.211" TargetMode="External"/><Relationship Id="rId4" Type="http://schemas.openxmlformats.org/officeDocument/2006/relationships/hyperlink" Target="http://revisor.mo.gov/main/OneSection.aspx?section=566.21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evisor.mo.gov/main/OneSection.aspx?section=573.0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09" y="700823"/>
            <a:ext cx="11577711" cy="4154984"/>
          </a:xfrm>
          <a:prstGeom prst="rect">
            <a:avLst/>
          </a:prstGeom>
        </p:spPr>
        <p:txBody>
          <a:bodyPr wrap="square">
            <a:spAutoFit/>
          </a:bodyPr>
          <a:lstStyle/>
          <a:p>
            <a:pPr lvl="0" algn="ctr" eaLnBrk="0" fontAlgn="base" hangingPunct="0">
              <a:spcBef>
                <a:spcPct val="0"/>
              </a:spcBef>
              <a:spcAft>
                <a:spcPct val="0"/>
              </a:spcAft>
            </a:pPr>
            <a:r>
              <a:rPr lang="en-US" altLang="en-US" sz="6000" b="1" dirty="0">
                <a:solidFill>
                  <a:srgbClr val="1547A2"/>
                </a:solidFill>
                <a:latin typeface="Malgun Gothic" panose="020B0503020000020004" pitchFamily="34" charset="-127"/>
                <a:ea typeface="Malgun Gothic" panose="020B0503020000020004" pitchFamily="34" charset="-127"/>
                <a:cs typeface="Times New Roman" pitchFamily="18" charset="0"/>
              </a:rPr>
              <a:t>MARE</a:t>
            </a:r>
          </a:p>
          <a:p>
            <a:pPr lvl="0" algn="ctr" eaLnBrk="0" fontAlgn="base" hangingPunct="0">
              <a:spcBef>
                <a:spcPct val="0"/>
              </a:spcBef>
              <a:spcAft>
                <a:spcPct val="0"/>
              </a:spcAft>
            </a:pPr>
            <a:r>
              <a:rPr lang="en-US" altLang="en-US" sz="6000" b="1" dirty="0">
                <a:solidFill>
                  <a:srgbClr val="1547A2"/>
                </a:solidFill>
                <a:latin typeface="Malgun Gothic" panose="020B0503020000020004" pitchFamily="34" charset="-127"/>
                <a:ea typeface="Malgun Gothic" panose="020B0503020000020004" pitchFamily="34" charset="-127"/>
                <a:cs typeface="Times New Roman" pitchFamily="18" charset="0"/>
              </a:rPr>
              <a:t>Board Member Refresher Training</a:t>
            </a:r>
          </a:p>
          <a:p>
            <a:pPr lvl="0" algn="ctr" eaLnBrk="0" fontAlgn="base" hangingPunct="0">
              <a:spcBef>
                <a:spcPct val="0"/>
              </a:spcBef>
              <a:spcAft>
                <a:spcPct val="0"/>
              </a:spcAft>
            </a:pPr>
            <a:r>
              <a:rPr lang="en-US" altLang="en-US" sz="3200" b="1" dirty="0">
                <a:solidFill>
                  <a:srgbClr val="1547A2"/>
                </a:solidFill>
                <a:latin typeface="Malgun Gothic" panose="020B0503020000020004" pitchFamily="34" charset="-127"/>
                <a:ea typeface="Malgun Gothic" panose="020B0503020000020004" pitchFamily="34" charset="-127"/>
                <a:cs typeface="Times New Roman" pitchFamily="18" charset="0"/>
              </a:rPr>
              <a:t>Prevention of Sexual Misconduct, and Other Key Issues</a:t>
            </a:r>
          </a:p>
          <a:p>
            <a:pPr algn="ctr" eaLnBrk="0" fontAlgn="base" hangingPunct="0">
              <a:spcBef>
                <a:spcPct val="0"/>
              </a:spcBef>
              <a:spcAft>
                <a:spcPct val="0"/>
              </a:spcAft>
            </a:pPr>
            <a:endParaRPr lang="en-US" altLang="en-US" sz="3200" b="1" dirty="0">
              <a:solidFill>
                <a:srgbClr val="1547A2"/>
              </a:solidFill>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208"/>
          <a:stretch/>
        </p:blipFill>
        <p:spPr bwMode="auto">
          <a:xfrm>
            <a:off x="3269706" y="4495800"/>
            <a:ext cx="5622425" cy="17420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38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Information for the Child Abuse/Neglect Hotline Unit: Reports are to be made immediately to the 24 hour, 7 day a week Child Abuse/Neglect Hotline telephone number (1-800-392-3738 or 1-844-CAN-TELL) maintained by CD. </a:t>
            </a:r>
          </a:p>
          <a:p>
            <a:r>
              <a:rPr lang="en-US" dirty="0"/>
              <a:t>Mandated reporters may also report online at </a:t>
            </a:r>
            <a:r>
              <a:rPr lang="en-US" dirty="0">
                <a:hlinkClick r:id="rId2"/>
              </a:rPr>
              <a:t>http://dss.mo.gov/cd/can.htm</a:t>
            </a:r>
            <a:endParaRPr lang="en-US" dirty="0"/>
          </a:p>
          <a:p>
            <a:r>
              <a:rPr lang="en-US" dirty="0"/>
              <a:t>For more information about making reports online please refer to:  http://dss.mo.gov/cd/pdf/Mandated-Reporters-CAN-Online-Reporting.pdf; </a:t>
            </a:r>
            <a:r>
              <a:rPr lang="en-US" dirty="0">
                <a:hlinkClick r:id="rId3"/>
              </a:rPr>
              <a:t>http://dss.mo.gov/cd/pdf/Mandated-Reporters-CAN-Online-ReportingInstructions.pdf</a:t>
            </a:r>
            <a:endParaRPr lang="en-US" dirty="0"/>
          </a:p>
        </p:txBody>
      </p:sp>
      <p:sp>
        <p:nvSpPr>
          <p:cNvPr id="5" name="Title 4"/>
          <p:cNvSpPr>
            <a:spLocks noGrp="1"/>
          </p:cNvSpPr>
          <p:nvPr>
            <p:ph type="title"/>
          </p:nvPr>
        </p:nvSpPr>
        <p:spPr/>
        <p:txBody>
          <a:bodyPr/>
          <a:lstStyle/>
          <a:p>
            <a:r>
              <a:rPr lang="en-US" dirty="0"/>
              <a:t>Hotline Info</a:t>
            </a:r>
          </a:p>
        </p:txBody>
      </p:sp>
    </p:spTree>
    <p:extLst>
      <p:ext uri="{BB962C8B-B14F-4D97-AF65-F5344CB8AC3E}">
        <p14:creationId xmlns:p14="http://schemas.microsoft.com/office/powerpoint/2010/main" xmlns="" val="275188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Requirements of Mandatory Reporters</a:t>
            </a:r>
          </a:p>
        </p:txBody>
      </p:sp>
      <p:sp>
        <p:nvSpPr>
          <p:cNvPr id="5" name="Content Placeholder 1"/>
          <p:cNvSpPr>
            <a:spLocks noGrp="1"/>
          </p:cNvSpPr>
          <p:nvPr>
            <p:ph idx="1"/>
          </p:nvPr>
        </p:nvSpPr>
        <p:spPr>
          <a:xfrm>
            <a:off x="4556919" y="1600201"/>
            <a:ext cx="6996826" cy="4525963"/>
          </a:xfrm>
        </p:spPr>
        <p:txBody>
          <a:bodyPr>
            <a:normAutofit lnSpcReduction="10000"/>
          </a:bodyPr>
          <a:lstStyle/>
          <a:p>
            <a:r>
              <a:rPr lang="en-US" sz="2600" dirty="0"/>
              <a:t>All mandatory reporters shall, upon finding reasonable cause, directly and immediately report suspected child abuse or neglect as provided in section 210.115; </a:t>
            </a:r>
          </a:p>
          <a:p>
            <a:r>
              <a:rPr lang="en-US" sz="2600" dirty="0"/>
              <a:t>No supervisor or administrator may impede or inhibit any reporting under section 210.115; </a:t>
            </a:r>
          </a:p>
          <a:p>
            <a:r>
              <a:rPr lang="en-US" sz="2600" dirty="0"/>
              <a:t>No person making a report under section 210.115 shall be subject to any sanction, including any adverse employment action, for making such report.</a:t>
            </a:r>
          </a:p>
          <a:p>
            <a:endParaRPr lang="en-US" sz="2600" dirty="0"/>
          </a:p>
        </p:txBody>
      </p:sp>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072" r="20205"/>
          <a:stretch/>
        </p:blipFill>
        <p:spPr bwMode="auto">
          <a:xfrm>
            <a:off x="213519" y="1828800"/>
            <a:ext cx="3903518" cy="3733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702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143000"/>
          </a:xfrm>
        </p:spPr>
        <p:txBody>
          <a:bodyPr>
            <a:normAutofit/>
          </a:bodyPr>
          <a:lstStyle/>
          <a:p>
            <a:r>
              <a:rPr lang="en-US" dirty="0"/>
              <a:t>Who is a mandatory reporter of child abuse?</a:t>
            </a:r>
          </a:p>
        </p:txBody>
      </p:sp>
      <p:pic>
        <p:nvPicPr>
          <p:cNvPr id="1026" name="Picture 2" descr="Image result for question m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28319" y="1405732"/>
            <a:ext cx="2808514" cy="4914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1"/>
          <p:cNvSpPr>
            <a:spLocks noGrp="1"/>
          </p:cNvSpPr>
          <p:nvPr>
            <p:ph idx="1"/>
          </p:nvPr>
        </p:nvSpPr>
        <p:spPr>
          <a:xfrm>
            <a:off x="608092" y="1600201"/>
            <a:ext cx="10945654" cy="4525963"/>
          </a:xfrm>
        </p:spPr>
        <p:txBody>
          <a:bodyPr>
            <a:normAutofit/>
          </a:bodyPr>
          <a:lstStyle/>
          <a:p>
            <a:r>
              <a:rPr lang="en-US" dirty="0"/>
              <a:t>When any physician, medical examiner, coroner, . . . teacher, principal or other school official . .  or other person with responsibility for the care of children has reasonable cause to suspect that a child has been or may be subjected to abuse or neglect or observes a child being subjected to conditions or circumstances which would reasonably result in abuse or neglect, that person shall immediately report to the division in accordance with the provisions of sections </a:t>
            </a:r>
            <a:r>
              <a:rPr lang="en-US" dirty="0">
                <a:hlinkClick r:id="rId3"/>
              </a:rPr>
              <a:t>210.109 to 210.183</a:t>
            </a:r>
            <a:r>
              <a:rPr lang="en-US" dirty="0"/>
              <a:t>. </a:t>
            </a:r>
          </a:p>
          <a:p>
            <a:endParaRPr lang="en-US" dirty="0"/>
          </a:p>
        </p:txBody>
      </p:sp>
    </p:spTree>
    <p:extLst>
      <p:ext uri="{BB962C8B-B14F-4D97-AF65-F5344CB8AC3E}">
        <p14:creationId xmlns:p14="http://schemas.microsoft.com/office/powerpoint/2010/main" xmlns="" val="260253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Sexual Abuse </a:t>
            </a:r>
          </a:p>
        </p:txBody>
      </p:sp>
      <p:sp>
        <p:nvSpPr>
          <p:cNvPr id="5" name="Content Placeholder 1"/>
          <p:cNvSpPr>
            <a:spLocks noGrp="1"/>
          </p:cNvSpPr>
          <p:nvPr>
            <p:ph idx="1"/>
          </p:nvPr>
        </p:nvSpPr>
        <p:spPr>
          <a:xfrm>
            <a:off x="213519" y="1295400"/>
            <a:ext cx="11734800" cy="4876799"/>
          </a:xfrm>
        </p:spPr>
        <p:txBody>
          <a:bodyPr>
            <a:normAutofit fontScale="77500" lnSpcReduction="20000"/>
          </a:bodyPr>
          <a:lstStyle/>
          <a:p>
            <a:r>
              <a:rPr lang="en-US" b="1" dirty="0"/>
              <a:t>"Abuse“</a:t>
            </a:r>
          </a:p>
          <a:p>
            <a:pPr lvl="1">
              <a:buFont typeface="Arial" panose="020B0604020202020204" pitchFamily="34" charset="0"/>
              <a:buChar char="•"/>
            </a:pPr>
            <a:r>
              <a:rPr lang="en-US" dirty="0"/>
              <a:t> any physical injury, sexual abuse, or emotional abuse inflicted on a child other than by accidental means by those responsible for the child's care, custody, and control, except that discipline including spanking, administered in a reasonable manner, shall not be construed to be abuse.  </a:t>
            </a:r>
          </a:p>
          <a:p>
            <a:pPr lvl="1">
              <a:buFont typeface="Arial" panose="020B0604020202020204" pitchFamily="34" charset="0"/>
              <a:buChar char="•"/>
            </a:pPr>
            <a:r>
              <a:rPr lang="en-US" dirty="0"/>
              <a:t>Victims of abuse shall also include any victims of sex trafficking or severe forms of trafficking as those terms are defined in 22 U.S.C. 78 Section 7102(9)-(10).</a:t>
            </a:r>
          </a:p>
          <a:p>
            <a:r>
              <a:rPr lang="en-US" dirty="0"/>
              <a:t>“</a:t>
            </a:r>
            <a:r>
              <a:rPr lang="en-US" b="1" dirty="0"/>
              <a:t>Sexual Abuse</a:t>
            </a:r>
            <a:r>
              <a:rPr lang="en-US" dirty="0"/>
              <a:t>” </a:t>
            </a:r>
          </a:p>
          <a:p>
            <a:pPr lvl="1">
              <a:buFont typeface="Arial" panose="020B0604020202020204" pitchFamily="34" charset="0"/>
              <a:buChar char="•"/>
            </a:pPr>
            <a:r>
              <a:rPr lang="en-US" dirty="0"/>
              <a:t>A person commits the offense of sexual abuse in the first degree if he or she subjects another person to sexual contact when that person is incapacitated, incapable of consent, or lacks the capacity to consent, or by the use of forcible compulsion.</a:t>
            </a:r>
          </a:p>
          <a:p>
            <a:pPr lvl="1">
              <a:buFont typeface="Arial" panose="020B0604020202020204" pitchFamily="34" charset="0"/>
              <a:buChar char="•"/>
            </a:pPr>
            <a:r>
              <a:rPr lang="en-US" dirty="0"/>
              <a:t>A person commits the offense of sexual abuse in the second degree if he or she purposely subjects another person to sexual contact without that person's consent.</a:t>
            </a:r>
          </a:p>
        </p:txBody>
      </p:sp>
      <p:pic>
        <p:nvPicPr>
          <p:cNvPr id="2050" name="Picture 2" descr="Image result for definition"/>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6548" b="43452"/>
          <a:stretch/>
        </p:blipFill>
        <p:spPr bwMode="auto">
          <a:xfrm>
            <a:off x="4328319" y="5638799"/>
            <a:ext cx="3714750" cy="53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19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Child Sexual Abuse </a:t>
            </a:r>
            <a:br>
              <a:rPr lang="en-US" dirty="0"/>
            </a:br>
            <a:r>
              <a:rPr lang="en-US" dirty="0"/>
              <a:t>(Children’s Division Guidelines)</a:t>
            </a:r>
          </a:p>
        </p:txBody>
      </p:sp>
      <p:sp>
        <p:nvSpPr>
          <p:cNvPr id="5" name="Content Placeholder 1"/>
          <p:cNvSpPr>
            <a:spLocks noGrp="1"/>
          </p:cNvSpPr>
          <p:nvPr>
            <p:ph idx="1"/>
          </p:nvPr>
        </p:nvSpPr>
        <p:spPr>
          <a:xfrm>
            <a:off x="289719" y="1905000"/>
            <a:ext cx="11582400" cy="4419600"/>
          </a:xfrm>
        </p:spPr>
        <p:txBody>
          <a:bodyPr>
            <a:normAutofit fontScale="85000" lnSpcReduction="20000"/>
          </a:bodyPr>
          <a:lstStyle/>
          <a:p>
            <a:r>
              <a:rPr lang="en-US" dirty="0"/>
              <a:t>Sexual abuse is defined as any sexual or sexualized interaction with a child</a:t>
            </a:r>
          </a:p>
          <a:p>
            <a:r>
              <a:rPr lang="en-US" dirty="0"/>
              <a:t>Sexual abuse shall include, but is not limited to: </a:t>
            </a:r>
          </a:p>
          <a:p>
            <a:pPr lvl="1">
              <a:buFont typeface="Arial" panose="020B0604020202020204" pitchFamily="34" charset="0"/>
              <a:buChar char="•"/>
            </a:pPr>
            <a:r>
              <a:rPr lang="en-US" dirty="0"/>
              <a:t>Any touching of the genitals, anus or buttocks of a child, or the breast of a female child, or any such touching through the clothing; any act involving the genitals of a child and the hand, mouth, tongue, or anus of another person; or any sexual act involving the penetration, however slight, of a child’s mouth, penis, female genitalia, or anus by any body part of another person, or by any instrument or object; </a:t>
            </a:r>
          </a:p>
          <a:p>
            <a:pPr lvl="1">
              <a:buFont typeface="Arial" panose="020B0604020202020204" pitchFamily="34" charset="0"/>
              <a:buChar char="•"/>
            </a:pPr>
            <a:r>
              <a:rPr lang="en-US" dirty="0"/>
              <a:t>Any conduct that would constitute a violation, regardless of arrest or conviction, of Chapter 566, </a:t>
            </a:r>
            <a:r>
              <a:rPr lang="en-US" dirty="0" err="1"/>
              <a:t>RSMo</a:t>
            </a:r>
            <a:r>
              <a:rPr lang="en-US" dirty="0"/>
              <a:t>. if the victim is less than eighteen (18) years of age, section 567.050, </a:t>
            </a:r>
            <a:r>
              <a:rPr lang="en-US" dirty="0" err="1"/>
              <a:t>RSMo</a:t>
            </a:r>
            <a:r>
              <a:rPr lang="en-US" dirty="0"/>
              <a:t> if the victim is less than eighteen (18) years of age, sections 568.020, 568.060, 568.080, or 568.090, </a:t>
            </a:r>
            <a:r>
              <a:rPr lang="en-US" dirty="0" err="1"/>
              <a:t>RSMo</a:t>
            </a:r>
            <a:r>
              <a:rPr lang="en-US" dirty="0"/>
              <a:t>, sections 573.025, 573.035, 573.037, or 573.040, </a:t>
            </a:r>
            <a:r>
              <a:rPr lang="en-US" dirty="0" err="1"/>
              <a:t>RSMo</a:t>
            </a:r>
            <a:r>
              <a:rPr lang="en-US" dirty="0"/>
              <a:t>, or an attempt to commit any of the preceding crimes; </a:t>
            </a:r>
          </a:p>
          <a:p>
            <a:endParaRPr lang="en-US" dirty="0"/>
          </a:p>
        </p:txBody>
      </p:sp>
    </p:spTree>
    <p:extLst>
      <p:ext uri="{BB962C8B-B14F-4D97-AF65-F5344CB8AC3E}">
        <p14:creationId xmlns:p14="http://schemas.microsoft.com/office/powerpoint/2010/main" xmlns="" val="182298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Child Sexual Abuse </a:t>
            </a:r>
            <a:br>
              <a:rPr lang="en-US" dirty="0"/>
            </a:br>
            <a:r>
              <a:rPr lang="en-US" dirty="0"/>
              <a:t>(Children’s Division Guidelines) Cont.</a:t>
            </a:r>
          </a:p>
        </p:txBody>
      </p:sp>
      <p:sp>
        <p:nvSpPr>
          <p:cNvPr id="5" name="Content Placeholder 1"/>
          <p:cNvSpPr>
            <a:spLocks noGrp="1"/>
          </p:cNvSpPr>
          <p:nvPr>
            <p:ph idx="1"/>
          </p:nvPr>
        </p:nvSpPr>
        <p:spPr>
          <a:xfrm>
            <a:off x="213519" y="1905000"/>
            <a:ext cx="11658600" cy="4221164"/>
          </a:xfrm>
        </p:spPr>
        <p:txBody>
          <a:bodyPr>
            <a:normAutofit fontScale="85000" lnSpcReduction="20000"/>
          </a:bodyPr>
          <a:lstStyle/>
          <a:p>
            <a:r>
              <a:rPr lang="en-US" dirty="0"/>
              <a:t>Sexual abuse includes sexual exploitation of the child, including:</a:t>
            </a:r>
          </a:p>
          <a:p>
            <a:pPr lvl="1">
              <a:buFont typeface="Arial" panose="020B0604020202020204" pitchFamily="34" charset="0"/>
              <a:buChar char="•"/>
            </a:pPr>
            <a:r>
              <a:rPr lang="en-US" dirty="0"/>
              <a:t>Allowing, permitting, or encouraging a child to engage in prostitution, as defined by state law; or </a:t>
            </a:r>
          </a:p>
          <a:p>
            <a:pPr lvl="1">
              <a:buFont typeface="Arial" panose="020B0604020202020204" pitchFamily="34" charset="0"/>
              <a:buChar char="•"/>
            </a:pPr>
            <a:r>
              <a:rPr lang="en-US" dirty="0"/>
              <a:t>Allowing, permitting, encouraging, or engaging in the obscene or pornographic photographing, filming, or depicting of a child as those acts are defined by state law. This includes the storage or transmission of any data depicting said obscene or pornographic acts, images, or recordings. </a:t>
            </a:r>
          </a:p>
          <a:p>
            <a:pPr lvl="1">
              <a:buFont typeface="Arial" panose="020B0604020202020204" pitchFamily="34" charset="0"/>
              <a:buChar char="•"/>
            </a:pPr>
            <a:r>
              <a:rPr lang="en-US" dirty="0"/>
              <a:t>Any reasonable interaction with a child, including touching a child’s body for the purpose of providing the proper or necessary care or support of the child, shall not be considered sexual abuse. </a:t>
            </a:r>
          </a:p>
          <a:p>
            <a:pPr lvl="1">
              <a:buFont typeface="Arial" panose="020B0604020202020204" pitchFamily="34" charset="0"/>
              <a:buChar char="•"/>
            </a:pPr>
            <a:r>
              <a:rPr lang="en-US" dirty="0"/>
              <a:t>The touching of a child’s body, including a child’s genitals, buttocks, anus, or breasts for reasonable, medical, child rearing, or child care purposes shall not be considered sexual abuse. </a:t>
            </a:r>
          </a:p>
        </p:txBody>
      </p:sp>
    </p:spTree>
    <p:extLst>
      <p:ext uri="{BB962C8B-B14F-4D97-AF65-F5344CB8AC3E}">
        <p14:creationId xmlns:p14="http://schemas.microsoft.com/office/powerpoint/2010/main" xmlns="" val="345126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Child Sexual Abuse </a:t>
            </a:r>
            <a:br>
              <a:rPr lang="en-US" dirty="0"/>
            </a:br>
            <a:r>
              <a:rPr lang="en-US" dirty="0"/>
              <a:t>(Children’s Division Guidelines) Cont.</a:t>
            </a:r>
          </a:p>
        </p:txBody>
      </p:sp>
      <p:sp>
        <p:nvSpPr>
          <p:cNvPr id="5" name="Content Placeholder 1"/>
          <p:cNvSpPr>
            <a:spLocks noGrp="1"/>
          </p:cNvSpPr>
          <p:nvPr>
            <p:ph idx="1"/>
          </p:nvPr>
        </p:nvSpPr>
        <p:spPr>
          <a:xfrm>
            <a:off x="608092" y="1905000"/>
            <a:ext cx="10945654" cy="4221164"/>
          </a:xfrm>
        </p:spPr>
        <p:txBody>
          <a:bodyPr>
            <a:normAutofit fontScale="92500" lnSpcReduction="20000"/>
          </a:bodyPr>
          <a:lstStyle/>
          <a:p>
            <a:r>
              <a:rPr lang="en-US" dirty="0"/>
              <a:t>No proof is required that the alleged perpetrator received sexual gratification or that there was an exchange or promise of anything of value as a result of the act of sexual abuse to establish sexual abuse under Chapter 210 or 211, </a:t>
            </a:r>
            <a:r>
              <a:rPr lang="en-US" dirty="0" err="1"/>
              <a:t>RSMo</a:t>
            </a:r>
            <a:r>
              <a:rPr lang="en-US" dirty="0"/>
              <a:t>. </a:t>
            </a:r>
          </a:p>
          <a:p>
            <a:r>
              <a:rPr lang="en-US" dirty="0"/>
              <a:t>The use of force or coercion is not a necessary element for a finding of sexual abuse. </a:t>
            </a:r>
          </a:p>
          <a:p>
            <a:r>
              <a:rPr lang="en-US" dirty="0"/>
              <a:t>Sexual abuse may occur over or under the child’s clothes. </a:t>
            </a:r>
          </a:p>
          <a:p>
            <a:r>
              <a:rPr lang="en-US" dirty="0"/>
              <a:t>The division shall not be required to prove that the child suffered trauma or harm as a result of the act of sexual abuse</a:t>
            </a:r>
          </a:p>
          <a:p>
            <a:r>
              <a:rPr lang="en-US" dirty="0"/>
              <a:t>A child cannot consent to a sexual or sexualized act or interaction with a person responsible for that child’s care, custody, and control.</a:t>
            </a:r>
          </a:p>
        </p:txBody>
      </p:sp>
    </p:spTree>
    <p:extLst>
      <p:ext uri="{BB962C8B-B14F-4D97-AF65-F5344CB8AC3E}">
        <p14:creationId xmlns:p14="http://schemas.microsoft.com/office/powerpoint/2010/main" xmlns="" val="150687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Criminal Offenses </a:t>
            </a:r>
            <a:br>
              <a:rPr lang="en-US" dirty="0"/>
            </a:br>
            <a:r>
              <a:rPr lang="en-US" dirty="0"/>
              <a:t>Involving Sexual Misconduct with a Child</a:t>
            </a:r>
          </a:p>
        </p:txBody>
      </p:sp>
      <p:pic>
        <p:nvPicPr>
          <p:cNvPr id="4" name="Content Placeholder 5"/>
          <p:cNvPicPr>
            <a:picLocks noGrp="1" noChangeAspect="1"/>
          </p:cNvPicPr>
          <p:nvPr>
            <p:ph idx="1"/>
          </p:nvPr>
        </p:nvPicPr>
        <p:blipFill>
          <a:blip r:embed="rId2" cstate="print"/>
          <a:stretch>
            <a:fillRect/>
          </a:stretch>
        </p:blipFill>
        <p:spPr>
          <a:xfrm>
            <a:off x="1185069" y="1905000"/>
            <a:ext cx="9791700" cy="4029075"/>
          </a:xfrm>
          <a:prstGeom prst="rect">
            <a:avLst/>
          </a:prstGeom>
        </p:spPr>
      </p:pic>
    </p:spTree>
    <p:extLst>
      <p:ext uri="{BB962C8B-B14F-4D97-AF65-F5344CB8AC3E}">
        <p14:creationId xmlns:p14="http://schemas.microsoft.com/office/powerpoint/2010/main" xmlns="" val="402903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efinition"/>
          <p:cNvPicPr>
            <a:picLocks noChangeAspect="1" noChangeArrowheads="1"/>
          </p:cNvPicPr>
          <p:nvPr/>
        </p:nvPicPr>
        <p:blipFill>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3947319" y="1905000"/>
            <a:ext cx="4114800" cy="40241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566.067 to 071.  Child Molestation</a:t>
            </a:r>
          </a:p>
        </p:txBody>
      </p:sp>
      <p:sp>
        <p:nvSpPr>
          <p:cNvPr id="5" name="Content Placeholder 1"/>
          <p:cNvSpPr>
            <a:spLocks noGrp="1"/>
          </p:cNvSpPr>
          <p:nvPr>
            <p:ph idx="1"/>
          </p:nvPr>
        </p:nvSpPr>
        <p:spPr>
          <a:xfrm>
            <a:off x="213519" y="1417639"/>
            <a:ext cx="11582400" cy="4708526"/>
          </a:xfrm>
        </p:spPr>
        <p:txBody>
          <a:bodyPr>
            <a:normAutofit fontScale="85000" lnSpcReduction="20000"/>
          </a:bodyPr>
          <a:lstStyle/>
          <a:p>
            <a:r>
              <a:rPr lang="en-US" dirty="0"/>
              <a:t>A person commits the offense of child molestation in the first degree if he or she subjects another person who is less than fourteen years of age to sexual contact and the offense is an aggravated sexual offense.</a:t>
            </a:r>
          </a:p>
          <a:p>
            <a:r>
              <a:rPr lang="en-US" dirty="0"/>
              <a:t>A person commits the offense of child molestation in the second degree if he or she:</a:t>
            </a:r>
          </a:p>
          <a:p>
            <a:pPr lvl="1">
              <a:buFont typeface="Arial" panose="020B0604020202020204" pitchFamily="34" charset="0"/>
              <a:buChar char="•"/>
            </a:pPr>
            <a:r>
              <a:rPr lang="en-US" dirty="0"/>
              <a:t>Subjects a child who is less than twelve years of age to sexual contact; or</a:t>
            </a:r>
          </a:p>
          <a:p>
            <a:pPr lvl="1">
              <a:buFont typeface="Arial" panose="020B0604020202020204" pitchFamily="34" charset="0"/>
              <a:buChar char="•"/>
            </a:pPr>
            <a:r>
              <a:rPr lang="en-US" dirty="0"/>
              <a:t>Being more than four years older than a child who is less than seventeen years of age, subjects the child to sexual contact and the offense is an aggravated sexual offense.</a:t>
            </a:r>
          </a:p>
          <a:p>
            <a:r>
              <a:rPr lang="en-US" dirty="0"/>
              <a:t> A person commits the offense of child molestation in the third degree if he or she subjects a child who is less than fourteen years of age to sexual contact.</a:t>
            </a:r>
            <a:endParaRPr lang="en-US" b="1" dirty="0"/>
          </a:p>
          <a:p>
            <a:r>
              <a:rPr lang="en-US" dirty="0"/>
              <a:t>A person commits the offense of child molestation in the fourth degree if, being more than four years older than a child who is less than seventeen years of age, subjects the child to sexual contact.</a:t>
            </a:r>
          </a:p>
          <a:p>
            <a:endParaRPr lang="en-US" dirty="0"/>
          </a:p>
        </p:txBody>
      </p:sp>
    </p:spTree>
    <p:extLst>
      <p:ext uri="{BB962C8B-B14F-4D97-AF65-F5344CB8AC3E}">
        <p14:creationId xmlns:p14="http://schemas.microsoft.com/office/powerpoint/2010/main" xmlns="" val="14854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143000"/>
          </a:xfrm>
        </p:spPr>
        <p:txBody>
          <a:bodyPr>
            <a:normAutofit/>
          </a:bodyPr>
          <a:lstStyle/>
          <a:p>
            <a:r>
              <a:rPr lang="en-US" dirty="0"/>
              <a:t>566.083.  Sexual Misconduct Involving a Child</a:t>
            </a:r>
          </a:p>
        </p:txBody>
      </p:sp>
      <p:sp>
        <p:nvSpPr>
          <p:cNvPr id="5" name="Content Placeholder 1"/>
          <p:cNvSpPr>
            <a:spLocks noGrp="1"/>
          </p:cNvSpPr>
          <p:nvPr>
            <p:ph idx="1"/>
          </p:nvPr>
        </p:nvSpPr>
        <p:spPr>
          <a:xfrm>
            <a:off x="213519" y="1417639"/>
            <a:ext cx="11658599" cy="5135562"/>
          </a:xfrm>
        </p:spPr>
        <p:txBody>
          <a:bodyPr>
            <a:normAutofit fontScale="77500" lnSpcReduction="20000"/>
          </a:bodyPr>
          <a:lstStyle/>
          <a:p>
            <a:r>
              <a:rPr lang="en-US" b="1" dirty="0"/>
              <a:t> </a:t>
            </a:r>
            <a:r>
              <a:rPr lang="en-US" dirty="0"/>
              <a:t>A person commits the offense of sexual misconduct involving a child if such person:</a:t>
            </a:r>
          </a:p>
          <a:p>
            <a:pPr lvl="1">
              <a:buFont typeface="Arial" panose="020B0604020202020204" pitchFamily="34" charset="0"/>
              <a:buChar char="•"/>
            </a:pPr>
            <a:r>
              <a:rPr lang="en-US" dirty="0"/>
              <a:t>Knowingly exposes his or her genitals to a child less than fifteen years of age under circumstances in which he or she knows that his or her conduct is likely to cause affront or alarm to the child;</a:t>
            </a:r>
          </a:p>
          <a:p>
            <a:pPr lvl="1">
              <a:buFont typeface="Arial" panose="020B0604020202020204" pitchFamily="34" charset="0"/>
              <a:buChar char="•"/>
            </a:pPr>
            <a:r>
              <a:rPr lang="en-US" dirty="0"/>
              <a:t>Knowingly exposes his or her genitals to a child less than fifteen years of age for the purpose of arousing or gratifying the sexual desire of any person, including the child;</a:t>
            </a:r>
          </a:p>
          <a:p>
            <a:pPr lvl="1">
              <a:buFont typeface="Arial" panose="020B0604020202020204" pitchFamily="34" charset="0"/>
              <a:buChar char="•"/>
            </a:pPr>
            <a:r>
              <a:rPr lang="en-US" dirty="0"/>
              <a:t>Knowingly coerces or induces a child less than fifteen years of age to expose the child's genitals for the purpose of arousing or gratifying the sexual desire of any person, including the child; or</a:t>
            </a:r>
          </a:p>
          <a:p>
            <a:pPr lvl="1">
              <a:buFont typeface="Arial" panose="020B0604020202020204" pitchFamily="34" charset="0"/>
              <a:buChar char="•"/>
            </a:pPr>
            <a:r>
              <a:rPr lang="en-US" dirty="0"/>
              <a:t>Knowingly coerces or induces a child who is known by such person to be less than fifteen years of age to expose the breasts of a female child through the internet or other electronic means for the purpose of arousing or gratifying the sexual desire of any person, including the child.</a:t>
            </a:r>
          </a:p>
          <a:p>
            <a:r>
              <a:rPr lang="en-US" dirty="0"/>
              <a:t>The provisions of this section shall apply regardless of whether the person violates this section in person or via the internet or other electronic means.</a:t>
            </a:r>
          </a:p>
        </p:txBody>
      </p:sp>
    </p:spTree>
    <p:extLst>
      <p:ext uri="{BB962C8B-B14F-4D97-AF65-F5344CB8AC3E}">
        <p14:creationId xmlns:p14="http://schemas.microsoft.com/office/powerpoint/2010/main" xmlns="" val="281082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F2298-26A3-4782-9F93-1CD74125165C}"/>
              </a:ext>
            </a:extLst>
          </p:cNvPr>
          <p:cNvSpPr>
            <a:spLocks noGrp="1"/>
          </p:cNvSpPr>
          <p:nvPr>
            <p:ph type="title"/>
          </p:nvPr>
        </p:nvSpPr>
        <p:spPr/>
        <p:txBody>
          <a:bodyPr/>
          <a:lstStyle/>
          <a:p>
            <a:r>
              <a:rPr lang="en-US" dirty="0"/>
              <a:t>Other Key Issues in a Nutshell</a:t>
            </a:r>
          </a:p>
        </p:txBody>
      </p:sp>
      <p:sp>
        <p:nvSpPr>
          <p:cNvPr id="3" name="Content Placeholder 2">
            <a:extLst>
              <a:ext uri="{FF2B5EF4-FFF2-40B4-BE49-F238E27FC236}">
                <a16:creationId xmlns:a16="http://schemas.microsoft.com/office/drawing/2014/main" xmlns="" id="{2D31692C-FE9E-4002-9350-30485AF9465C}"/>
              </a:ext>
            </a:extLst>
          </p:cNvPr>
          <p:cNvSpPr>
            <a:spLocks noGrp="1"/>
          </p:cNvSpPr>
          <p:nvPr>
            <p:ph idx="1"/>
          </p:nvPr>
        </p:nvSpPr>
        <p:spPr/>
        <p:txBody>
          <a:bodyPr/>
          <a:lstStyle/>
          <a:p>
            <a:r>
              <a:rPr lang="en-US" dirty="0"/>
              <a:t>Bids, RFP’s and RFQ’s</a:t>
            </a:r>
          </a:p>
          <a:p>
            <a:r>
              <a:rPr lang="en-US" dirty="0"/>
              <a:t>School Board Liability Questions</a:t>
            </a:r>
          </a:p>
          <a:p>
            <a:r>
              <a:rPr lang="en-US" dirty="0"/>
              <a:t>Dealing with Ineffective Teachers</a:t>
            </a:r>
          </a:p>
          <a:p>
            <a:pPr marL="0" indent="0">
              <a:buNone/>
            </a:pPr>
            <a:endParaRPr lang="en-US" dirty="0"/>
          </a:p>
        </p:txBody>
      </p:sp>
    </p:spTree>
    <p:extLst>
      <p:ext uri="{BB962C8B-B14F-4D97-AF65-F5344CB8AC3E}">
        <p14:creationId xmlns:p14="http://schemas.microsoft.com/office/powerpoint/2010/main" xmlns="" val="411551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566.086.  Sexual Contact with a Student</a:t>
            </a:r>
          </a:p>
        </p:txBody>
      </p:sp>
      <p:sp>
        <p:nvSpPr>
          <p:cNvPr id="5" name="Content Placeholder 1"/>
          <p:cNvSpPr>
            <a:spLocks noGrp="1"/>
          </p:cNvSpPr>
          <p:nvPr>
            <p:ph idx="1"/>
          </p:nvPr>
        </p:nvSpPr>
        <p:spPr>
          <a:xfrm>
            <a:off x="137319" y="1600201"/>
            <a:ext cx="11811000" cy="4876799"/>
          </a:xfrm>
        </p:spPr>
        <p:txBody>
          <a:bodyPr>
            <a:normAutofit fontScale="77500" lnSpcReduction="20000"/>
          </a:bodyPr>
          <a:lstStyle/>
          <a:p>
            <a:r>
              <a:rPr lang="en-US" dirty="0"/>
              <a:t>A person commits the offense of sexual contact with a student if he or she has sexual contact with a student of the school and is:</a:t>
            </a:r>
          </a:p>
          <a:p>
            <a:pPr lvl="1">
              <a:buFont typeface="Arial" panose="020B0604020202020204" pitchFamily="34" charset="0"/>
              <a:buChar char="•"/>
            </a:pPr>
            <a:r>
              <a:rPr lang="en-US" dirty="0"/>
              <a:t>A teacher, as that term is defined in subdivisions (4), (5), and (7) of section </a:t>
            </a:r>
            <a:r>
              <a:rPr lang="en-US" dirty="0">
                <a:hlinkClick r:id="rId2"/>
              </a:rPr>
              <a:t>168.104</a:t>
            </a:r>
            <a:r>
              <a:rPr lang="en-US" dirty="0"/>
              <a:t>;</a:t>
            </a:r>
          </a:p>
          <a:p>
            <a:pPr lvl="1">
              <a:buFont typeface="Arial" panose="020B0604020202020204" pitchFamily="34" charset="0"/>
              <a:buChar char="•"/>
            </a:pPr>
            <a:r>
              <a:rPr lang="en-US" dirty="0"/>
              <a:t>A student teacher; or  </a:t>
            </a:r>
          </a:p>
          <a:p>
            <a:pPr lvl="1">
              <a:buFont typeface="Arial" panose="020B0604020202020204" pitchFamily="34" charset="0"/>
              <a:buChar char="•"/>
            </a:pPr>
            <a:r>
              <a:rPr lang="en-US" dirty="0"/>
              <a:t>An employee of the school; or</a:t>
            </a:r>
          </a:p>
          <a:p>
            <a:pPr lvl="1">
              <a:buFont typeface="Arial" panose="020B0604020202020204" pitchFamily="34" charset="0"/>
              <a:buChar char="•"/>
            </a:pPr>
            <a:r>
              <a:rPr lang="en-US" dirty="0"/>
              <a:t>A volunteer of the school or of an organization working with the school on a project or program who is not a student at the school; or</a:t>
            </a:r>
          </a:p>
          <a:p>
            <a:pPr lvl="1">
              <a:buFont typeface="Arial" panose="020B0604020202020204" pitchFamily="34" charset="0"/>
              <a:buChar char="•"/>
            </a:pPr>
            <a:r>
              <a:rPr lang="en-US" dirty="0"/>
              <a:t>An elected or appointed official of the school district; or</a:t>
            </a:r>
          </a:p>
          <a:p>
            <a:pPr lvl="1">
              <a:buFont typeface="Arial" panose="020B0604020202020204" pitchFamily="34" charset="0"/>
              <a:buChar char="•"/>
            </a:pPr>
            <a:r>
              <a:rPr lang="en-US" dirty="0"/>
              <a:t>A person employed by an entity that contracts with the school or school district to provide services.</a:t>
            </a:r>
          </a:p>
          <a:p>
            <a:r>
              <a:rPr lang="en-US" dirty="0"/>
              <a:t>For the purposes of this section, </a:t>
            </a:r>
            <a:r>
              <a:rPr lang="en-US" b="1" dirty="0"/>
              <a:t>"school"</a:t>
            </a:r>
            <a:r>
              <a:rPr lang="en-US" dirty="0"/>
              <a:t> shall mean any public or private school in this state serving kindergarten through grade twelve or any school bus used by the school district.</a:t>
            </a:r>
          </a:p>
          <a:p>
            <a:r>
              <a:rPr lang="en-US" dirty="0"/>
              <a:t>It is not a defense to prosecution for a violation of this section that the student consented to the sexual contact.</a:t>
            </a:r>
          </a:p>
          <a:p>
            <a:endParaRPr lang="en-US" dirty="0"/>
          </a:p>
          <a:p>
            <a:endParaRPr lang="en-US" dirty="0"/>
          </a:p>
        </p:txBody>
      </p:sp>
    </p:spTree>
    <p:extLst>
      <p:ext uri="{BB962C8B-B14F-4D97-AF65-F5344CB8AC3E}">
        <p14:creationId xmlns:p14="http://schemas.microsoft.com/office/powerpoint/2010/main" xmlns="" val="3762008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566.100 to 101.  Sexual Abuse</a:t>
            </a:r>
          </a:p>
        </p:txBody>
      </p:sp>
      <p:sp>
        <p:nvSpPr>
          <p:cNvPr id="5" name="Content Placeholder 1"/>
          <p:cNvSpPr>
            <a:spLocks noGrp="1"/>
          </p:cNvSpPr>
          <p:nvPr>
            <p:ph idx="1"/>
          </p:nvPr>
        </p:nvSpPr>
        <p:spPr>
          <a:xfrm>
            <a:off x="429109" y="1523297"/>
            <a:ext cx="7454027" cy="4525963"/>
          </a:xfrm>
        </p:spPr>
        <p:txBody>
          <a:bodyPr>
            <a:normAutofit/>
          </a:bodyPr>
          <a:lstStyle/>
          <a:p>
            <a:r>
              <a:rPr lang="en-US" sz="2600" dirty="0"/>
              <a:t>A person commits the offense of sexual abuse in the first degree if he or she subjects another person to sexual contact when that person is incapacitated, incapable of consent, or lacks the capacity to consent, or by the use of forcible compulsion.</a:t>
            </a:r>
          </a:p>
          <a:p>
            <a:r>
              <a:rPr lang="en-US" sz="2600" dirty="0"/>
              <a:t>A person commits the offense of sexual abuse in the second degree if he or she purposely subjects another person to sexual contact without that person's consent.</a:t>
            </a:r>
          </a:p>
          <a:p>
            <a:endParaRPr lang="en-US" sz="2600" dirty="0"/>
          </a:p>
        </p:txBody>
      </p:sp>
      <p:pic>
        <p:nvPicPr>
          <p:cNvPr id="5122" name="Picture 2" descr="Image result for stop sexual abus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7008" r="26591"/>
          <a:stretch/>
        </p:blipFill>
        <p:spPr bwMode="auto">
          <a:xfrm>
            <a:off x="7704153" y="1349287"/>
            <a:ext cx="44196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440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401762"/>
          </a:xfrm>
        </p:spPr>
        <p:txBody>
          <a:bodyPr>
            <a:normAutofit/>
          </a:bodyPr>
          <a:lstStyle/>
          <a:p>
            <a:r>
              <a:rPr lang="en-US" dirty="0"/>
              <a:t>566.103.  Crime of Promoting </a:t>
            </a:r>
            <a:br>
              <a:rPr lang="en-US" dirty="0"/>
            </a:br>
            <a:r>
              <a:rPr lang="en-US" dirty="0"/>
              <a:t>Online Sexual Solicitation</a:t>
            </a:r>
          </a:p>
        </p:txBody>
      </p:sp>
      <p:sp>
        <p:nvSpPr>
          <p:cNvPr id="5" name="Content Placeholder 1"/>
          <p:cNvSpPr>
            <a:spLocks noGrp="1"/>
          </p:cNvSpPr>
          <p:nvPr>
            <p:ph idx="1"/>
          </p:nvPr>
        </p:nvSpPr>
        <p:spPr>
          <a:xfrm>
            <a:off x="213519" y="1905000"/>
            <a:ext cx="11658600" cy="4572000"/>
          </a:xfrm>
        </p:spPr>
        <p:txBody>
          <a:bodyPr>
            <a:normAutofit fontScale="77500" lnSpcReduction="20000"/>
          </a:bodyPr>
          <a:lstStyle/>
          <a:p>
            <a:r>
              <a:rPr lang="en-US" dirty="0"/>
              <a:t>A person or entity commits the offense of promoting online sexual solicitation if such person or entity knowingly permits a web-based classified service owned or operated by such person or entity to be used by individuals to post advertisements promoting prostitution, enticing a child to engage in sexual conduct, or promoting sexual trafficking of a child after receiving notice under this section.</a:t>
            </a:r>
          </a:p>
          <a:p>
            <a:r>
              <a:rPr lang="en-US" dirty="0"/>
              <a:t>As used in this section, the term </a:t>
            </a:r>
            <a:r>
              <a:rPr lang="en-US" b="1" dirty="0"/>
              <a:t>"web-based classified service"</a:t>
            </a:r>
            <a:r>
              <a:rPr lang="en-US" dirty="0"/>
              <a:t> means a person or entity in whose name a specific URL or internet domain name is registered which has advertisements for goods and services or personal advertisements.</a:t>
            </a:r>
          </a:p>
          <a:p>
            <a:r>
              <a:rPr lang="en-US" dirty="0"/>
              <a:t>An advertisement may be deemed to promote prostitution, entice a child to engage in sexual conduct, or promote sexual trafficking of a child, if the content of such advertisement would be interpreted by a reasonable person as offering to exchange sexual conduct for goods or services in violation of </a:t>
            </a:r>
            <a:r>
              <a:rPr lang="en-US" dirty="0">
                <a:hlinkClick r:id="rId2"/>
              </a:rPr>
              <a:t>chapter 567</a:t>
            </a:r>
            <a:r>
              <a:rPr lang="en-US" dirty="0"/>
              <a:t>, as seeking a child for the purpose of sexual conduct or commercial sex act, or as offering a child as a participant in sexual conduct or commercial sex act in violation of section </a:t>
            </a:r>
            <a:r>
              <a:rPr lang="en-US" dirty="0">
                <a:hlinkClick r:id="rId3"/>
              </a:rPr>
              <a:t>566.151</a:t>
            </a:r>
            <a:r>
              <a:rPr lang="en-US" dirty="0"/>
              <a:t>, </a:t>
            </a:r>
            <a:r>
              <a:rPr lang="en-US" baseline="30000" dirty="0"/>
              <a:t>*</a:t>
            </a:r>
            <a:r>
              <a:rPr lang="en-US" dirty="0">
                <a:hlinkClick r:id="rId4"/>
              </a:rPr>
              <a:t> 566.210</a:t>
            </a:r>
            <a:r>
              <a:rPr lang="en-US" baseline="30000" dirty="0"/>
              <a:t>**</a:t>
            </a:r>
            <a:r>
              <a:rPr lang="en-US" dirty="0"/>
              <a:t>, or </a:t>
            </a:r>
            <a:r>
              <a:rPr lang="en-US" dirty="0">
                <a:hlinkClick r:id="rId5"/>
              </a:rPr>
              <a:t>566.211</a:t>
            </a:r>
            <a:r>
              <a:rPr lang="en-US" baseline="30000" dirty="0"/>
              <a:t>**</a:t>
            </a:r>
            <a:r>
              <a:rPr lang="en-US" dirty="0"/>
              <a:t>.</a:t>
            </a:r>
          </a:p>
          <a:p>
            <a:endParaRPr lang="en-US" dirty="0"/>
          </a:p>
          <a:p>
            <a:endParaRPr lang="en-US" dirty="0"/>
          </a:p>
        </p:txBody>
      </p:sp>
    </p:spTree>
    <p:extLst>
      <p:ext uri="{BB962C8B-B14F-4D97-AF65-F5344CB8AC3E}">
        <p14:creationId xmlns:p14="http://schemas.microsoft.com/office/powerpoint/2010/main" xmlns="" val="4070979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08092" y="1600201"/>
            <a:ext cx="10945654" cy="4525963"/>
          </a:xfrm>
        </p:spPr>
        <p:txBody>
          <a:bodyPr/>
          <a:lstStyle/>
          <a:p>
            <a:r>
              <a:rPr lang="en-US" dirty="0"/>
              <a:t>Enticement of a child</a:t>
            </a:r>
          </a:p>
          <a:p>
            <a:r>
              <a:rPr lang="en-US" dirty="0"/>
              <a:t>Sexual trafficking of a child</a:t>
            </a:r>
          </a:p>
          <a:p>
            <a:r>
              <a:rPr lang="en-US" dirty="0"/>
              <a:t>Statutory rape</a:t>
            </a:r>
          </a:p>
          <a:p>
            <a:endParaRPr lang="en-US" dirty="0"/>
          </a:p>
          <a:p>
            <a:endParaRPr lang="en-US" dirty="0"/>
          </a:p>
        </p:txBody>
      </p:sp>
      <p:sp>
        <p:nvSpPr>
          <p:cNvPr id="2" name="Title 1"/>
          <p:cNvSpPr>
            <a:spLocks noGrp="1"/>
          </p:cNvSpPr>
          <p:nvPr>
            <p:ph type="title"/>
          </p:nvPr>
        </p:nvSpPr>
        <p:spPr/>
        <p:txBody>
          <a:bodyPr/>
          <a:lstStyle/>
          <a:p>
            <a:r>
              <a:rPr lang="en-US" dirty="0"/>
              <a:t>Other Miscellaneous Offenses</a:t>
            </a:r>
          </a:p>
        </p:txBody>
      </p:sp>
      <p:pic>
        <p:nvPicPr>
          <p:cNvPr id="4100" name="Picture 4" descr="Image result for miscellaneous"/>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7528719" y="1636144"/>
            <a:ext cx="3352800" cy="335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99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566.151.  Enticement of a Child</a:t>
            </a:r>
          </a:p>
        </p:txBody>
      </p:sp>
      <p:sp>
        <p:nvSpPr>
          <p:cNvPr id="5" name="Content Placeholder 1"/>
          <p:cNvSpPr>
            <a:spLocks noGrp="1"/>
          </p:cNvSpPr>
          <p:nvPr>
            <p:ph idx="1"/>
          </p:nvPr>
        </p:nvSpPr>
        <p:spPr>
          <a:xfrm>
            <a:off x="4861719" y="1430579"/>
            <a:ext cx="7377826" cy="3293822"/>
          </a:xfrm>
        </p:spPr>
        <p:txBody>
          <a:bodyPr>
            <a:normAutofit/>
          </a:bodyPr>
          <a:lstStyle/>
          <a:p>
            <a:r>
              <a:rPr lang="en-US" sz="2600" dirty="0"/>
              <a:t>A person twenty-one years of age or older commits the offense of enticement of a child if he or she persuades, solicits, coaxes, entices, or lures whether by words, actions or through communication via the internet or any electronic communication, any person who is less than fifteen years of age for the purpose of engaging in sexual conduct.</a:t>
            </a:r>
          </a:p>
        </p:txBody>
      </p:sp>
      <p:pic>
        <p:nvPicPr>
          <p:cNvPr id="6146" name="Picture 2" descr="Image result for stop enticement of a chil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77" r="8385"/>
          <a:stretch/>
        </p:blipFill>
        <p:spPr bwMode="auto">
          <a:xfrm>
            <a:off x="213519" y="1396073"/>
            <a:ext cx="4343400" cy="287245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15536" y="4876800"/>
            <a:ext cx="11719719" cy="1292662"/>
          </a:xfrm>
          <a:prstGeom prst="rect">
            <a:avLst/>
          </a:prstGeom>
        </p:spPr>
        <p:txBody>
          <a:bodyPr wrap="square">
            <a:spAutoFit/>
          </a:bodyPr>
          <a:lstStyle/>
          <a:p>
            <a:pPr marL="457200" indent="-457200">
              <a:buFont typeface="Arial" panose="020B0604020202020204" pitchFamily="34" charset="0"/>
              <a:buChar char="•"/>
            </a:pPr>
            <a:r>
              <a:rPr lang="en-US" sz="2600" dirty="0">
                <a:solidFill>
                  <a:srgbClr val="1547A2"/>
                </a:solidFill>
              </a:rPr>
              <a:t>It is not a defense to a prosecution for a violation of this section that the other person was a peace officer masquerading as a minor.</a:t>
            </a:r>
          </a:p>
          <a:p>
            <a:pPr marL="457200" indent="-457200">
              <a:buFont typeface="Arial" panose="020B0604020202020204" pitchFamily="34" charset="0"/>
              <a:buChar char="•"/>
            </a:pPr>
            <a:endParaRPr lang="en-US" sz="2600" dirty="0">
              <a:solidFill>
                <a:srgbClr val="1547A2"/>
              </a:solidFill>
            </a:endParaRPr>
          </a:p>
        </p:txBody>
      </p:sp>
    </p:spTree>
    <p:extLst>
      <p:ext uri="{BB962C8B-B14F-4D97-AF65-F5344CB8AC3E}">
        <p14:creationId xmlns:p14="http://schemas.microsoft.com/office/powerpoint/2010/main" xmlns="" val="189898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566.210.  Sexual Trafficking of a Child</a:t>
            </a:r>
          </a:p>
        </p:txBody>
      </p:sp>
      <p:sp>
        <p:nvSpPr>
          <p:cNvPr id="5" name="Content Placeholder 1"/>
          <p:cNvSpPr>
            <a:spLocks noGrp="1"/>
          </p:cNvSpPr>
          <p:nvPr>
            <p:ph idx="1"/>
          </p:nvPr>
        </p:nvSpPr>
        <p:spPr>
          <a:xfrm>
            <a:off x="213519" y="1600201"/>
            <a:ext cx="11658600" cy="4876799"/>
          </a:xfrm>
        </p:spPr>
        <p:txBody>
          <a:bodyPr>
            <a:normAutofit fontScale="77500" lnSpcReduction="20000"/>
          </a:bodyPr>
          <a:lstStyle/>
          <a:p>
            <a:r>
              <a:rPr lang="en-US" dirty="0"/>
              <a:t>A person commits the offense of sexual trafficking of a child in the first degree if he or she knowingly:</a:t>
            </a:r>
          </a:p>
          <a:p>
            <a:r>
              <a:rPr lang="en-US" dirty="0"/>
              <a:t>Recruits, entices, harbors, transports, provides, or obtains by any means, including but not limited to through the use of force, abduction, coercion, fraud, deception, blackmail, or causing or threatening to cause financial harm, a person under the age of twelve to participate in a commercial sex act, a sexual performance, or the production of explicit sexual material as defined in section </a:t>
            </a:r>
            <a:r>
              <a:rPr lang="en-US" dirty="0">
                <a:hlinkClick r:id="rId3"/>
              </a:rPr>
              <a:t>573.010</a:t>
            </a:r>
            <a:r>
              <a:rPr lang="en-US" dirty="0"/>
              <a:t>, or benefits, financially or by receiving anything of value, from participation in such activities;</a:t>
            </a:r>
          </a:p>
          <a:p>
            <a:r>
              <a:rPr lang="en-US" dirty="0"/>
              <a:t>Causes a person under the age of twelve to engage in a commercial sex act, a sexual performance, or the production of explicit sexual material as defined in section </a:t>
            </a:r>
            <a:r>
              <a:rPr lang="en-US" dirty="0">
                <a:hlinkClick r:id="rId3"/>
              </a:rPr>
              <a:t>573.010</a:t>
            </a:r>
            <a:r>
              <a:rPr lang="en-US" dirty="0"/>
              <a:t>; or</a:t>
            </a:r>
          </a:p>
          <a:p>
            <a:r>
              <a:rPr lang="en-US" dirty="0"/>
              <a:t>Advertises the availability of a person under the age of twelve to participate in a commercial sex act, a sexual performance, or the production of explicit sexual material as defined in section </a:t>
            </a:r>
            <a:r>
              <a:rPr lang="en-US" dirty="0">
                <a:hlinkClick r:id="rId3"/>
              </a:rPr>
              <a:t>573.010</a:t>
            </a:r>
            <a:r>
              <a:rPr lang="en-US" dirty="0"/>
              <a:t>.</a:t>
            </a:r>
          </a:p>
          <a:p>
            <a:r>
              <a:rPr lang="en-US" dirty="0"/>
              <a:t>It shall not be a defense that the defendant believed that the person was twelve years of age or older.</a:t>
            </a:r>
          </a:p>
          <a:p>
            <a:endParaRPr lang="en-US" dirty="0"/>
          </a:p>
        </p:txBody>
      </p:sp>
    </p:spTree>
    <p:extLst>
      <p:ext uri="{BB962C8B-B14F-4D97-AF65-F5344CB8AC3E}">
        <p14:creationId xmlns:p14="http://schemas.microsoft.com/office/powerpoint/2010/main" xmlns="" val="295283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401762"/>
          </a:xfrm>
        </p:spPr>
        <p:txBody>
          <a:bodyPr>
            <a:normAutofit/>
          </a:bodyPr>
          <a:lstStyle/>
          <a:p>
            <a:r>
              <a:rPr lang="en-US" dirty="0"/>
              <a:t>566.032.  Statutory Rape and </a:t>
            </a:r>
            <a:br>
              <a:rPr lang="en-US" dirty="0"/>
            </a:br>
            <a:r>
              <a:rPr lang="en-US" dirty="0"/>
              <a:t>Attempt to Commit</a:t>
            </a:r>
          </a:p>
        </p:txBody>
      </p:sp>
      <p:sp>
        <p:nvSpPr>
          <p:cNvPr id="5" name="Content Placeholder 1"/>
          <p:cNvSpPr>
            <a:spLocks noGrp="1"/>
          </p:cNvSpPr>
          <p:nvPr>
            <p:ph idx="1"/>
          </p:nvPr>
        </p:nvSpPr>
        <p:spPr>
          <a:xfrm>
            <a:off x="442119" y="1828800"/>
            <a:ext cx="6996827" cy="4297364"/>
          </a:xfrm>
        </p:spPr>
        <p:txBody>
          <a:bodyPr/>
          <a:lstStyle/>
          <a:p>
            <a:r>
              <a:rPr lang="en-US" sz="2600" dirty="0"/>
              <a:t>A person commits the offense of statutory rape in the first degree if he or she has sexual intercourse with another person who is less than fourteen years of age.</a:t>
            </a:r>
          </a:p>
          <a:p>
            <a:r>
              <a:rPr lang="en-US" sz="2600" dirty="0"/>
              <a:t>A person commits the offense of statutory rape in the second degree if being twenty-one years of age or older, he or she has sexual intercourse with another person who is less than seventeen years of age.</a:t>
            </a:r>
          </a:p>
          <a:p>
            <a:endParaRPr lang="en-US" dirty="0"/>
          </a:p>
        </p:txBody>
      </p:sp>
      <p:pic>
        <p:nvPicPr>
          <p:cNvPr id="7170" name="Picture 2"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5519" y="1350724"/>
            <a:ext cx="268605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6327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Harassment or Discrimination</a:t>
            </a:r>
          </a:p>
        </p:txBody>
      </p:sp>
      <p:sp>
        <p:nvSpPr>
          <p:cNvPr id="5" name="Content Placeholder 1"/>
          <p:cNvSpPr>
            <a:spLocks noGrp="1"/>
          </p:cNvSpPr>
          <p:nvPr>
            <p:ph idx="1"/>
          </p:nvPr>
        </p:nvSpPr>
        <p:spPr>
          <a:xfrm>
            <a:off x="4785518" y="1600201"/>
            <a:ext cx="6768227" cy="4525963"/>
          </a:xfrm>
        </p:spPr>
        <p:txBody>
          <a:bodyPr/>
          <a:lstStyle/>
          <a:p>
            <a:r>
              <a:rPr lang="en-US" sz="2600" dirty="0"/>
              <a:t>Most board policies require that any allegations of sexual harassment or gender discrimination be reported immediately to the District’s compliance officer. </a:t>
            </a:r>
          </a:p>
          <a:p>
            <a:r>
              <a:rPr lang="en-US" sz="2600" dirty="0"/>
              <a:t>Compliance officer is usually identified in your board policy regarding discrimination/harassment</a:t>
            </a:r>
          </a:p>
          <a:p>
            <a:r>
              <a:rPr lang="en-US" sz="2600" dirty="0"/>
              <a:t>Failure to report can lead to legal risks</a:t>
            </a:r>
          </a:p>
          <a:p>
            <a:endParaRPr lang="en-US" dirty="0"/>
          </a:p>
          <a:p>
            <a:endParaRPr lang="en-US" dirty="0"/>
          </a:p>
        </p:txBody>
      </p:sp>
      <p:pic>
        <p:nvPicPr>
          <p:cNvPr id="8194" name="Picture 2" descr="Image result for whats the differenc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720" r="36867"/>
          <a:stretch/>
        </p:blipFill>
        <p:spPr bwMode="auto">
          <a:xfrm>
            <a:off x="518319" y="1752600"/>
            <a:ext cx="3886199" cy="35816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3748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Harassment </a:t>
            </a:r>
          </a:p>
        </p:txBody>
      </p:sp>
      <p:sp>
        <p:nvSpPr>
          <p:cNvPr id="5" name="Content Placeholder 1"/>
          <p:cNvSpPr>
            <a:spLocks noGrp="1"/>
          </p:cNvSpPr>
          <p:nvPr>
            <p:ph idx="1"/>
          </p:nvPr>
        </p:nvSpPr>
        <p:spPr>
          <a:xfrm>
            <a:off x="608092" y="1600201"/>
            <a:ext cx="10945654" cy="4525963"/>
          </a:xfrm>
        </p:spPr>
        <p:txBody>
          <a:bodyPr>
            <a:normAutofit fontScale="85000" lnSpcReduction="20000"/>
          </a:bodyPr>
          <a:lstStyle/>
          <a:p>
            <a:r>
              <a:rPr lang="en-US" dirty="0"/>
              <a:t>Form of gender discrimination  </a:t>
            </a:r>
          </a:p>
          <a:p>
            <a:r>
              <a:rPr lang="en-US" dirty="0"/>
              <a:t>Sexual harassment is unwelcome conduct that occurs when: </a:t>
            </a:r>
          </a:p>
          <a:p>
            <a:pPr lvl="1">
              <a:buFont typeface="Arial" panose="020B0604020202020204" pitchFamily="34" charset="0"/>
              <a:buChar char="•"/>
            </a:pPr>
            <a:r>
              <a:rPr lang="en-US" dirty="0"/>
              <a:t>benefits or decisions are implicitly or explicitly conditioned upon submission to, or punishment is applied for refusing to comply with, unwelcome sexual advances, requests for sexual favors or conduct of a sexual nature; or </a:t>
            </a:r>
          </a:p>
          <a:p>
            <a:pPr lvl="1">
              <a:buFont typeface="Arial" panose="020B0604020202020204" pitchFamily="34" charset="0"/>
              <a:buChar char="•"/>
            </a:pPr>
            <a:r>
              <a:rPr lang="en-US" dirty="0"/>
              <a:t>the school or work environment becomes permeated with intimidation, ridicule or insult that is based on sex or is sexual in nature and that is sufficiently severe or pervasive enough to alter the conditions of participation in the district</a:t>
            </a:r>
            <a:r>
              <a:rPr lang="en-US" dirty="0">
                <a:sym typeface="WP TypographicSymbols"/>
              </a:rPr>
              <a:t>’</a:t>
            </a:r>
            <a:r>
              <a:rPr lang="en-US" dirty="0"/>
              <a:t>s programs and activities or the conditions of employment</a:t>
            </a:r>
          </a:p>
          <a:p>
            <a:r>
              <a:rPr lang="en-US" dirty="0"/>
              <a:t>The district presumes a student cannot consent to behavior of a sexual nature with an adult regardless of the circumstance.</a:t>
            </a:r>
          </a:p>
          <a:p>
            <a:pPr marL="0" indent="0">
              <a:buNone/>
            </a:pPr>
            <a:endParaRPr lang="en-US" dirty="0"/>
          </a:p>
          <a:p>
            <a:endParaRPr lang="en-US" dirty="0"/>
          </a:p>
        </p:txBody>
      </p:sp>
    </p:spTree>
    <p:extLst>
      <p:ext uri="{BB962C8B-B14F-4D97-AF65-F5344CB8AC3E}">
        <p14:creationId xmlns:p14="http://schemas.microsoft.com/office/powerpoint/2010/main" xmlns="" val="1855686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143000"/>
          </a:xfrm>
        </p:spPr>
        <p:txBody>
          <a:bodyPr>
            <a:normAutofit/>
          </a:bodyPr>
          <a:lstStyle/>
          <a:p>
            <a:r>
              <a:rPr lang="en-US" dirty="0"/>
              <a:t>Identifying Signs of Sexual Abuse in Children </a:t>
            </a:r>
          </a:p>
        </p:txBody>
      </p:sp>
      <p:sp>
        <p:nvSpPr>
          <p:cNvPr id="5" name="Content Placeholder 1"/>
          <p:cNvSpPr>
            <a:spLocks noGrp="1"/>
          </p:cNvSpPr>
          <p:nvPr>
            <p:ph idx="1"/>
          </p:nvPr>
        </p:nvSpPr>
        <p:spPr>
          <a:xfrm>
            <a:off x="608092" y="1600201"/>
            <a:ext cx="5930027" cy="4525963"/>
          </a:xfrm>
        </p:spPr>
        <p:txBody>
          <a:bodyPr/>
          <a:lstStyle/>
          <a:p>
            <a:r>
              <a:rPr lang="en-US" sz="2600" dirty="0"/>
              <a:t>Signs will be different depending upon the child’s age</a:t>
            </a:r>
          </a:p>
          <a:p>
            <a:r>
              <a:rPr lang="en-US" sz="2600" dirty="0"/>
              <a:t>Not easy to spot because perpetrators take active measures to avoid detection</a:t>
            </a:r>
          </a:p>
          <a:p>
            <a:endParaRPr lang="en-US" dirty="0"/>
          </a:p>
          <a:p>
            <a:endParaRPr lang="en-US" dirty="0"/>
          </a:p>
        </p:txBody>
      </p:sp>
      <p:pic>
        <p:nvPicPr>
          <p:cNvPr id="9220" name="Picture 4"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519" y="1600201"/>
            <a:ext cx="3539521" cy="37179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272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D5CE8-DADF-4ABC-AE75-DA2E7F500535}"/>
              </a:ext>
            </a:extLst>
          </p:cNvPr>
          <p:cNvSpPr>
            <a:spLocks noGrp="1"/>
          </p:cNvSpPr>
          <p:nvPr>
            <p:ph type="title"/>
          </p:nvPr>
        </p:nvSpPr>
        <p:spPr/>
        <p:txBody>
          <a:bodyPr/>
          <a:lstStyle/>
          <a:p>
            <a:r>
              <a:rPr lang="en-US" dirty="0"/>
              <a:t>Bids v. RFP’s v. RFQ’s</a:t>
            </a:r>
          </a:p>
        </p:txBody>
      </p:sp>
      <p:sp>
        <p:nvSpPr>
          <p:cNvPr id="3" name="Content Placeholder 2">
            <a:extLst>
              <a:ext uri="{FF2B5EF4-FFF2-40B4-BE49-F238E27FC236}">
                <a16:creationId xmlns:a16="http://schemas.microsoft.com/office/drawing/2014/main" xmlns="" id="{9E3D2FEE-8AF6-46F4-9F30-A60DE4A7A805}"/>
              </a:ext>
            </a:extLst>
          </p:cNvPr>
          <p:cNvSpPr>
            <a:spLocks noGrp="1"/>
          </p:cNvSpPr>
          <p:nvPr>
            <p:ph idx="1"/>
          </p:nvPr>
        </p:nvSpPr>
        <p:spPr/>
        <p:txBody>
          <a:bodyPr>
            <a:normAutofit fontScale="92500" lnSpcReduction="10000"/>
          </a:bodyPr>
          <a:lstStyle/>
          <a:p>
            <a:r>
              <a:rPr lang="en-US" dirty="0"/>
              <a:t>Bids are contract offers.</a:t>
            </a:r>
          </a:p>
          <a:p>
            <a:pPr lvl="1"/>
            <a:r>
              <a:rPr lang="en-US" dirty="0"/>
              <a:t>Contains the terms of the contract. </a:t>
            </a:r>
          </a:p>
          <a:p>
            <a:pPr lvl="1"/>
            <a:r>
              <a:rPr lang="en-US" dirty="0"/>
              <a:t>If approved by the Board, then arguably a contract has been formed.</a:t>
            </a:r>
          </a:p>
          <a:p>
            <a:pPr lvl="1"/>
            <a:r>
              <a:rPr lang="en-US" dirty="0"/>
              <a:t>Required by statute for certain types of products and services</a:t>
            </a:r>
          </a:p>
          <a:p>
            <a:r>
              <a:rPr lang="en-US" dirty="0"/>
              <a:t>Requests for Proposals are the solicitation of a proposal, the terms of which are not entirely settled and are subject to some level negotiations.</a:t>
            </a:r>
          </a:p>
          <a:p>
            <a:r>
              <a:rPr lang="en-US" dirty="0"/>
              <a:t>Requests for Qualifications seek information based upon the qualifications of the contractor to do the work.  </a:t>
            </a:r>
          </a:p>
          <a:p>
            <a:pPr lvl="1"/>
            <a:r>
              <a:rPr lang="en-US" dirty="0"/>
              <a:t>Price is secondary and subject to subsequent negotiations. </a:t>
            </a:r>
          </a:p>
        </p:txBody>
      </p:sp>
    </p:spTree>
    <p:extLst>
      <p:ext uri="{BB962C8B-B14F-4D97-AF65-F5344CB8AC3E}">
        <p14:creationId xmlns:p14="http://schemas.microsoft.com/office/powerpoint/2010/main" xmlns="" val="1746890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Signs in Young Children</a:t>
            </a:r>
          </a:p>
        </p:txBody>
      </p:sp>
      <p:sp>
        <p:nvSpPr>
          <p:cNvPr id="5" name="Content Placeholder 1"/>
          <p:cNvSpPr>
            <a:spLocks noGrp="1"/>
          </p:cNvSpPr>
          <p:nvPr>
            <p:ph idx="1"/>
          </p:nvPr>
        </p:nvSpPr>
        <p:spPr>
          <a:xfrm>
            <a:off x="5547518" y="1600201"/>
            <a:ext cx="6006227" cy="4525963"/>
          </a:xfrm>
        </p:spPr>
        <p:txBody>
          <a:bodyPr/>
          <a:lstStyle/>
          <a:p>
            <a:r>
              <a:rPr lang="en-US" sz="2600" dirty="0"/>
              <a:t>Physical Warning Signs:</a:t>
            </a:r>
          </a:p>
          <a:p>
            <a:pPr lvl="1">
              <a:buFont typeface="Arial" panose="020B0604020202020204" pitchFamily="34" charset="0"/>
              <a:buChar char="•"/>
            </a:pPr>
            <a:r>
              <a:rPr lang="en-US" sz="2600" dirty="0"/>
              <a:t>STI/D’s (Sexually Transmitted Infections/Diseases)</a:t>
            </a:r>
          </a:p>
          <a:p>
            <a:pPr lvl="1">
              <a:buFont typeface="Arial" panose="020B0604020202020204" pitchFamily="34" charset="0"/>
              <a:buChar char="•"/>
            </a:pPr>
            <a:r>
              <a:rPr lang="en-US" sz="2600" dirty="0"/>
              <a:t>Trauma in genital areas such as unexplained bleeding, bruising or blood on the sheets</a:t>
            </a:r>
          </a:p>
          <a:p>
            <a:endParaRPr lang="en-US" dirty="0"/>
          </a:p>
        </p:txBody>
      </p:sp>
      <p:pic>
        <p:nvPicPr>
          <p:cNvPr id="4" name="Picture 2" descr="Image result for behavioral sig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5519" y="1562820"/>
            <a:ext cx="4354972" cy="4125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068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Signs in Young Children</a:t>
            </a:r>
          </a:p>
        </p:txBody>
      </p:sp>
      <p:sp>
        <p:nvSpPr>
          <p:cNvPr id="5" name="Content Placeholder 1"/>
          <p:cNvSpPr>
            <a:spLocks noGrp="1"/>
          </p:cNvSpPr>
          <p:nvPr>
            <p:ph idx="1"/>
          </p:nvPr>
        </p:nvSpPr>
        <p:spPr>
          <a:xfrm>
            <a:off x="410805" y="1600200"/>
            <a:ext cx="11340227" cy="4525963"/>
          </a:xfrm>
        </p:spPr>
        <p:txBody>
          <a:bodyPr/>
          <a:lstStyle/>
          <a:p>
            <a:r>
              <a:rPr lang="en-US" sz="2600" dirty="0"/>
              <a:t>Emotional Warning Signs:</a:t>
            </a:r>
          </a:p>
          <a:p>
            <a:pPr lvl="1">
              <a:buFont typeface="Arial" panose="020B0604020202020204" pitchFamily="34" charset="0"/>
              <a:buChar char="•"/>
            </a:pPr>
            <a:r>
              <a:rPr lang="en-US" sz="2600" dirty="0"/>
              <a:t>Excessive talk about or knowledge of sexual topics</a:t>
            </a:r>
          </a:p>
          <a:p>
            <a:pPr lvl="1">
              <a:buFont typeface="Arial" panose="020B0604020202020204" pitchFamily="34" charset="0"/>
              <a:buChar char="•"/>
            </a:pPr>
            <a:r>
              <a:rPr lang="en-US" sz="2600" dirty="0"/>
              <a:t>Resuming behaviors that they had grown out of such as thumb-sucking</a:t>
            </a:r>
          </a:p>
          <a:p>
            <a:pPr lvl="1">
              <a:buFont typeface="Arial" panose="020B0604020202020204" pitchFamily="34" charset="0"/>
              <a:buChar char="•"/>
            </a:pPr>
            <a:r>
              <a:rPr lang="en-US" sz="2600" dirty="0"/>
              <a:t>Nightmares or fear of being alone at night </a:t>
            </a:r>
          </a:p>
          <a:p>
            <a:pPr lvl="1">
              <a:buFont typeface="Arial" panose="020B0604020202020204" pitchFamily="34" charset="0"/>
              <a:buChar char="•"/>
            </a:pPr>
            <a:r>
              <a:rPr lang="en-US" sz="2600" dirty="0"/>
              <a:t>Excessive worry or fearfulness</a:t>
            </a:r>
          </a:p>
          <a:p>
            <a:endParaRPr lang="en-US" dirty="0"/>
          </a:p>
        </p:txBody>
      </p:sp>
      <p:pic>
        <p:nvPicPr>
          <p:cNvPr id="10242" name="Picture 2" descr="Image result for warn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919" y="3385589"/>
            <a:ext cx="4419625" cy="2923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551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Signs in Young Children</a:t>
            </a:r>
          </a:p>
        </p:txBody>
      </p:sp>
      <p:sp>
        <p:nvSpPr>
          <p:cNvPr id="5" name="Content Placeholder 1"/>
          <p:cNvSpPr>
            <a:spLocks noGrp="1"/>
          </p:cNvSpPr>
          <p:nvPr>
            <p:ph idx="1"/>
          </p:nvPr>
        </p:nvSpPr>
        <p:spPr>
          <a:xfrm>
            <a:off x="3642519" y="1600200"/>
            <a:ext cx="8458200" cy="4525963"/>
          </a:xfrm>
        </p:spPr>
        <p:txBody>
          <a:bodyPr/>
          <a:lstStyle/>
          <a:p>
            <a:r>
              <a:rPr lang="en-US" sz="2600" dirty="0"/>
              <a:t>Behavioral Signs:</a:t>
            </a:r>
          </a:p>
          <a:p>
            <a:pPr lvl="1">
              <a:buFont typeface="Arial" panose="020B0604020202020204" pitchFamily="34" charset="0"/>
              <a:buChar char="•"/>
            </a:pPr>
            <a:r>
              <a:rPr lang="en-US" sz="2600" dirty="0"/>
              <a:t>Sexual behavior that is inappropriate for the child’s age</a:t>
            </a:r>
          </a:p>
          <a:p>
            <a:pPr lvl="1">
              <a:buFont typeface="Arial" panose="020B0604020202020204" pitchFamily="34" charset="0"/>
              <a:buChar char="•"/>
            </a:pPr>
            <a:r>
              <a:rPr lang="en-US" sz="2600" dirty="0"/>
              <a:t>Bedwetting or soiling of the bed, if the child has outgrown these behaviors</a:t>
            </a:r>
          </a:p>
          <a:p>
            <a:pPr lvl="1">
              <a:buFont typeface="Arial" panose="020B0604020202020204" pitchFamily="34" charset="0"/>
              <a:buChar char="•"/>
            </a:pPr>
            <a:r>
              <a:rPr lang="en-US" sz="2600" dirty="0"/>
              <a:t>Not wanting to be left alone with certain people</a:t>
            </a:r>
          </a:p>
          <a:p>
            <a:pPr lvl="1">
              <a:buFont typeface="Arial" panose="020B0604020202020204" pitchFamily="34" charset="0"/>
              <a:buChar char="•"/>
            </a:pPr>
            <a:r>
              <a:rPr lang="en-US" sz="2600" dirty="0"/>
              <a:t>Being afraid to be apart from primary caretakers (especially if this is new behavior)</a:t>
            </a:r>
          </a:p>
          <a:p>
            <a:pPr lvl="1">
              <a:buFont typeface="Arial" panose="020B0604020202020204" pitchFamily="34" charset="0"/>
              <a:buChar char="•"/>
            </a:pPr>
            <a:r>
              <a:rPr lang="en-US" sz="2600" dirty="0"/>
              <a:t>Tries to avoid removing clothing to change or bathe</a:t>
            </a:r>
          </a:p>
          <a:p>
            <a:endParaRPr lang="en-US" dirty="0"/>
          </a:p>
        </p:txBody>
      </p:sp>
      <p:pic>
        <p:nvPicPr>
          <p:cNvPr id="11268" name="Picture 4" descr="Image result for behavioral sign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267" r="23733"/>
          <a:stretch/>
        </p:blipFill>
        <p:spPr bwMode="auto">
          <a:xfrm>
            <a:off x="588698" y="2209800"/>
            <a:ext cx="2743200" cy="2971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2817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143000"/>
          </a:xfrm>
        </p:spPr>
        <p:txBody>
          <a:bodyPr>
            <a:normAutofit/>
          </a:bodyPr>
          <a:lstStyle/>
          <a:p>
            <a:r>
              <a:rPr lang="en-US" dirty="0"/>
              <a:t>Identifying Signs More Typical in Adolescents</a:t>
            </a:r>
          </a:p>
        </p:txBody>
      </p:sp>
      <p:sp>
        <p:nvSpPr>
          <p:cNvPr id="5" name="Content Placeholder 1"/>
          <p:cNvSpPr>
            <a:spLocks noGrp="1"/>
          </p:cNvSpPr>
          <p:nvPr>
            <p:ph idx="1"/>
          </p:nvPr>
        </p:nvSpPr>
        <p:spPr>
          <a:xfrm>
            <a:off x="608092" y="1417639"/>
            <a:ext cx="10945654" cy="4983162"/>
          </a:xfrm>
        </p:spPr>
        <p:txBody>
          <a:bodyPr>
            <a:normAutofit fontScale="62500" lnSpcReduction="20000"/>
          </a:bodyPr>
          <a:lstStyle/>
          <a:p>
            <a:r>
              <a:rPr lang="en-US" dirty="0"/>
              <a:t>Detachment or unexplained silences; less talkative </a:t>
            </a:r>
          </a:p>
          <a:p>
            <a:r>
              <a:rPr lang="en-US" dirty="0"/>
              <a:t>Sleep disturbances or nightmares</a:t>
            </a:r>
          </a:p>
          <a:p>
            <a:r>
              <a:rPr lang="en-US" dirty="0"/>
              <a:t>STI/D’s</a:t>
            </a:r>
          </a:p>
          <a:p>
            <a:r>
              <a:rPr lang="en-US" dirty="0"/>
              <a:t>Anxiety and depression</a:t>
            </a:r>
          </a:p>
          <a:p>
            <a:r>
              <a:rPr lang="en-US" dirty="0"/>
              <a:t>Sudden change in eating habits</a:t>
            </a:r>
          </a:p>
          <a:p>
            <a:r>
              <a:rPr lang="en-US" dirty="0"/>
              <a:t>Unusual fear of people; reluctance to be alone with certain people</a:t>
            </a:r>
          </a:p>
          <a:p>
            <a:r>
              <a:rPr lang="en-US" dirty="0"/>
              <a:t>Unexplained frequent health issues such as headaches or stomach aches</a:t>
            </a:r>
          </a:p>
          <a:p>
            <a:r>
              <a:rPr lang="en-US" dirty="0"/>
              <a:t>Change in attitude towards school/academic performance</a:t>
            </a:r>
          </a:p>
          <a:p>
            <a:r>
              <a:rPr lang="en-US" dirty="0"/>
              <a:t>Rebellion/withdrawal</a:t>
            </a:r>
          </a:p>
          <a:p>
            <a:r>
              <a:rPr lang="en-US" dirty="0"/>
              <a:t>Changes in mood that include anger, aggressiveness toward parents, siblings, friends, pets</a:t>
            </a:r>
          </a:p>
          <a:p>
            <a:r>
              <a:rPr lang="en-US" dirty="0"/>
              <a:t>Self-injury</a:t>
            </a:r>
          </a:p>
          <a:p>
            <a:r>
              <a:rPr lang="en-US" dirty="0"/>
              <a:t>Inadequate personal hygiene</a:t>
            </a:r>
          </a:p>
          <a:p>
            <a:r>
              <a:rPr lang="en-US" dirty="0"/>
              <a:t>Drug/alcohol abuse</a:t>
            </a:r>
          </a:p>
          <a:p>
            <a:r>
              <a:rPr lang="en-US" dirty="0"/>
              <a:t>Sexual promiscuity </a:t>
            </a:r>
          </a:p>
          <a:p>
            <a:r>
              <a:rPr lang="en-US" dirty="0"/>
              <a:t>Suicide attempts</a:t>
            </a:r>
          </a:p>
          <a:p>
            <a:r>
              <a:rPr lang="en-US" dirty="0"/>
              <a:t>Fear of intimacy/closeness </a:t>
            </a:r>
          </a:p>
          <a:p>
            <a:r>
              <a:rPr lang="en-US" dirty="0"/>
              <a:t>Compulsive eating or dieting</a:t>
            </a:r>
          </a:p>
        </p:txBody>
      </p:sp>
      <p:pic>
        <p:nvPicPr>
          <p:cNvPr id="13314" name="Picture 2" descr="Image result for behavioral sign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329" r="20611"/>
          <a:stretch/>
        </p:blipFill>
        <p:spPr bwMode="auto">
          <a:xfrm>
            <a:off x="9024064" y="1417638"/>
            <a:ext cx="2833728" cy="22393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450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401762"/>
          </a:xfrm>
        </p:spPr>
        <p:txBody>
          <a:bodyPr>
            <a:normAutofit/>
          </a:bodyPr>
          <a:lstStyle/>
          <a:p>
            <a:r>
              <a:rPr lang="en-US" dirty="0"/>
              <a:t>Danger Signals of Potentially Abusive Relationships between Children and Adults</a:t>
            </a:r>
          </a:p>
        </p:txBody>
      </p:sp>
      <p:sp>
        <p:nvSpPr>
          <p:cNvPr id="5" name="Content Placeholder 1"/>
          <p:cNvSpPr>
            <a:spLocks noGrp="1"/>
          </p:cNvSpPr>
          <p:nvPr>
            <p:ph idx="1"/>
          </p:nvPr>
        </p:nvSpPr>
        <p:spPr>
          <a:xfrm>
            <a:off x="608092" y="1905000"/>
            <a:ext cx="10945654" cy="4221164"/>
          </a:xfrm>
        </p:spPr>
        <p:txBody>
          <a:bodyPr>
            <a:normAutofit fontScale="85000" lnSpcReduction="10000"/>
          </a:bodyPr>
          <a:lstStyle/>
          <a:p>
            <a:r>
              <a:rPr lang="en-US" dirty="0"/>
              <a:t>Be cautious of an adult who spends time with children and exhibits the following behaviors:</a:t>
            </a:r>
          </a:p>
          <a:p>
            <a:pPr lvl="1">
              <a:buFont typeface="Arial" panose="020B0604020202020204" pitchFamily="34" charset="0"/>
              <a:buChar char="•"/>
            </a:pPr>
            <a:r>
              <a:rPr lang="en-US" dirty="0"/>
              <a:t>Does not respect boundaries or listen when someone tells them “no”</a:t>
            </a:r>
          </a:p>
          <a:p>
            <a:pPr lvl="1">
              <a:buFont typeface="Arial" panose="020B0604020202020204" pitchFamily="34" charset="0"/>
              <a:buChar char="•"/>
            </a:pPr>
            <a:r>
              <a:rPr lang="en-US" dirty="0"/>
              <a:t>Engages in touching that a child or child’s parents/guardians have indicated is unwanted</a:t>
            </a:r>
          </a:p>
          <a:p>
            <a:pPr lvl="1">
              <a:buFont typeface="Arial" panose="020B0604020202020204" pitchFamily="34" charset="0"/>
              <a:buChar char="•"/>
            </a:pPr>
            <a:r>
              <a:rPr lang="en-US" dirty="0"/>
              <a:t>Tries to be a child’s friend rather than filling an adult role in the child’s life</a:t>
            </a:r>
          </a:p>
          <a:p>
            <a:pPr lvl="1">
              <a:buFont typeface="Arial" panose="020B0604020202020204" pitchFamily="34" charset="0"/>
              <a:buChar char="•"/>
            </a:pPr>
            <a:r>
              <a:rPr lang="en-US" dirty="0"/>
              <a:t>Does not seem to have age-appropriate relationships</a:t>
            </a:r>
          </a:p>
          <a:p>
            <a:pPr lvl="1">
              <a:buFont typeface="Arial" panose="020B0604020202020204" pitchFamily="34" charset="0"/>
              <a:buChar char="•"/>
            </a:pPr>
            <a:r>
              <a:rPr lang="en-US" dirty="0"/>
              <a:t>Talks with children about their personal problems or relationships</a:t>
            </a:r>
          </a:p>
          <a:p>
            <a:pPr lvl="1">
              <a:buFont typeface="Arial" panose="020B0604020202020204" pitchFamily="34" charset="0"/>
              <a:buChar char="•"/>
            </a:pPr>
            <a:r>
              <a:rPr lang="en-US" dirty="0"/>
              <a:t>Spends time alone with children outside of their role in the child’s life or makes up excuses to be alone with the child</a:t>
            </a:r>
          </a:p>
          <a:p>
            <a:endParaRPr lang="en-US" dirty="0"/>
          </a:p>
        </p:txBody>
      </p:sp>
    </p:spTree>
    <p:extLst>
      <p:ext uri="{BB962C8B-B14F-4D97-AF65-F5344CB8AC3E}">
        <p14:creationId xmlns:p14="http://schemas.microsoft.com/office/powerpoint/2010/main" xmlns="" val="1136039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143000"/>
          </a:xfrm>
        </p:spPr>
        <p:txBody>
          <a:bodyPr>
            <a:normAutofit fontScale="90000"/>
          </a:bodyPr>
          <a:lstStyle/>
          <a:p>
            <a:r>
              <a:rPr lang="en-US" dirty="0"/>
              <a:t>Examples of Conduct Prohibited by Board Policies</a:t>
            </a:r>
          </a:p>
        </p:txBody>
      </p:sp>
      <p:sp>
        <p:nvSpPr>
          <p:cNvPr id="5" name="Content Placeholder 1"/>
          <p:cNvSpPr>
            <a:spLocks noGrp="1"/>
          </p:cNvSpPr>
          <p:nvPr>
            <p:ph idx="1"/>
          </p:nvPr>
        </p:nvSpPr>
        <p:spPr>
          <a:xfrm>
            <a:off x="608092" y="1600201"/>
            <a:ext cx="10945654" cy="4525963"/>
          </a:xfrm>
        </p:spPr>
        <p:txBody>
          <a:bodyPr>
            <a:normAutofit fontScale="92500" lnSpcReduction="20000"/>
          </a:bodyPr>
          <a:lstStyle/>
          <a:p>
            <a:r>
              <a:rPr lang="en-US" dirty="0"/>
              <a:t>Being alone with a student in a room with a closed or locked door or with the lights off. </a:t>
            </a:r>
          </a:p>
          <a:p>
            <a:r>
              <a:rPr lang="en-US" dirty="0"/>
              <a:t>Meeting students in </a:t>
            </a:r>
            <a:r>
              <a:rPr lang="en-US" dirty="0" err="1"/>
              <a:t>nonwork</a:t>
            </a:r>
            <a:r>
              <a:rPr lang="en-US" dirty="0"/>
              <a:t> settings without the parent/guardian being present, even if the parent/guardian grants permission.</a:t>
            </a:r>
          </a:p>
          <a:p>
            <a:r>
              <a:rPr lang="en-US" dirty="0"/>
              <a:t>Associating with students in any setting where students are provided, are consuming or are encouraged to use or consume alcohol, tobacco, drugs or any other product or service prohibited to minors.</a:t>
            </a:r>
          </a:p>
          <a:p>
            <a:r>
              <a:rPr lang="en-US" dirty="0"/>
              <a:t>Communicating with students about sexual topics verbally or by any form of written, pictorial or electronic communication.</a:t>
            </a:r>
          </a:p>
          <a:p>
            <a:r>
              <a:rPr lang="en-US" dirty="0"/>
              <a:t>Discussing the staff member's personal problems with or in the presence of students.</a:t>
            </a:r>
          </a:p>
        </p:txBody>
      </p:sp>
    </p:spTree>
    <p:extLst>
      <p:ext uri="{BB962C8B-B14F-4D97-AF65-F5344CB8AC3E}">
        <p14:creationId xmlns:p14="http://schemas.microsoft.com/office/powerpoint/2010/main" xmlns="" val="2860142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143000"/>
          </a:xfrm>
        </p:spPr>
        <p:txBody>
          <a:bodyPr>
            <a:normAutofit fontScale="90000"/>
          </a:bodyPr>
          <a:lstStyle/>
          <a:p>
            <a:r>
              <a:rPr lang="en-US" dirty="0"/>
              <a:t>Examples of Conduct Prohibited by Board Policies</a:t>
            </a:r>
          </a:p>
        </p:txBody>
      </p:sp>
      <p:sp>
        <p:nvSpPr>
          <p:cNvPr id="5" name="Content Placeholder 1"/>
          <p:cNvSpPr>
            <a:spLocks noGrp="1"/>
          </p:cNvSpPr>
          <p:nvPr>
            <p:ph idx="1"/>
          </p:nvPr>
        </p:nvSpPr>
        <p:spPr>
          <a:xfrm>
            <a:off x="4252118" y="1600201"/>
            <a:ext cx="7301627" cy="4525963"/>
          </a:xfrm>
        </p:spPr>
        <p:txBody>
          <a:bodyPr>
            <a:normAutofit lnSpcReduction="10000"/>
          </a:bodyPr>
          <a:lstStyle/>
          <a:p>
            <a:r>
              <a:rPr lang="en-US" sz="2600" dirty="0"/>
              <a:t>Sponsoring parties for students outside of school unless as part of an extracurricular activity that is appropriately supervised by additional staff members.</a:t>
            </a:r>
          </a:p>
          <a:p>
            <a:r>
              <a:rPr lang="en-US" sz="2600" dirty="0"/>
              <a:t>Inviting students to the staff member's home.</a:t>
            </a:r>
          </a:p>
          <a:p>
            <a:r>
              <a:rPr lang="en-US" sz="2600" dirty="0"/>
              <a:t>Being present when students are fully or partially nude.</a:t>
            </a:r>
          </a:p>
          <a:p>
            <a:r>
              <a:rPr lang="en-US" sz="2600" dirty="0"/>
              <a:t>Sending students on personal errands.</a:t>
            </a:r>
          </a:p>
          <a:p>
            <a:r>
              <a:rPr lang="en-US" sz="2600" dirty="0"/>
              <a:t>Allowing a student to drive the staff member's vehicle.</a:t>
            </a:r>
          </a:p>
          <a:p>
            <a:pPr marL="0" indent="0">
              <a:buNone/>
            </a:pPr>
            <a:endParaRPr lang="en-US" dirty="0"/>
          </a:p>
          <a:p>
            <a:endParaRPr lang="en-US" dirty="0"/>
          </a:p>
          <a:p>
            <a:endParaRPr lang="en-US" dirty="0"/>
          </a:p>
        </p:txBody>
      </p:sp>
      <p:pic>
        <p:nvPicPr>
          <p:cNvPr id="14338" name="Picture 2" descr="Image result for prohibit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319" y="2064942"/>
            <a:ext cx="3596480" cy="3596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9856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143000"/>
          </a:xfrm>
        </p:spPr>
        <p:txBody>
          <a:bodyPr>
            <a:normAutofit fontScale="90000"/>
          </a:bodyPr>
          <a:lstStyle/>
          <a:p>
            <a:r>
              <a:rPr lang="en-US" dirty="0"/>
              <a:t>Examples of Conduct Prohibited by Board Policies</a:t>
            </a:r>
          </a:p>
        </p:txBody>
      </p:sp>
      <p:sp>
        <p:nvSpPr>
          <p:cNvPr id="5" name="Content Placeholder 1"/>
          <p:cNvSpPr>
            <a:spLocks noGrp="1"/>
          </p:cNvSpPr>
          <p:nvPr>
            <p:ph idx="1"/>
          </p:nvPr>
        </p:nvSpPr>
        <p:spPr>
          <a:xfrm>
            <a:off x="448905" y="1524000"/>
            <a:ext cx="11264027" cy="4525963"/>
          </a:xfrm>
        </p:spPr>
        <p:txBody>
          <a:bodyPr>
            <a:normAutofit/>
          </a:bodyPr>
          <a:lstStyle/>
          <a:p>
            <a:r>
              <a:rPr lang="en-US" sz="2600" dirty="0"/>
              <a:t>Providing a student (other than the staff member's children, stepchildren or other children living in the staff member's home) transportation in the staff member's personal vehicle without a supervisor's approval, unless another staff member or the student's parent/guardian is also present in the vehicle.</a:t>
            </a:r>
          </a:p>
          <a:p>
            <a:r>
              <a:rPr lang="en-US" sz="2600" dirty="0"/>
              <a:t>Allowing any student to engage in behavior that would not be tolerated if done by other similarly situated students.</a:t>
            </a:r>
          </a:p>
          <a:p>
            <a:r>
              <a:rPr lang="en-US" sz="2600" dirty="0"/>
              <a:t>Giving gifts to individual students.</a:t>
            </a:r>
          </a:p>
          <a:p>
            <a:r>
              <a:rPr lang="en-US" sz="2600" dirty="0"/>
              <a:t>Frequently pulling a student from another class or                     activity to be with the staff member.</a:t>
            </a:r>
          </a:p>
        </p:txBody>
      </p:sp>
      <p:pic>
        <p:nvPicPr>
          <p:cNvPr id="15362" name="Picture 2" descr="Image result for do not ent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408" r="16992"/>
          <a:stretch/>
        </p:blipFill>
        <p:spPr bwMode="auto">
          <a:xfrm>
            <a:off x="9662319" y="4343400"/>
            <a:ext cx="1892384" cy="1782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7322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Typical Board Policy Restrictions on </a:t>
            </a:r>
            <a:br>
              <a:rPr lang="en-US" dirty="0"/>
            </a:br>
            <a:r>
              <a:rPr lang="en-US" dirty="0"/>
              <a:t>Electronic Communications</a:t>
            </a:r>
          </a:p>
        </p:txBody>
      </p:sp>
      <p:sp>
        <p:nvSpPr>
          <p:cNvPr id="5" name="Content Placeholder 1"/>
          <p:cNvSpPr>
            <a:spLocks noGrp="1"/>
          </p:cNvSpPr>
          <p:nvPr>
            <p:ph idx="1"/>
          </p:nvPr>
        </p:nvSpPr>
        <p:spPr>
          <a:xfrm>
            <a:off x="289720" y="1828800"/>
            <a:ext cx="7315200" cy="4297364"/>
          </a:xfrm>
        </p:spPr>
        <p:txBody>
          <a:bodyPr>
            <a:normAutofit lnSpcReduction="10000"/>
          </a:bodyPr>
          <a:lstStyle/>
          <a:p>
            <a:r>
              <a:rPr lang="en-US" sz="2600" dirty="0"/>
              <a:t>Staff communications must be professional, and student communications must be appropriate.  </a:t>
            </a:r>
          </a:p>
          <a:p>
            <a:r>
              <a:rPr lang="en-US" sz="2600" dirty="0"/>
              <a:t>Staff members may only communicate with students electronically for educational purposes between the hours of 6:00 a.m. and 10:00 p.m.</a:t>
            </a:r>
          </a:p>
          <a:p>
            <a:r>
              <a:rPr lang="en-US" sz="2600" dirty="0"/>
              <a:t>Staff members may use electronic communication with students only as frequently as necessary to accomplish the educational purpose.</a:t>
            </a:r>
          </a:p>
          <a:p>
            <a:endParaRPr lang="en-US" dirty="0"/>
          </a:p>
          <a:p>
            <a:endParaRPr lang="en-US" dirty="0"/>
          </a:p>
        </p:txBody>
      </p:sp>
      <p:pic>
        <p:nvPicPr>
          <p:cNvPr id="16386" name="Picture 2" descr="Image result for no pho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85919" y="2133600"/>
            <a:ext cx="3410641"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971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Typical Board Policy Restrictions on </a:t>
            </a:r>
            <a:br>
              <a:rPr lang="en-US" dirty="0"/>
            </a:br>
            <a:r>
              <a:rPr lang="en-US" dirty="0"/>
              <a:t>Electronic Communications</a:t>
            </a:r>
          </a:p>
        </p:txBody>
      </p:sp>
      <p:sp>
        <p:nvSpPr>
          <p:cNvPr id="5" name="Content Placeholder 1"/>
          <p:cNvSpPr>
            <a:spLocks noGrp="1"/>
          </p:cNvSpPr>
          <p:nvPr>
            <p:ph idx="1"/>
          </p:nvPr>
        </p:nvSpPr>
        <p:spPr>
          <a:xfrm>
            <a:off x="61119" y="1828800"/>
            <a:ext cx="11887200" cy="4648200"/>
          </a:xfrm>
        </p:spPr>
        <p:txBody>
          <a:bodyPr>
            <a:normAutofit fontScale="77500" lnSpcReduction="20000"/>
          </a:bodyPr>
          <a:lstStyle/>
          <a:p>
            <a:r>
              <a:rPr lang="en-US" dirty="0"/>
              <a:t>When communicating electronically with students for educational purposes, staff members must use district‑provided devices, accounts and forms of communication (such as computers, phones, telephone numbers, e‑mail addresses and district‑sponsored webpages or social networking sites), when available.  </a:t>
            </a:r>
          </a:p>
          <a:p>
            <a:r>
              <a:rPr lang="en-US" dirty="0"/>
              <a:t>If district‑provided devices, accounts and forms of communication are unavailable, staff members communicating electronically with students must do so in accordance with number two below. </a:t>
            </a:r>
          </a:p>
          <a:p>
            <a:r>
              <a:rPr lang="en-US" dirty="0"/>
              <a:t>Staff members may communicate with students using district‑provided forms of communication without first obtaining supervisor approval.  </a:t>
            </a:r>
          </a:p>
          <a:p>
            <a:r>
              <a:rPr lang="en-US" dirty="0"/>
              <a:t>These communications may be monitored.  </a:t>
            </a:r>
          </a:p>
          <a:p>
            <a:r>
              <a:rPr lang="en-US" dirty="0"/>
              <a:t>With district permission, staff members may establish websites or other accounts on behalf of the district that enable communications between staff members and students or parents/guardians.  </a:t>
            </a:r>
          </a:p>
          <a:p>
            <a:r>
              <a:rPr lang="en-US" dirty="0"/>
              <a:t>Any such website or account is considered district sponsored and must be professional and conform to all district policies, regulations and procedures.</a:t>
            </a:r>
          </a:p>
        </p:txBody>
      </p:sp>
    </p:spTree>
    <p:extLst>
      <p:ext uri="{BB962C8B-B14F-4D97-AF65-F5344CB8AC3E}">
        <p14:creationId xmlns:p14="http://schemas.microsoft.com/office/powerpoint/2010/main" xmlns="" val="269615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966119" y="1600200"/>
          <a:ext cx="8229600" cy="148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bl>
          </a:graphicData>
        </a:graphic>
      </p:graphicFrame>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8919" y="0"/>
            <a:ext cx="9144000" cy="6858000"/>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7" name="Rectangle 3"/>
          <p:cNvSpPr>
            <a:spLocks noChangeArrowheads="1"/>
          </p:cNvSpPr>
          <p:nvPr/>
        </p:nvSpPr>
        <p:spPr bwMode="auto">
          <a:xfrm>
            <a:off x="6690520" y="1219200"/>
            <a:ext cx="3824287" cy="1143000"/>
          </a:xfrm>
          <a:prstGeom prst="rect">
            <a:avLst/>
          </a:prstGeom>
          <a:noFill/>
          <a:ln>
            <a:noFill/>
          </a:ln>
          <a:extLst>
            <a:ext uri="{909E8E84-426E-40DD-AFC4-6F175D3DCCD1}">
              <a14:hiddenFill xmlns:a14="http://schemas.microsoft.com/office/drawing/2010/main" xmlns="">
                <a:solidFill>
                  <a:srgbClr val="59150B"/>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320040" tIns="0" rIns="0" bIns="73152" numCol="1" anchor="ctr" anchorCtr="0" compatLnSpc="1">
            <a:prstTxWarp prst="textNoShape">
              <a:avLst/>
            </a:prstTxWarp>
          </a:bodyPr>
          <a:lstStyle/>
          <a:p>
            <a:pPr algn="ctr" fontAlgn="base">
              <a:spcBef>
                <a:spcPct val="0"/>
              </a:spcBef>
              <a:spcAft>
                <a:spcPct val="0"/>
              </a:spcAft>
            </a:pPr>
            <a:endParaRPr lang="en-US"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cs typeface="Arial" pitchFamily="34" charset="0"/>
            </a:endParaRPr>
          </a:p>
        </p:txBody>
      </p:sp>
      <p:sp>
        <p:nvSpPr>
          <p:cNvPr id="6" name="Rectangle 5"/>
          <p:cNvSpPr>
            <a:spLocks noChangeArrowheads="1"/>
          </p:cNvSpPr>
          <p:nvPr/>
        </p:nvSpPr>
        <p:spPr bwMode="auto">
          <a:xfrm>
            <a:off x="1508919" y="6324600"/>
            <a:ext cx="9144000"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1508919" y="304800"/>
            <a:ext cx="9144000"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08919" y="436562"/>
            <a:ext cx="9144000" cy="5907088"/>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graphicFrame>
        <p:nvGraphicFramePr>
          <p:cNvPr id="10" name="Table 9"/>
          <p:cNvGraphicFramePr>
            <a:graphicFrameLocks noGrp="1"/>
          </p:cNvGraphicFramePr>
          <p:nvPr/>
        </p:nvGraphicFramePr>
        <p:xfrm>
          <a:off x="175418" y="638651"/>
          <a:ext cx="11811001" cy="5777230"/>
        </p:xfrm>
        <a:graphic>
          <a:graphicData uri="http://schemas.openxmlformats.org/drawingml/2006/table">
            <a:tbl>
              <a:tblPr firstRow="1" bandRow="1">
                <a:tableStyleId>{5C22544A-7EE6-4342-B048-85BDC9FD1C3A}</a:tableStyleId>
              </a:tblPr>
              <a:tblGrid>
                <a:gridCol w="1931439">
                  <a:extLst>
                    <a:ext uri="{9D8B030D-6E8A-4147-A177-3AD203B41FA5}">
                      <a16:colId xmlns:a16="http://schemas.microsoft.com/office/drawing/2014/main" xmlns="" val="20000"/>
                    </a:ext>
                  </a:extLst>
                </a:gridCol>
                <a:gridCol w="2643020">
                  <a:extLst>
                    <a:ext uri="{9D8B030D-6E8A-4147-A177-3AD203B41FA5}">
                      <a16:colId xmlns:a16="http://schemas.microsoft.com/office/drawing/2014/main" xmlns="" val="20001"/>
                    </a:ext>
                  </a:extLst>
                </a:gridCol>
                <a:gridCol w="3456260">
                  <a:extLst>
                    <a:ext uri="{9D8B030D-6E8A-4147-A177-3AD203B41FA5}">
                      <a16:colId xmlns:a16="http://schemas.microsoft.com/office/drawing/2014/main" xmlns="" val="20002"/>
                    </a:ext>
                  </a:extLst>
                </a:gridCol>
                <a:gridCol w="3780282">
                  <a:extLst>
                    <a:ext uri="{9D8B030D-6E8A-4147-A177-3AD203B41FA5}">
                      <a16:colId xmlns:a16="http://schemas.microsoft.com/office/drawing/2014/main" xmlns="" val="20003"/>
                    </a:ext>
                  </a:extLst>
                </a:gridCol>
              </a:tblGrid>
              <a:tr h="508000">
                <a:tc>
                  <a:txBody>
                    <a:bodyPr/>
                    <a:lstStyle/>
                    <a:p>
                      <a:endParaRPr lang="en-US" dirty="0"/>
                    </a:p>
                  </a:txBody>
                  <a:tcPr/>
                </a:tc>
                <a:tc>
                  <a:txBody>
                    <a:bodyPr/>
                    <a:lstStyle/>
                    <a:p>
                      <a:pPr algn="ctr"/>
                      <a:r>
                        <a:rPr lang="en-US" sz="2200" dirty="0"/>
                        <a:t>Bid (ITB) </a:t>
                      </a:r>
                    </a:p>
                    <a:p>
                      <a:pPr algn="ctr"/>
                      <a:r>
                        <a:rPr lang="en-US" sz="2200" dirty="0"/>
                        <a:t>(Seeks Offer</a:t>
                      </a:r>
                      <a:r>
                        <a:rPr lang="en-US" sz="2200" baseline="0" dirty="0"/>
                        <a:t> Based Upon Fixed Terms)</a:t>
                      </a:r>
                      <a:endParaRPr lang="en-US" sz="2200" dirty="0"/>
                    </a:p>
                  </a:txBody>
                  <a:tcPr anchor="ctr"/>
                </a:tc>
                <a:tc>
                  <a:txBody>
                    <a:bodyPr/>
                    <a:lstStyle/>
                    <a:p>
                      <a:pPr algn="ctr"/>
                      <a:r>
                        <a:rPr lang="en-US" sz="2200" dirty="0"/>
                        <a:t>RFP</a:t>
                      </a:r>
                    </a:p>
                    <a:p>
                      <a:pPr algn="ctr"/>
                      <a:r>
                        <a:rPr lang="en-US" sz="2200" dirty="0"/>
                        <a:t>Request for Proposal</a:t>
                      </a:r>
                    </a:p>
                    <a:p>
                      <a:pPr algn="ctr"/>
                      <a:r>
                        <a:rPr lang="en-US" sz="2200" dirty="0"/>
                        <a:t>(+ Capability)</a:t>
                      </a:r>
                    </a:p>
                  </a:txBody>
                  <a:tcPr anchor="ctr"/>
                </a:tc>
                <a:tc>
                  <a:txBody>
                    <a:bodyPr/>
                    <a:lstStyle/>
                    <a:p>
                      <a:pPr algn="ctr"/>
                      <a:r>
                        <a:rPr lang="en-US" sz="2200" dirty="0"/>
                        <a:t>RFQ</a:t>
                      </a:r>
                    </a:p>
                    <a:p>
                      <a:pPr algn="ctr"/>
                      <a:r>
                        <a:rPr lang="en-US" sz="2200" dirty="0"/>
                        <a:t>Request for</a:t>
                      </a:r>
                      <a:r>
                        <a:rPr lang="en-US" sz="2200" baseline="0" dirty="0"/>
                        <a:t> Qualifications</a:t>
                      </a:r>
                      <a:r>
                        <a:rPr lang="en-US" sz="2200" dirty="0"/>
                        <a:t> (+ Price)</a:t>
                      </a:r>
                    </a:p>
                  </a:txBody>
                  <a:tcPr anchor="ctr"/>
                </a:tc>
                <a:extLst>
                  <a:ext uri="{0D108BD9-81ED-4DB2-BD59-A6C34878D82A}">
                    <a16:rowId xmlns:a16="http://schemas.microsoft.com/office/drawing/2014/main" xmlns="" val="10000"/>
                  </a:ext>
                </a:extLst>
              </a:tr>
              <a:tr h="869950">
                <a:tc>
                  <a:txBody>
                    <a:bodyPr/>
                    <a:lstStyle/>
                    <a:p>
                      <a:r>
                        <a:rPr lang="en-US" dirty="0"/>
                        <a:t>Type of</a:t>
                      </a:r>
                      <a:r>
                        <a:rPr lang="en-US" baseline="0" dirty="0"/>
                        <a:t> Project/Need</a:t>
                      </a:r>
                      <a:endParaRPr lang="en-US" dirty="0"/>
                    </a:p>
                  </a:txBody>
                  <a:tcPr/>
                </a:tc>
                <a:tc>
                  <a:txBody>
                    <a:bodyPr/>
                    <a:lstStyle/>
                    <a:p>
                      <a:r>
                        <a:rPr lang="en-US" dirty="0"/>
                        <a:t>Well-defined project, you</a:t>
                      </a:r>
                      <a:r>
                        <a:rPr lang="en-US" baseline="0" dirty="0"/>
                        <a:t> know exactly what product or service you need</a:t>
                      </a:r>
                      <a:endParaRPr lang="en-US" dirty="0"/>
                    </a:p>
                  </a:txBody>
                  <a:tcPr/>
                </a:tc>
                <a:tc>
                  <a:txBody>
                    <a:bodyPr/>
                    <a:lstStyle/>
                    <a:p>
                      <a:r>
                        <a:rPr lang="en-US" dirty="0"/>
                        <a:t>More open criteria,</a:t>
                      </a:r>
                      <a:r>
                        <a:rPr lang="en-US" baseline="0" dirty="0"/>
                        <a:t> you have a need for contracted services or products,  RFP contains strict requirements for content of vendor’s response, vendor will make a proposal on how they will fulfill your requirements</a:t>
                      </a:r>
                      <a:endParaRPr lang="en-US" dirty="0"/>
                    </a:p>
                  </a:txBody>
                  <a:tcPr/>
                </a:tc>
                <a:tc>
                  <a:txBody>
                    <a:bodyPr/>
                    <a:lstStyle/>
                    <a:p>
                      <a:r>
                        <a:rPr lang="en-US" dirty="0"/>
                        <a:t>Need a professional service</a:t>
                      </a:r>
                      <a:r>
                        <a:rPr lang="en-US" baseline="0" dirty="0"/>
                        <a:t> and want information on vendor’s skill/experience and  how they will meet requirements, cost may be a final consideration</a:t>
                      </a:r>
                      <a:endParaRPr lang="en-US" dirty="0"/>
                    </a:p>
                  </a:txBody>
                  <a:tcPr/>
                </a:tc>
                <a:extLst>
                  <a:ext uri="{0D108BD9-81ED-4DB2-BD59-A6C34878D82A}">
                    <a16:rowId xmlns:a16="http://schemas.microsoft.com/office/drawing/2014/main" xmlns="" val="10001"/>
                  </a:ext>
                </a:extLst>
              </a:tr>
              <a:tr h="869950">
                <a:tc>
                  <a:txBody>
                    <a:bodyPr/>
                    <a:lstStyle/>
                    <a:p>
                      <a:r>
                        <a:rPr lang="en-US" dirty="0"/>
                        <a:t>Procurement</a:t>
                      </a:r>
                      <a:r>
                        <a:rPr lang="en-US" baseline="0" dirty="0"/>
                        <a:t> Standard</a:t>
                      </a:r>
                      <a:endParaRPr lang="en-US" dirty="0"/>
                    </a:p>
                  </a:txBody>
                  <a:tcPr/>
                </a:tc>
                <a:tc>
                  <a:txBody>
                    <a:bodyPr/>
                    <a:lstStyle/>
                    <a:p>
                      <a:r>
                        <a:rPr lang="en-US" dirty="0"/>
                        <a:t>Lowest bidder meeting specifications</a:t>
                      </a:r>
                    </a:p>
                  </a:txBody>
                  <a:tcPr/>
                </a:tc>
                <a:tc>
                  <a:txBody>
                    <a:bodyPr/>
                    <a:lstStyle/>
                    <a:p>
                      <a:r>
                        <a:rPr lang="en-US" dirty="0"/>
                        <a:t>Best proposal (generally)</a:t>
                      </a:r>
                    </a:p>
                  </a:txBody>
                  <a:tcPr/>
                </a:tc>
                <a:tc>
                  <a:txBody>
                    <a:bodyPr/>
                    <a:lstStyle/>
                    <a:p>
                      <a:r>
                        <a:rPr lang="en-US" dirty="0"/>
                        <a:t>Best qualified,</a:t>
                      </a:r>
                      <a:r>
                        <a:rPr lang="en-US" baseline="0" dirty="0"/>
                        <a:t> </a:t>
                      </a:r>
                      <a:r>
                        <a:rPr lang="en-US" dirty="0"/>
                        <a:t>most capable</a:t>
                      </a:r>
                    </a:p>
                  </a:txBody>
                  <a:tcPr/>
                </a:tc>
                <a:extLst>
                  <a:ext uri="{0D108BD9-81ED-4DB2-BD59-A6C34878D82A}">
                    <a16:rowId xmlns:a16="http://schemas.microsoft.com/office/drawing/2014/main" xmlns="" val="10002"/>
                  </a:ext>
                </a:extLst>
              </a:tr>
              <a:tr h="869950">
                <a:tc>
                  <a:txBody>
                    <a:bodyPr/>
                    <a:lstStyle/>
                    <a:p>
                      <a:r>
                        <a:rPr lang="en-US" dirty="0"/>
                        <a:t>Examples</a:t>
                      </a:r>
                    </a:p>
                  </a:txBody>
                  <a:tcPr/>
                </a:tc>
                <a:tc>
                  <a:txBody>
                    <a:bodyPr/>
                    <a:lstStyle/>
                    <a:p>
                      <a:r>
                        <a:rPr lang="en-US" dirty="0"/>
                        <a:t>Standard supplies or materials, furniture</a:t>
                      </a:r>
                      <a:r>
                        <a:rPr lang="en-US" baseline="0" dirty="0"/>
                        <a:t> purchases, equipment for classrooms; construction</a:t>
                      </a:r>
                      <a:endParaRPr lang="en-US" dirty="0"/>
                    </a:p>
                  </a:txBody>
                  <a:tcPr/>
                </a:tc>
                <a:tc>
                  <a:txBody>
                    <a:bodyPr/>
                    <a:lstStyle/>
                    <a:p>
                      <a:r>
                        <a:rPr lang="en-US" dirty="0"/>
                        <a:t>Software</a:t>
                      </a:r>
                      <a:r>
                        <a:rPr lang="en-US" baseline="0" dirty="0"/>
                        <a:t> providers, transportation contractors</a:t>
                      </a:r>
                      <a:r>
                        <a:rPr lang="en-US" dirty="0"/>
                        <a:t> </a:t>
                      </a:r>
                    </a:p>
                  </a:txBody>
                  <a:tcPr/>
                </a:tc>
                <a:tc>
                  <a:txBody>
                    <a:bodyPr/>
                    <a:lstStyle/>
                    <a:p>
                      <a:r>
                        <a:rPr lang="en-US" dirty="0"/>
                        <a:t>Architectural services,</a:t>
                      </a:r>
                      <a:r>
                        <a:rPr lang="en-US" baseline="0" dirty="0"/>
                        <a:t> engineering services, construction manager, pre-qualification for design-build and CM-R</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50080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Typical Board Policy Restrictions on </a:t>
            </a:r>
            <a:br>
              <a:rPr lang="en-US" dirty="0"/>
            </a:br>
            <a:r>
              <a:rPr lang="en-US" dirty="0"/>
              <a:t>Electronic Communications</a:t>
            </a:r>
          </a:p>
        </p:txBody>
      </p:sp>
      <p:sp>
        <p:nvSpPr>
          <p:cNvPr id="5" name="Content Placeholder 1"/>
          <p:cNvSpPr>
            <a:spLocks noGrp="1"/>
          </p:cNvSpPr>
          <p:nvPr>
            <p:ph idx="1"/>
          </p:nvPr>
        </p:nvSpPr>
        <p:spPr>
          <a:xfrm>
            <a:off x="137319" y="1828800"/>
            <a:ext cx="11887200" cy="4724400"/>
          </a:xfrm>
        </p:spPr>
        <p:txBody>
          <a:bodyPr>
            <a:normAutofit fontScale="85000" lnSpcReduction="20000"/>
          </a:bodyPr>
          <a:lstStyle/>
          <a:p>
            <a:r>
              <a:rPr lang="en-US" dirty="0"/>
              <a:t>A staff member's supervisor may authorize a staff member to communicate with students using the staff member's personal telephone numbers, addresses, webpages or accounts (including, but not limited to, accounts used for texting) to organize or facilitate a district‑sponsored class or activity if the communication is determined necessary or beneficial, if a district‑sponsored form of communication is not available, and if the communication is related to the class or activity.  </a:t>
            </a:r>
          </a:p>
          <a:p>
            <a:r>
              <a:rPr lang="en-US" dirty="0"/>
              <a:t>The district will provide notification to the parents/guardians of students participating in classes or activities for which personal electronic communications have been approved. </a:t>
            </a:r>
          </a:p>
          <a:p>
            <a:r>
              <a:rPr lang="en-US" dirty="0"/>
              <a:t>Staff members may be required to send the communications simultaneously to the supervisor if directed to do so. </a:t>
            </a:r>
          </a:p>
          <a:p>
            <a:r>
              <a:rPr lang="en-US" dirty="0"/>
              <a:t>Staff members are required to provide their supervisors with all education‑related communications with district students upon request.</a:t>
            </a:r>
          </a:p>
        </p:txBody>
      </p:sp>
    </p:spTree>
    <p:extLst>
      <p:ext uri="{BB962C8B-B14F-4D97-AF65-F5344CB8AC3E}">
        <p14:creationId xmlns:p14="http://schemas.microsoft.com/office/powerpoint/2010/main" xmlns="" val="232185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401762"/>
          </a:xfrm>
        </p:spPr>
        <p:txBody>
          <a:bodyPr>
            <a:normAutofit/>
          </a:bodyPr>
          <a:lstStyle/>
          <a:p>
            <a:r>
              <a:rPr lang="en-US" dirty="0"/>
              <a:t>Typical Board Policy Restrictions on </a:t>
            </a:r>
            <a:br>
              <a:rPr lang="en-US" dirty="0"/>
            </a:br>
            <a:r>
              <a:rPr lang="en-US" dirty="0"/>
              <a:t>Electronic Communications</a:t>
            </a:r>
          </a:p>
        </p:txBody>
      </p:sp>
      <p:sp>
        <p:nvSpPr>
          <p:cNvPr id="5" name="Content Placeholder 1"/>
          <p:cNvSpPr>
            <a:spLocks noGrp="1"/>
          </p:cNvSpPr>
          <p:nvPr>
            <p:ph idx="1"/>
          </p:nvPr>
        </p:nvSpPr>
        <p:spPr>
          <a:xfrm>
            <a:off x="213519" y="1828800"/>
            <a:ext cx="11811000" cy="4297364"/>
          </a:xfrm>
        </p:spPr>
        <p:txBody>
          <a:bodyPr>
            <a:normAutofit/>
          </a:bodyPr>
          <a:lstStyle/>
          <a:p>
            <a:r>
              <a:rPr lang="en-US" sz="2600" dirty="0"/>
              <a:t>Staff use of any electronic communication is subject to the district's policies, regulations and procedures including, but not limited to, policies, regulations, procedures and legal requirements governing the confidentiality and release of information about identifiable students.  </a:t>
            </a:r>
          </a:p>
          <a:p>
            <a:r>
              <a:rPr lang="en-US" sz="2600" dirty="0"/>
              <a:t>Employees who obtain pictures or other information about identifiable students through their connections with the district are prohibited from posting such pictures or information on personal websites or personal social networking websites without permission from a supervisor.</a:t>
            </a:r>
          </a:p>
        </p:txBody>
      </p:sp>
    </p:spTree>
    <p:extLst>
      <p:ext uri="{BB962C8B-B14F-4D97-AF65-F5344CB8AC3E}">
        <p14:creationId xmlns:p14="http://schemas.microsoft.com/office/powerpoint/2010/main" xmlns="" val="4171714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Establishing an Atmosphere of Trust </a:t>
            </a:r>
          </a:p>
        </p:txBody>
      </p:sp>
      <p:sp>
        <p:nvSpPr>
          <p:cNvPr id="5" name="Content Placeholder 1"/>
          <p:cNvSpPr>
            <a:spLocks noGrp="1"/>
          </p:cNvSpPr>
          <p:nvPr>
            <p:ph idx="1"/>
          </p:nvPr>
        </p:nvSpPr>
        <p:spPr>
          <a:xfrm>
            <a:off x="137319" y="1524000"/>
            <a:ext cx="11734800" cy="4525963"/>
          </a:xfrm>
        </p:spPr>
        <p:txBody>
          <a:bodyPr>
            <a:normAutofit/>
          </a:bodyPr>
          <a:lstStyle/>
          <a:p>
            <a:r>
              <a:rPr lang="en-US" sz="2600" dirty="0"/>
              <a:t>Encourage prevention programs that are school-based, child-focused</a:t>
            </a:r>
          </a:p>
          <a:p>
            <a:pPr lvl="1">
              <a:buFont typeface="Arial" panose="020B0604020202020204" pitchFamily="34" charset="0"/>
              <a:buChar char="•"/>
            </a:pPr>
            <a:r>
              <a:rPr lang="en-US" sz="2600" dirty="0"/>
              <a:t>Aimed at keeping abuse from occurring</a:t>
            </a:r>
          </a:p>
          <a:p>
            <a:pPr lvl="1">
              <a:buFont typeface="Arial" panose="020B0604020202020204" pitchFamily="34" charset="0"/>
              <a:buChar char="•"/>
            </a:pPr>
            <a:r>
              <a:rPr lang="en-US" sz="2600" dirty="0"/>
              <a:t>Aimed at empowering those who have been victimized</a:t>
            </a:r>
          </a:p>
          <a:p>
            <a:pPr lvl="1">
              <a:buFont typeface="Arial" panose="020B0604020202020204" pitchFamily="34" charset="0"/>
              <a:buChar char="•"/>
            </a:pPr>
            <a:r>
              <a:rPr lang="en-US" sz="2600" dirty="0"/>
              <a:t>Aimed at empowering those who are protective of children</a:t>
            </a:r>
          </a:p>
          <a:p>
            <a:r>
              <a:rPr lang="en-US" sz="2600" dirty="0"/>
              <a:t>Prevention programs should be comprehensive, multi-session and based upon current child sexual abuse research</a:t>
            </a:r>
          </a:p>
          <a:p>
            <a:r>
              <a:rPr lang="en-US" sz="2600" dirty="0"/>
              <a:t>Annual evaluation and review of programs</a:t>
            </a:r>
          </a:p>
          <a:p>
            <a:r>
              <a:rPr lang="en-US" sz="2600" dirty="0"/>
              <a:t>Increased parent involvement </a:t>
            </a:r>
          </a:p>
        </p:txBody>
      </p:sp>
      <p:pic>
        <p:nvPicPr>
          <p:cNvPr id="18434" name="Picture 2" descr="Image result for preven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5519" y="4038600"/>
            <a:ext cx="2209800" cy="22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3027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61838" cy="1401762"/>
          </a:xfrm>
        </p:spPr>
        <p:txBody>
          <a:bodyPr>
            <a:normAutofit/>
          </a:bodyPr>
          <a:lstStyle/>
          <a:p>
            <a:r>
              <a:rPr lang="en-US" dirty="0"/>
              <a:t>Board’s Role in Addressing </a:t>
            </a:r>
            <a:br>
              <a:rPr lang="en-US" dirty="0"/>
            </a:br>
            <a:r>
              <a:rPr lang="en-US" dirty="0"/>
              <a:t>Sexual Misconduct in Schools</a:t>
            </a:r>
          </a:p>
        </p:txBody>
      </p:sp>
      <p:sp>
        <p:nvSpPr>
          <p:cNvPr id="5" name="Content Placeholder 1"/>
          <p:cNvSpPr>
            <a:spLocks noGrp="1"/>
          </p:cNvSpPr>
          <p:nvPr>
            <p:ph idx="1"/>
          </p:nvPr>
        </p:nvSpPr>
        <p:spPr>
          <a:xfrm>
            <a:off x="289719" y="1752600"/>
            <a:ext cx="6629400" cy="4221164"/>
          </a:xfrm>
        </p:spPr>
        <p:txBody>
          <a:bodyPr/>
          <a:lstStyle/>
          <a:p>
            <a:r>
              <a:rPr lang="en-US" sz="2600" dirty="0"/>
              <a:t>Policies </a:t>
            </a:r>
          </a:p>
          <a:p>
            <a:r>
              <a:rPr lang="en-US" sz="2600" dirty="0"/>
              <a:t>Personnel decisions</a:t>
            </a:r>
          </a:p>
          <a:p>
            <a:r>
              <a:rPr lang="en-US" sz="2600" dirty="0"/>
              <a:t>Student</a:t>
            </a:r>
          </a:p>
          <a:p>
            <a:r>
              <a:rPr lang="en-US" sz="2600" dirty="0"/>
              <a:t>Appeal of discrimination, harassment matters</a:t>
            </a:r>
          </a:p>
          <a:p>
            <a:r>
              <a:rPr lang="en-US" sz="2600" dirty="0"/>
              <a:t>Approval/requirement of prevention programs, professional development, curriculum, and other resources</a:t>
            </a:r>
          </a:p>
          <a:p>
            <a:endParaRPr lang="en-US" dirty="0"/>
          </a:p>
        </p:txBody>
      </p:sp>
      <p:pic>
        <p:nvPicPr>
          <p:cNvPr id="19466" name="Picture 10" descr="Image result for arrow"/>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147719" y="838200"/>
            <a:ext cx="4763666" cy="537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7493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a:t>
            </a:r>
          </a:p>
        </p:txBody>
      </p:sp>
      <p:sp>
        <p:nvSpPr>
          <p:cNvPr id="5" name="Content Placeholder 1"/>
          <p:cNvSpPr>
            <a:spLocks noGrp="1"/>
          </p:cNvSpPr>
          <p:nvPr>
            <p:ph idx="1"/>
          </p:nvPr>
        </p:nvSpPr>
        <p:spPr>
          <a:xfrm>
            <a:off x="608092" y="1600201"/>
            <a:ext cx="10945654" cy="4525963"/>
          </a:xfrm>
        </p:spPr>
        <p:txBody>
          <a:bodyPr>
            <a:normAutofit/>
          </a:bodyPr>
          <a:lstStyle/>
          <a:p>
            <a:r>
              <a:rPr lang="en-US" sz="2600" dirty="0"/>
              <a:t>Board has the responsibility to adopt strong policies that protect students from sexual misconduct.</a:t>
            </a:r>
          </a:p>
          <a:p>
            <a:r>
              <a:rPr lang="en-US" sz="2600" dirty="0"/>
              <a:t>Wide range of policies have impact:</a:t>
            </a:r>
          </a:p>
          <a:p>
            <a:pPr lvl="1">
              <a:buFont typeface="Arial" panose="020B0604020202020204" pitchFamily="34" charset="0"/>
              <a:buChar char="•"/>
            </a:pPr>
            <a:r>
              <a:rPr lang="en-US" sz="2600" dirty="0"/>
              <a:t>Staff Conduct </a:t>
            </a:r>
          </a:p>
          <a:p>
            <a:pPr lvl="1">
              <a:buFont typeface="Arial" panose="020B0604020202020204" pitchFamily="34" charset="0"/>
              <a:buChar char="•"/>
            </a:pPr>
            <a:r>
              <a:rPr lang="en-US" sz="2600" dirty="0"/>
              <a:t>Employee background checks</a:t>
            </a:r>
          </a:p>
          <a:p>
            <a:pPr lvl="1">
              <a:buFont typeface="Arial" panose="020B0604020202020204" pitchFamily="34" charset="0"/>
              <a:buChar char="•"/>
            </a:pPr>
            <a:r>
              <a:rPr lang="en-US" sz="2600" dirty="0"/>
              <a:t>Volunteer policies</a:t>
            </a:r>
          </a:p>
          <a:p>
            <a:pPr lvl="1">
              <a:buFont typeface="Arial" panose="020B0604020202020204" pitchFamily="34" charset="0"/>
              <a:buChar char="•"/>
            </a:pPr>
            <a:r>
              <a:rPr lang="en-US" sz="2600" dirty="0"/>
              <a:t>Staff – Student Communications</a:t>
            </a:r>
          </a:p>
          <a:p>
            <a:pPr lvl="1">
              <a:buFont typeface="Arial" panose="020B0604020202020204" pitchFamily="34" charset="0"/>
              <a:buChar char="•"/>
            </a:pPr>
            <a:r>
              <a:rPr lang="en-US" sz="2600" dirty="0"/>
              <a:t>Anti-discrimination/harassment</a:t>
            </a:r>
          </a:p>
          <a:p>
            <a:pPr lvl="1">
              <a:buFont typeface="Arial" panose="020B0604020202020204" pitchFamily="34" charset="0"/>
              <a:buChar char="•"/>
            </a:pPr>
            <a:r>
              <a:rPr lang="en-US" sz="2600" dirty="0"/>
              <a:t>Child abuse</a:t>
            </a:r>
          </a:p>
          <a:p>
            <a:pPr lvl="1"/>
            <a:endParaRPr lang="en-US" dirty="0"/>
          </a:p>
          <a:p>
            <a:endParaRPr lang="en-US" dirty="0"/>
          </a:p>
        </p:txBody>
      </p:sp>
      <p:pic>
        <p:nvPicPr>
          <p:cNvPr id="4" name="Picture 6" descr="Image result for polici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519" y="2971800"/>
            <a:ext cx="5333997"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532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Decisions</a:t>
            </a:r>
          </a:p>
        </p:txBody>
      </p:sp>
      <p:sp>
        <p:nvSpPr>
          <p:cNvPr id="5" name="Content Placeholder 1"/>
          <p:cNvSpPr>
            <a:spLocks noGrp="1"/>
          </p:cNvSpPr>
          <p:nvPr>
            <p:ph idx="1"/>
          </p:nvPr>
        </p:nvSpPr>
        <p:spPr>
          <a:xfrm>
            <a:off x="608092" y="1600201"/>
            <a:ext cx="10945654" cy="4525963"/>
          </a:xfrm>
        </p:spPr>
        <p:txBody>
          <a:bodyPr/>
          <a:lstStyle/>
          <a:p>
            <a:r>
              <a:rPr lang="en-US" sz="2600" dirty="0"/>
              <a:t>Creation of new positions/approval of job descriptions</a:t>
            </a:r>
          </a:p>
          <a:p>
            <a:r>
              <a:rPr lang="en-US" sz="2600" dirty="0"/>
              <a:t>Hiring decisions </a:t>
            </a:r>
          </a:p>
          <a:p>
            <a:r>
              <a:rPr lang="en-US" sz="2600" dirty="0"/>
              <a:t>Extra duties</a:t>
            </a:r>
          </a:p>
          <a:p>
            <a:r>
              <a:rPr lang="en-US" sz="2600" dirty="0"/>
              <a:t>Renewals </a:t>
            </a:r>
          </a:p>
          <a:p>
            <a:r>
              <a:rPr lang="en-US" sz="2600" dirty="0"/>
              <a:t>Terminations</a:t>
            </a:r>
          </a:p>
          <a:p>
            <a:endParaRPr lang="en-US" dirty="0"/>
          </a:p>
          <a:p>
            <a:endParaRPr lang="en-US" dirty="0"/>
          </a:p>
        </p:txBody>
      </p:sp>
      <p:pic>
        <p:nvPicPr>
          <p:cNvPr id="20482" name="Picture 2" descr="Image result for personnel decisio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0719" y="2653506"/>
            <a:ext cx="6757342" cy="2909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0494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Matters</a:t>
            </a:r>
          </a:p>
        </p:txBody>
      </p:sp>
      <p:sp>
        <p:nvSpPr>
          <p:cNvPr id="5" name="Content Placeholder 1"/>
          <p:cNvSpPr>
            <a:spLocks noGrp="1"/>
          </p:cNvSpPr>
          <p:nvPr>
            <p:ph idx="1"/>
          </p:nvPr>
        </p:nvSpPr>
        <p:spPr>
          <a:xfrm>
            <a:off x="5623719" y="1600201"/>
            <a:ext cx="6248399" cy="4525963"/>
          </a:xfrm>
        </p:spPr>
        <p:txBody>
          <a:bodyPr/>
          <a:lstStyle/>
          <a:p>
            <a:r>
              <a:rPr lang="en-US" sz="2600" dirty="0"/>
              <a:t>Disciplinary matters appealed to the Board</a:t>
            </a:r>
          </a:p>
          <a:p>
            <a:r>
              <a:rPr lang="en-US" sz="2600" dirty="0"/>
              <a:t>Rules for student conduct</a:t>
            </a:r>
          </a:p>
          <a:p>
            <a:pPr lvl="1">
              <a:buFont typeface="Arial" panose="020B0604020202020204" pitchFamily="34" charset="0"/>
              <a:buChar char="•"/>
            </a:pPr>
            <a:r>
              <a:rPr lang="en-US" sz="2600" dirty="0"/>
              <a:t>Policies</a:t>
            </a:r>
          </a:p>
          <a:p>
            <a:pPr lvl="1">
              <a:buFont typeface="Arial" panose="020B0604020202020204" pitchFamily="34" charset="0"/>
              <a:buChar char="•"/>
            </a:pPr>
            <a:r>
              <a:rPr lang="en-US" sz="2600" dirty="0"/>
              <a:t>Disciplinary code</a:t>
            </a:r>
          </a:p>
          <a:p>
            <a:pPr lvl="1">
              <a:buFont typeface="Arial" panose="020B0604020202020204" pitchFamily="34" charset="0"/>
              <a:buChar char="•"/>
            </a:pPr>
            <a:r>
              <a:rPr lang="en-US" sz="2600" dirty="0"/>
              <a:t>Student Handbooks</a:t>
            </a:r>
          </a:p>
          <a:p>
            <a:endParaRPr lang="en-US" dirty="0"/>
          </a:p>
          <a:p>
            <a:endParaRPr lang="en-US" dirty="0"/>
          </a:p>
        </p:txBody>
      </p:sp>
      <p:pic>
        <p:nvPicPr>
          <p:cNvPr id="22534" name="Picture 6"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319" y="1634707"/>
            <a:ext cx="4612556" cy="3076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77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Anti-Discrimination/Harassment </a:t>
            </a:r>
          </a:p>
        </p:txBody>
      </p:sp>
      <p:sp>
        <p:nvSpPr>
          <p:cNvPr id="5" name="Content Placeholder 1"/>
          <p:cNvSpPr>
            <a:spLocks noGrp="1"/>
          </p:cNvSpPr>
          <p:nvPr>
            <p:ph idx="1"/>
          </p:nvPr>
        </p:nvSpPr>
        <p:spPr>
          <a:xfrm>
            <a:off x="608092" y="1600201"/>
            <a:ext cx="5091827" cy="4525963"/>
          </a:xfrm>
        </p:spPr>
        <p:txBody>
          <a:bodyPr/>
          <a:lstStyle/>
          <a:p>
            <a:r>
              <a:rPr lang="en-US" sz="2600" dirty="0"/>
              <a:t>Adoption of stringent policy</a:t>
            </a:r>
          </a:p>
          <a:p>
            <a:r>
              <a:rPr lang="en-US" sz="2600" dirty="0"/>
              <a:t>Appeals to the Board</a:t>
            </a:r>
          </a:p>
          <a:p>
            <a:r>
              <a:rPr lang="en-US" sz="2600" dirty="0"/>
              <a:t>Compliance Officer selection</a:t>
            </a:r>
          </a:p>
          <a:p>
            <a:r>
              <a:rPr lang="en-US" sz="2600" dirty="0"/>
              <a:t>Facilitating funding of Compliance Officer training</a:t>
            </a:r>
          </a:p>
          <a:p>
            <a:endParaRPr lang="en-US" dirty="0"/>
          </a:p>
        </p:txBody>
      </p:sp>
      <p:pic>
        <p:nvPicPr>
          <p:cNvPr id="23554" name="Picture 2" descr="Image result for stop harassment &amp; discrimin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5719" y="1363664"/>
            <a:ext cx="47625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3300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 frame"/>
          <p:cNvPicPr>
            <a:picLocks noChangeAspect="1" noChangeArrowheads="1"/>
          </p:cNvPicPr>
          <p:nvPr/>
        </p:nvPicPr>
        <p:blipFill rotWithShape="1">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7326" t="10989" r="4762" b="6593"/>
          <a:stretch/>
        </p:blipFill>
        <p:spPr bwMode="auto">
          <a:xfrm rot="5400000">
            <a:off x="2651919" y="-2651919"/>
            <a:ext cx="6858000" cy="121618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569992" y="914400"/>
            <a:ext cx="10945654" cy="1143000"/>
          </a:xfrm>
        </p:spPr>
        <p:txBody>
          <a:bodyPr/>
          <a:lstStyle/>
          <a:p>
            <a:r>
              <a:rPr lang="en-US" dirty="0"/>
              <a:t>The Big Picture</a:t>
            </a:r>
          </a:p>
        </p:txBody>
      </p:sp>
      <p:sp>
        <p:nvSpPr>
          <p:cNvPr id="5" name="Content Placeholder 1"/>
          <p:cNvSpPr>
            <a:spLocks noGrp="1"/>
          </p:cNvSpPr>
          <p:nvPr>
            <p:ph idx="1"/>
          </p:nvPr>
        </p:nvSpPr>
        <p:spPr>
          <a:xfrm>
            <a:off x="1966119" y="1905000"/>
            <a:ext cx="8915400" cy="3962400"/>
          </a:xfrm>
        </p:spPr>
        <p:txBody>
          <a:bodyPr>
            <a:normAutofit lnSpcReduction="10000"/>
          </a:bodyPr>
          <a:lstStyle/>
          <a:p>
            <a:r>
              <a:rPr lang="en-US" sz="2200" dirty="0"/>
              <a:t>Reporting requirements for board members</a:t>
            </a:r>
          </a:p>
          <a:p>
            <a:pPr lvl="1">
              <a:buFont typeface="Arial" panose="020B0604020202020204" pitchFamily="34" charset="0"/>
              <a:buChar char="•"/>
            </a:pPr>
            <a:r>
              <a:rPr lang="en-US" sz="2200" dirty="0"/>
              <a:t>Child sexual abuse</a:t>
            </a:r>
          </a:p>
          <a:p>
            <a:pPr lvl="1">
              <a:buFont typeface="Arial" panose="020B0604020202020204" pitchFamily="34" charset="0"/>
              <a:buChar char="•"/>
            </a:pPr>
            <a:r>
              <a:rPr lang="en-US" sz="2200" dirty="0"/>
              <a:t>Sexual harassment/gender discrimination</a:t>
            </a:r>
          </a:p>
          <a:p>
            <a:pPr lvl="1">
              <a:buFont typeface="Arial" panose="020B0604020202020204" pitchFamily="34" charset="0"/>
              <a:buChar char="•"/>
            </a:pPr>
            <a:r>
              <a:rPr lang="en-US" sz="2200" dirty="0"/>
              <a:t>Crimes involving sexual misconduct with a child</a:t>
            </a:r>
          </a:p>
          <a:p>
            <a:pPr lvl="1">
              <a:buFont typeface="Arial" panose="020B0604020202020204" pitchFamily="34" charset="0"/>
              <a:buChar char="•"/>
            </a:pPr>
            <a:r>
              <a:rPr lang="en-US" sz="2200" dirty="0"/>
              <a:t>Other misconduct</a:t>
            </a:r>
          </a:p>
          <a:p>
            <a:r>
              <a:rPr lang="en-US" sz="2200" dirty="0"/>
              <a:t>Identifying signs of sexual abuse in children </a:t>
            </a:r>
          </a:p>
          <a:p>
            <a:r>
              <a:rPr lang="en-US" sz="2200" dirty="0"/>
              <a:t>Danger signals of potentially abusive relationships between children and adults</a:t>
            </a:r>
          </a:p>
          <a:p>
            <a:r>
              <a:rPr lang="en-US" sz="2200" dirty="0"/>
              <a:t>Establishing an atmosphere of trust </a:t>
            </a:r>
          </a:p>
          <a:p>
            <a:r>
              <a:rPr lang="en-US" sz="2200" dirty="0"/>
              <a:t>Board’s role in addressing sexual misconduct in schools</a:t>
            </a:r>
            <a:endParaRPr lang="en-US" dirty="0"/>
          </a:p>
        </p:txBody>
      </p:sp>
    </p:spTree>
    <p:extLst>
      <p:ext uri="{BB962C8B-B14F-4D97-AF65-F5344CB8AC3E}">
        <p14:creationId xmlns:p14="http://schemas.microsoft.com/office/powerpoint/2010/main" xmlns="" val="3093340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09" y="700823"/>
            <a:ext cx="11577711" cy="4154984"/>
          </a:xfrm>
          <a:prstGeom prst="rect">
            <a:avLst/>
          </a:prstGeom>
        </p:spPr>
        <p:txBody>
          <a:bodyPr wrap="square">
            <a:spAutoFit/>
          </a:bodyPr>
          <a:lstStyle/>
          <a:p>
            <a:pPr lvl="0" algn="ctr" eaLnBrk="0" fontAlgn="base" hangingPunct="0">
              <a:spcBef>
                <a:spcPct val="0"/>
              </a:spcBef>
              <a:spcAft>
                <a:spcPct val="0"/>
              </a:spcAft>
            </a:pPr>
            <a:r>
              <a:rPr lang="en-US" altLang="en-US" sz="6000" b="1" dirty="0">
                <a:solidFill>
                  <a:srgbClr val="1547A2"/>
                </a:solidFill>
                <a:latin typeface="Malgun Gothic" panose="020B0503020000020004" pitchFamily="34" charset="-127"/>
                <a:ea typeface="Malgun Gothic" panose="020B0503020000020004" pitchFamily="34" charset="-127"/>
                <a:cs typeface="Times New Roman" pitchFamily="18" charset="0"/>
              </a:rPr>
              <a:t>MARE</a:t>
            </a:r>
          </a:p>
          <a:p>
            <a:pPr lvl="0" algn="ctr" eaLnBrk="0" fontAlgn="base" hangingPunct="0">
              <a:spcBef>
                <a:spcPct val="0"/>
              </a:spcBef>
              <a:spcAft>
                <a:spcPct val="0"/>
              </a:spcAft>
            </a:pPr>
            <a:r>
              <a:rPr lang="en-US" altLang="en-US" sz="6000" b="1" dirty="0">
                <a:solidFill>
                  <a:srgbClr val="1547A2"/>
                </a:solidFill>
                <a:latin typeface="Malgun Gothic" panose="020B0503020000020004" pitchFamily="34" charset="-127"/>
                <a:ea typeface="Malgun Gothic" panose="020B0503020000020004" pitchFamily="34" charset="-127"/>
                <a:cs typeface="Times New Roman" pitchFamily="18" charset="0"/>
              </a:rPr>
              <a:t>Board Member Refresher Training</a:t>
            </a:r>
          </a:p>
          <a:p>
            <a:pPr lvl="0" algn="ctr" eaLnBrk="0" fontAlgn="base" hangingPunct="0">
              <a:spcBef>
                <a:spcPct val="0"/>
              </a:spcBef>
              <a:spcAft>
                <a:spcPct val="0"/>
              </a:spcAft>
            </a:pPr>
            <a:r>
              <a:rPr lang="en-US" altLang="en-US" sz="3200" b="1" dirty="0">
                <a:solidFill>
                  <a:srgbClr val="1547A2"/>
                </a:solidFill>
                <a:latin typeface="Malgun Gothic" panose="020B0503020000020004" pitchFamily="34" charset="-127"/>
                <a:ea typeface="Malgun Gothic" panose="020B0503020000020004" pitchFamily="34" charset="-127"/>
                <a:cs typeface="Times New Roman" pitchFamily="18" charset="0"/>
              </a:rPr>
              <a:t>Prevention of Sexual Misconduct, and Other Key Issues</a:t>
            </a:r>
          </a:p>
          <a:p>
            <a:pPr algn="ctr" eaLnBrk="0" fontAlgn="base" hangingPunct="0">
              <a:spcBef>
                <a:spcPct val="0"/>
              </a:spcBef>
              <a:spcAft>
                <a:spcPct val="0"/>
              </a:spcAft>
            </a:pPr>
            <a:endParaRPr lang="en-US" altLang="en-US" sz="3200" b="1" dirty="0">
              <a:solidFill>
                <a:srgbClr val="1547A2"/>
              </a:solidFill>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208"/>
          <a:stretch/>
        </p:blipFill>
        <p:spPr bwMode="auto">
          <a:xfrm>
            <a:off x="3269706" y="4495800"/>
            <a:ext cx="5622425" cy="17420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76877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5C40C-F389-42F8-822E-C9BCCE44F90B}"/>
              </a:ext>
            </a:extLst>
          </p:cNvPr>
          <p:cNvSpPr>
            <a:spLocks noGrp="1"/>
          </p:cNvSpPr>
          <p:nvPr>
            <p:ph type="title"/>
          </p:nvPr>
        </p:nvSpPr>
        <p:spPr>
          <a:xfrm>
            <a:off x="608092" y="838200"/>
            <a:ext cx="10945654" cy="579438"/>
          </a:xfrm>
        </p:spPr>
        <p:txBody>
          <a:bodyPr>
            <a:normAutofit fontScale="90000"/>
          </a:bodyPr>
          <a:lstStyle/>
          <a:p>
            <a:r>
              <a:rPr lang="en-US" dirty="0"/>
              <a:t>School Board Liability Questions in a Nutshell</a:t>
            </a:r>
            <a:br>
              <a:rPr lang="en-US" dirty="0"/>
            </a:br>
            <a:endParaRPr lang="en-US" dirty="0"/>
          </a:p>
        </p:txBody>
      </p:sp>
      <p:sp>
        <p:nvSpPr>
          <p:cNvPr id="3" name="Content Placeholder 2">
            <a:extLst>
              <a:ext uri="{FF2B5EF4-FFF2-40B4-BE49-F238E27FC236}">
                <a16:creationId xmlns:a16="http://schemas.microsoft.com/office/drawing/2014/main" xmlns="" id="{090FEFB9-E504-472D-BBA2-9B44A38CB82C}"/>
              </a:ext>
            </a:extLst>
          </p:cNvPr>
          <p:cNvSpPr>
            <a:spLocks noGrp="1"/>
          </p:cNvSpPr>
          <p:nvPr>
            <p:ph idx="1"/>
          </p:nvPr>
        </p:nvSpPr>
        <p:spPr/>
        <p:txBody>
          <a:bodyPr/>
          <a:lstStyle/>
          <a:p>
            <a:r>
              <a:rPr lang="en-US" dirty="0"/>
              <a:t>School board member liability as an official is similar to naming the board as a whole or the District itself in a lawsuit.</a:t>
            </a:r>
          </a:p>
          <a:p>
            <a:r>
              <a:rPr lang="en-US" dirty="0"/>
              <a:t>Board members should verify they are properly insured.</a:t>
            </a:r>
          </a:p>
          <a:p>
            <a:r>
              <a:rPr lang="en-US" dirty="0"/>
              <a:t>School board members can be held individually or personally liable for actions they take outside of their official capacity.</a:t>
            </a:r>
          </a:p>
          <a:p>
            <a:r>
              <a:rPr lang="en-US" dirty="0"/>
              <a:t>Actions taken in violation of board policies may be construed as actions taken in a board members personal or individual capacity.</a:t>
            </a:r>
          </a:p>
          <a:p>
            <a:r>
              <a:rPr lang="en-US" dirty="0"/>
              <a:t>Bottom line: Follow board policies and regulations.  </a:t>
            </a:r>
          </a:p>
        </p:txBody>
      </p:sp>
    </p:spTree>
    <p:extLst>
      <p:ext uri="{BB962C8B-B14F-4D97-AF65-F5344CB8AC3E}">
        <p14:creationId xmlns:p14="http://schemas.microsoft.com/office/powerpoint/2010/main" xmlns="" val="37770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01653-D88B-4541-B994-59AFE4EED286}"/>
              </a:ext>
            </a:extLst>
          </p:cNvPr>
          <p:cNvSpPr>
            <a:spLocks noGrp="1"/>
          </p:cNvSpPr>
          <p:nvPr>
            <p:ph type="title"/>
          </p:nvPr>
        </p:nvSpPr>
        <p:spPr/>
        <p:txBody>
          <a:bodyPr>
            <a:normAutofit fontScale="90000"/>
          </a:bodyPr>
          <a:lstStyle/>
          <a:p>
            <a:r>
              <a:rPr lang="en-US" dirty="0"/>
              <a:t>Dealing with Ineffective Teachers in a Nutshell</a:t>
            </a:r>
          </a:p>
        </p:txBody>
      </p:sp>
      <p:sp>
        <p:nvSpPr>
          <p:cNvPr id="3" name="Content Placeholder 2">
            <a:extLst>
              <a:ext uri="{FF2B5EF4-FFF2-40B4-BE49-F238E27FC236}">
                <a16:creationId xmlns:a16="http://schemas.microsoft.com/office/drawing/2014/main" xmlns="" id="{8045BF6C-1925-4B9F-BB82-475AB722BE1B}"/>
              </a:ext>
            </a:extLst>
          </p:cNvPr>
          <p:cNvSpPr>
            <a:spLocks noGrp="1"/>
          </p:cNvSpPr>
          <p:nvPr>
            <p:ph idx="1"/>
          </p:nvPr>
        </p:nvSpPr>
        <p:spPr/>
        <p:txBody>
          <a:bodyPr/>
          <a:lstStyle/>
          <a:p>
            <a:r>
              <a:rPr lang="en-US" dirty="0"/>
              <a:t>Be objective </a:t>
            </a:r>
          </a:p>
          <a:p>
            <a:r>
              <a:rPr lang="en-US" dirty="0"/>
              <a:t>Be consistent</a:t>
            </a:r>
          </a:p>
          <a:p>
            <a:r>
              <a:rPr lang="en-US" dirty="0"/>
              <a:t>Determine what is the reason for the ineffectiveness</a:t>
            </a:r>
          </a:p>
          <a:p>
            <a:pPr lvl="1"/>
            <a:r>
              <a:rPr lang="en-US" dirty="0"/>
              <a:t>Will?</a:t>
            </a:r>
          </a:p>
          <a:p>
            <a:pPr lvl="1"/>
            <a:r>
              <a:rPr lang="en-US" dirty="0"/>
              <a:t>Skill?</a:t>
            </a:r>
          </a:p>
          <a:p>
            <a:pPr lvl="1"/>
            <a:r>
              <a:rPr lang="en-US" dirty="0"/>
              <a:t>Temporary factors?</a:t>
            </a:r>
          </a:p>
          <a:p>
            <a:r>
              <a:rPr lang="en-US" dirty="0"/>
              <a:t>Involuntary separation must be on the table as a possibility</a:t>
            </a:r>
          </a:p>
          <a:p>
            <a:endParaRPr lang="en-US" dirty="0"/>
          </a:p>
          <a:p>
            <a:endParaRPr lang="en-US" dirty="0"/>
          </a:p>
        </p:txBody>
      </p:sp>
    </p:spTree>
    <p:extLst>
      <p:ext uri="{BB962C8B-B14F-4D97-AF65-F5344CB8AC3E}">
        <p14:creationId xmlns:p14="http://schemas.microsoft.com/office/powerpoint/2010/main" xmlns="" val="161022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F6768-DF80-46B9-92ED-061F5EEB63C8}"/>
              </a:ext>
            </a:extLst>
          </p:cNvPr>
          <p:cNvSpPr>
            <a:spLocks noGrp="1"/>
          </p:cNvSpPr>
          <p:nvPr>
            <p:ph type="title"/>
          </p:nvPr>
        </p:nvSpPr>
        <p:spPr/>
        <p:txBody>
          <a:bodyPr>
            <a:normAutofit fontScale="90000"/>
          </a:bodyPr>
          <a:lstStyle/>
          <a:p>
            <a:r>
              <a:rPr lang="en-US" dirty="0"/>
              <a:t>Dealing with Ineffective Teachers in a Nutshell</a:t>
            </a:r>
          </a:p>
        </p:txBody>
      </p:sp>
      <p:sp>
        <p:nvSpPr>
          <p:cNvPr id="3" name="Content Placeholder 2">
            <a:extLst>
              <a:ext uri="{FF2B5EF4-FFF2-40B4-BE49-F238E27FC236}">
                <a16:creationId xmlns:a16="http://schemas.microsoft.com/office/drawing/2014/main" xmlns="" id="{929281EE-7DE4-4868-9589-23792C20D463}"/>
              </a:ext>
            </a:extLst>
          </p:cNvPr>
          <p:cNvSpPr>
            <a:spLocks noGrp="1"/>
          </p:cNvSpPr>
          <p:nvPr>
            <p:ph idx="1"/>
          </p:nvPr>
        </p:nvSpPr>
        <p:spPr/>
        <p:txBody>
          <a:bodyPr>
            <a:normAutofit fontScale="92500" lnSpcReduction="20000"/>
          </a:bodyPr>
          <a:lstStyle/>
          <a:p>
            <a:r>
              <a:rPr lang="en-US" dirty="0"/>
              <a:t>If teachers are ineffective, they are often in violation of a board policy such as staff conduct, teaching standards, etc.</a:t>
            </a:r>
          </a:p>
          <a:p>
            <a:r>
              <a:rPr lang="en-US" dirty="0"/>
              <a:t>To retain the full range of options for the District, including termination, violations of board policies should be properly documented.</a:t>
            </a:r>
          </a:p>
          <a:p>
            <a:pPr lvl="1"/>
            <a:r>
              <a:rPr lang="en-US" dirty="0"/>
              <a:t>Discuss allegation of a violation of board policy</a:t>
            </a:r>
          </a:p>
          <a:p>
            <a:pPr lvl="1"/>
            <a:r>
              <a:rPr lang="en-US" dirty="0"/>
              <a:t>Listen to teacher explanation</a:t>
            </a:r>
          </a:p>
          <a:p>
            <a:pPr lvl="1"/>
            <a:r>
              <a:rPr lang="en-US" dirty="0"/>
              <a:t>Cite violation in writing and provide explanation of how conduct is a violation of policy</a:t>
            </a:r>
          </a:p>
          <a:p>
            <a:pPr lvl="1"/>
            <a:r>
              <a:rPr lang="en-US" dirty="0"/>
              <a:t>Demand improvement</a:t>
            </a:r>
          </a:p>
          <a:p>
            <a:pPr lvl="1"/>
            <a:r>
              <a:rPr lang="en-US" dirty="0"/>
              <a:t>Monitor progress</a:t>
            </a:r>
          </a:p>
          <a:p>
            <a:r>
              <a:rPr lang="en-US" dirty="0"/>
              <a:t>Standard for termination: Willful or persistent violation of policy/regs</a:t>
            </a:r>
          </a:p>
          <a:p>
            <a:pPr lvl="1"/>
            <a:endParaRPr lang="en-US" dirty="0"/>
          </a:p>
          <a:p>
            <a:endParaRPr lang="en-US" dirty="0"/>
          </a:p>
        </p:txBody>
      </p:sp>
    </p:spTree>
    <p:extLst>
      <p:ext uri="{BB962C8B-B14F-4D97-AF65-F5344CB8AC3E}">
        <p14:creationId xmlns:p14="http://schemas.microsoft.com/office/powerpoint/2010/main" xmlns="" val="357851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 frame"/>
          <p:cNvPicPr>
            <a:picLocks noChangeAspect="1" noChangeArrowheads="1"/>
          </p:cNvPicPr>
          <p:nvPr/>
        </p:nvPicPr>
        <p:blipFill rotWithShape="1">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7326" t="10989" r="4762" b="6593"/>
          <a:stretch/>
        </p:blipFill>
        <p:spPr bwMode="auto">
          <a:xfrm rot="5400000">
            <a:off x="2651919" y="-2651919"/>
            <a:ext cx="6858000" cy="121618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569992" y="914400"/>
            <a:ext cx="10945654" cy="1143000"/>
          </a:xfrm>
        </p:spPr>
        <p:txBody>
          <a:bodyPr/>
          <a:lstStyle/>
          <a:p>
            <a:r>
              <a:rPr lang="en-US" dirty="0"/>
              <a:t>The Big Picture</a:t>
            </a:r>
          </a:p>
        </p:txBody>
      </p:sp>
      <p:sp>
        <p:nvSpPr>
          <p:cNvPr id="5" name="Content Placeholder 1"/>
          <p:cNvSpPr>
            <a:spLocks noGrp="1"/>
          </p:cNvSpPr>
          <p:nvPr>
            <p:ph idx="1"/>
          </p:nvPr>
        </p:nvSpPr>
        <p:spPr>
          <a:xfrm>
            <a:off x="1966119" y="1905000"/>
            <a:ext cx="8915400" cy="3962400"/>
          </a:xfrm>
        </p:spPr>
        <p:txBody>
          <a:bodyPr>
            <a:normAutofit lnSpcReduction="10000"/>
          </a:bodyPr>
          <a:lstStyle/>
          <a:p>
            <a:r>
              <a:rPr lang="en-US" sz="2200" dirty="0"/>
              <a:t>Reporting requirements for board members</a:t>
            </a:r>
          </a:p>
          <a:p>
            <a:pPr lvl="1">
              <a:buFont typeface="Arial" panose="020B0604020202020204" pitchFamily="34" charset="0"/>
              <a:buChar char="•"/>
            </a:pPr>
            <a:r>
              <a:rPr lang="en-US" sz="2200" dirty="0"/>
              <a:t>Child sexual abuse</a:t>
            </a:r>
          </a:p>
          <a:p>
            <a:pPr lvl="1">
              <a:buFont typeface="Arial" panose="020B0604020202020204" pitchFamily="34" charset="0"/>
              <a:buChar char="•"/>
            </a:pPr>
            <a:r>
              <a:rPr lang="en-US" sz="2200" dirty="0"/>
              <a:t>Sexual harassment/gender discrimination</a:t>
            </a:r>
          </a:p>
          <a:p>
            <a:pPr lvl="1">
              <a:buFont typeface="Arial" panose="020B0604020202020204" pitchFamily="34" charset="0"/>
              <a:buChar char="•"/>
            </a:pPr>
            <a:r>
              <a:rPr lang="en-US" sz="2200" dirty="0"/>
              <a:t>Crimes involving sexual misconduct with a child</a:t>
            </a:r>
          </a:p>
          <a:p>
            <a:pPr lvl="1">
              <a:buFont typeface="Arial" panose="020B0604020202020204" pitchFamily="34" charset="0"/>
              <a:buChar char="•"/>
            </a:pPr>
            <a:r>
              <a:rPr lang="en-US" sz="2200" dirty="0"/>
              <a:t>Other misconduct</a:t>
            </a:r>
          </a:p>
          <a:p>
            <a:r>
              <a:rPr lang="en-US" sz="2200" dirty="0"/>
              <a:t>Identifying signs of sexual abuse in children </a:t>
            </a:r>
          </a:p>
          <a:p>
            <a:r>
              <a:rPr lang="en-US" sz="2200" dirty="0"/>
              <a:t>Danger signals of potentially abusive relationships between children and adults</a:t>
            </a:r>
          </a:p>
          <a:p>
            <a:r>
              <a:rPr lang="en-US" sz="2200" dirty="0"/>
              <a:t>Establishing an atmosphere of trust </a:t>
            </a:r>
          </a:p>
          <a:p>
            <a:r>
              <a:rPr lang="en-US" sz="2200" dirty="0"/>
              <a:t>Board’s role in addressing sexual misconduct in schools</a:t>
            </a:r>
            <a:endParaRPr lang="en-US" dirty="0"/>
          </a:p>
        </p:txBody>
      </p:sp>
    </p:spTree>
    <p:extLst>
      <p:ext uri="{BB962C8B-B14F-4D97-AF65-F5344CB8AC3E}">
        <p14:creationId xmlns:p14="http://schemas.microsoft.com/office/powerpoint/2010/main" xmlns="" val="422796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519" y="473046"/>
            <a:ext cx="10945654" cy="1401762"/>
          </a:xfrm>
        </p:spPr>
        <p:txBody>
          <a:bodyPr>
            <a:normAutofit/>
          </a:bodyPr>
          <a:lstStyle/>
          <a:p>
            <a:r>
              <a:rPr lang="en-US" dirty="0"/>
              <a:t>Board Member Sexual Misconduct Reporting Requirements</a:t>
            </a:r>
          </a:p>
        </p:txBody>
      </p:sp>
      <p:sp>
        <p:nvSpPr>
          <p:cNvPr id="5" name="Content Placeholder 1"/>
          <p:cNvSpPr>
            <a:spLocks noGrp="1"/>
          </p:cNvSpPr>
          <p:nvPr>
            <p:ph idx="1"/>
          </p:nvPr>
        </p:nvSpPr>
        <p:spPr>
          <a:xfrm>
            <a:off x="289719" y="1905000"/>
            <a:ext cx="7848600" cy="4221164"/>
          </a:xfrm>
        </p:spPr>
        <p:txBody>
          <a:bodyPr>
            <a:normAutofit lnSpcReduction="10000"/>
          </a:bodyPr>
          <a:lstStyle/>
          <a:p>
            <a:r>
              <a:rPr lang="en-US" sz="2600" dirty="0"/>
              <a:t>Board members are required to report certain issues by either law or board policy </a:t>
            </a:r>
          </a:p>
          <a:p>
            <a:r>
              <a:rPr lang="en-US" sz="2600" dirty="0"/>
              <a:t>4 major areas for consideration</a:t>
            </a:r>
          </a:p>
          <a:p>
            <a:pPr lvl="1">
              <a:buFont typeface="Arial" panose="020B0604020202020204" pitchFamily="34" charset="0"/>
              <a:buChar char="•"/>
            </a:pPr>
            <a:r>
              <a:rPr lang="en-US" sz="2600" dirty="0"/>
              <a:t>Is there reasonable cause to suspect sexual abuse?</a:t>
            </a:r>
          </a:p>
          <a:p>
            <a:pPr lvl="1">
              <a:buFont typeface="Arial" panose="020B0604020202020204" pitchFamily="34" charset="0"/>
              <a:buChar char="•"/>
            </a:pPr>
            <a:r>
              <a:rPr lang="en-US" sz="2600" dirty="0"/>
              <a:t>Is sexual harassment or gender discrimination alleged?</a:t>
            </a:r>
          </a:p>
          <a:p>
            <a:pPr lvl="1">
              <a:buFont typeface="Arial" panose="020B0604020202020204" pitchFamily="34" charset="0"/>
              <a:buChar char="•"/>
            </a:pPr>
            <a:r>
              <a:rPr lang="en-US" sz="2600" dirty="0"/>
              <a:t>Has a crime possibly occurred?</a:t>
            </a:r>
          </a:p>
          <a:p>
            <a:pPr lvl="1">
              <a:buFont typeface="Arial" panose="020B0604020202020204" pitchFamily="34" charset="0"/>
              <a:buChar char="•"/>
            </a:pPr>
            <a:r>
              <a:rPr lang="en-US" sz="2600" dirty="0"/>
              <a:t>Should the issue be reported to the Superintendent for follow up?</a:t>
            </a:r>
          </a:p>
          <a:p>
            <a:endParaRPr lang="en-US" sz="2600" dirty="0"/>
          </a:p>
        </p:txBody>
      </p:sp>
      <p:pic>
        <p:nvPicPr>
          <p:cNvPr id="2050" name="Picture 2" descr="Image result for requirement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4610" r="24481"/>
          <a:stretch/>
        </p:blipFill>
        <p:spPr bwMode="auto">
          <a:xfrm>
            <a:off x="8671719" y="1771336"/>
            <a:ext cx="3200400" cy="43548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027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CD5B7-C199-4BFF-BD7C-D7B089BD2D3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0798360-B365-4075-BDBA-6177422C0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C79490-6B10-43F4-9319-F7E8F70A8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3596</TotalTime>
  <Words>3466</Words>
  <Application>Microsoft Office PowerPoint</Application>
  <PresentationFormat>Custom</PresentationFormat>
  <Paragraphs>304</Paragraphs>
  <Slides>49</Slides>
  <Notes>27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Other Key Issues in a Nutshell</vt:lpstr>
      <vt:lpstr>Bids v. RFP’s v. RFQ’s</vt:lpstr>
      <vt:lpstr>Slide 4</vt:lpstr>
      <vt:lpstr>School Board Liability Questions in a Nutshell </vt:lpstr>
      <vt:lpstr>Dealing with Ineffective Teachers in a Nutshell</vt:lpstr>
      <vt:lpstr>Dealing with Ineffective Teachers in a Nutshell</vt:lpstr>
      <vt:lpstr>The Big Picture</vt:lpstr>
      <vt:lpstr>Board Member Sexual Misconduct Reporting Requirements</vt:lpstr>
      <vt:lpstr>Hotline Info</vt:lpstr>
      <vt:lpstr>Requirements of Mandatory Reporters</vt:lpstr>
      <vt:lpstr>Who is a mandatory reporter of child abuse?</vt:lpstr>
      <vt:lpstr>Child Sexual Abuse </vt:lpstr>
      <vt:lpstr>Child Sexual Abuse  (Children’s Division Guidelines)</vt:lpstr>
      <vt:lpstr>Child Sexual Abuse  (Children’s Division Guidelines) Cont.</vt:lpstr>
      <vt:lpstr>Child Sexual Abuse  (Children’s Division Guidelines) Cont.</vt:lpstr>
      <vt:lpstr>Criminal Offenses  Involving Sexual Misconduct with a Child</vt:lpstr>
      <vt:lpstr>566.067 to 071.  Child Molestation</vt:lpstr>
      <vt:lpstr>566.083.  Sexual Misconduct Involving a Child</vt:lpstr>
      <vt:lpstr>566.086.  Sexual Contact with a Student</vt:lpstr>
      <vt:lpstr>566.100 to 101.  Sexual Abuse</vt:lpstr>
      <vt:lpstr>566.103.  Crime of Promoting  Online Sexual Solicitation</vt:lpstr>
      <vt:lpstr>Other Miscellaneous Offenses</vt:lpstr>
      <vt:lpstr>566.151.  Enticement of a Child</vt:lpstr>
      <vt:lpstr>566.210.  Sexual Trafficking of a Child</vt:lpstr>
      <vt:lpstr>566.032.  Statutory Rape and  Attempt to Commit</vt:lpstr>
      <vt:lpstr>Harassment or Discrimination</vt:lpstr>
      <vt:lpstr>Sexual Harassment </vt:lpstr>
      <vt:lpstr>Identifying Signs of Sexual Abuse in Children </vt:lpstr>
      <vt:lpstr>Identifying Signs in Young Children</vt:lpstr>
      <vt:lpstr>Identifying Signs in Young Children</vt:lpstr>
      <vt:lpstr>Identifying Signs in Young Children</vt:lpstr>
      <vt:lpstr>Identifying Signs More Typical in Adolescents</vt:lpstr>
      <vt:lpstr>Danger Signals of Potentially Abusive Relationships between Children and Adults</vt:lpstr>
      <vt:lpstr>Examples of Conduct Prohibited by Board Policies</vt:lpstr>
      <vt:lpstr>Examples of Conduct Prohibited by Board Policies</vt:lpstr>
      <vt:lpstr>Examples of Conduct Prohibited by Board Policies</vt:lpstr>
      <vt:lpstr>Typical Board Policy Restrictions on  Electronic Communications</vt:lpstr>
      <vt:lpstr>Typical Board Policy Restrictions on  Electronic Communications</vt:lpstr>
      <vt:lpstr>Typical Board Policy Restrictions on  Electronic Communications</vt:lpstr>
      <vt:lpstr>Typical Board Policy Restrictions on  Electronic Communications</vt:lpstr>
      <vt:lpstr>Establishing an Atmosphere of Trust </vt:lpstr>
      <vt:lpstr>Board’s Role in Addressing  Sexual Misconduct in Schools</vt:lpstr>
      <vt:lpstr>Policies</vt:lpstr>
      <vt:lpstr>Personnel Decisions</vt:lpstr>
      <vt:lpstr>Student Matters</vt:lpstr>
      <vt:lpstr>Anti-Discrimination/Harassment </vt:lpstr>
      <vt:lpstr>The Big Picture</vt:lpstr>
      <vt:lpstr>Slide 49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dmartin</dc:creator>
  <cp:lastModifiedBy>User</cp:lastModifiedBy>
  <cp:revision>167</cp:revision>
  <cp:lastPrinted>2015-09-21T20:40:53Z</cp:lastPrinted>
  <dcterms:created xsi:type="dcterms:W3CDTF">2015-09-14T09:10:40Z</dcterms:created>
  <dcterms:modified xsi:type="dcterms:W3CDTF">2020-10-23T19:32:36Z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0x0101007D956E7524D64C4185E2C1375835583C</vt:lpwstr>
  </property>
</Properties>
</file>