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2"/>
  </p:sldMasterIdLst>
  <p:notesMasterIdLst>
    <p:notesMasterId r:id="rId26"/>
  </p:notesMasterIdLst>
  <p:handoutMasterIdLst>
    <p:handoutMasterId r:id="rId27"/>
  </p:handoutMasterIdLst>
  <p:sldIdLst>
    <p:sldId id="256" r:id="rId3"/>
    <p:sldId id="286" r:id="rId4"/>
    <p:sldId id="331" r:id="rId5"/>
    <p:sldId id="323" r:id="rId6"/>
    <p:sldId id="325" r:id="rId7"/>
    <p:sldId id="327" r:id="rId8"/>
    <p:sldId id="337" r:id="rId9"/>
    <p:sldId id="341" r:id="rId10"/>
    <p:sldId id="324" r:id="rId11"/>
    <p:sldId id="338" r:id="rId12"/>
    <p:sldId id="351" r:id="rId13"/>
    <p:sldId id="329" r:id="rId14"/>
    <p:sldId id="349" r:id="rId15"/>
    <p:sldId id="350" r:id="rId16"/>
    <p:sldId id="347" r:id="rId17"/>
    <p:sldId id="328" r:id="rId18"/>
    <p:sldId id="348" r:id="rId19"/>
    <p:sldId id="353" r:id="rId20"/>
    <p:sldId id="354" r:id="rId21"/>
    <p:sldId id="355" r:id="rId22"/>
    <p:sldId id="352" r:id="rId23"/>
    <p:sldId id="313" r:id="rId24"/>
    <p:sldId id="322" r:id="rId25"/>
  </p:sldIdLst>
  <p:sldSz cx="9144000" cy="6858000" type="screen4x3"/>
  <p:notesSz cx="6858000" cy="9296400"/>
  <p:embeddedFontLst>
    <p:embeddedFont>
      <p:font typeface="Verdana" pitchFamily="34" charset="0"/>
      <p:regular r:id="rId28"/>
      <p:bold r:id="rId29"/>
      <p:italic r:id="rId30"/>
      <p:boldItalic r:id="rId31"/>
    </p:embeddedFont>
    <p:embeddedFont>
      <p:font typeface="Tahoma" pitchFamily="34" charset="0"/>
      <p:regular r:id="rId32"/>
      <p:bold r:id="rId33"/>
    </p:embeddedFont>
    <p:embeddedFont>
      <p:font typeface="Calibri"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E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29" autoAdjust="0"/>
  </p:normalViewPr>
  <p:slideViewPr>
    <p:cSldViewPr>
      <p:cViewPr varScale="1">
        <p:scale>
          <a:sx n="61" d="100"/>
          <a:sy n="61" d="100"/>
        </p:scale>
        <p:origin x="-1770" y="-96"/>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2602" y="5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54BD2624-EAAD-4FB3-88B1-E791DAC42313}" type="datetimeFigureOut">
              <a:rPr lang="en-US" smtClean="0"/>
              <a:pPr/>
              <a:t>10/30/2019</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CF19DADC-A203-4514-8BCB-BACE4A83629E}" type="slidenum">
              <a:rPr lang="en-US" smtClean="0"/>
              <a:pPr/>
              <a:t>‹#›</a:t>
            </a:fld>
            <a:endParaRPr lang="en-US"/>
          </a:p>
        </p:txBody>
      </p:sp>
    </p:spTree>
    <p:extLst>
      <p:ext uri="{BB962C8B-B14F-4D97-AF65-F5344CB8AC3E}">
        <p14:creationId xmlns:p14="http://schemas.microsoft.com/office/powerpoint/2010/main" xmlns="" val="55655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ftr" idx="11"/>
          </p:nvPr>
        </p:nvSpPr>
        <p:spPr>
          <a:xfrm>
            <a:off x="1" y="8829675"/>
            <a:ext cx="3579639"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sldNum" idx="12"/>
          </p:nvPr>
        </p:nvSpPr>
        <p:spPr>
          <a:xfrm>
            <a:off x="3884026" y="8829675"/>
            <a:ext cx="2972421" cy="465138"/>
          </a:xfrm>
          <a:prstGeom prst="rect">
            <a:avLst/>
          </a:prstGeom>
          <a:noFill/>
          <a:ln>
            <a:noFill/>
          </a:ln>
        </p:spPr>
        <p:txBody>
          <a:bodyPr lIns="92500" tIns="46250" rIns="92500" bIns="462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dirty="0">
              <a:solidFill>
                <a:schemeClr val="dk1"/>
              </a:solidFill>
              <a:latin typeface="Calibri"/>
              <a:ea typeface="Calibri"/>
              <a:cs typeface="Calibri"/>
              <a:sym typeface="Calibri"/>
            </a:endParaRPr>
          </a:p>
        </p:txBody>
      </p:sp>
      <p:sp>
        <p:nvSpPr>
          <p:cNvPr id="5" name="Shape 5"/>
          <p:cNvSpPr>
            <a:spLocks noGrp="1" noRot="1" noChangeAspect="1"/>
          </p:cNvSpPr>
          <p:nvPr>
            <p:ph type="sldImg" idx="2"/>
          </p:nvPr>
        </p:nvSpPr>
        <p:spPr>
          <a:xfrm>
            <a:off x="11064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4868" y="4416426"/>
            <a:ext cx="5488263" cy="4181475"/>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vance.lexis.com/api/document/collection/cases/id/5M7G-XB71-F04F-0073-00000-00?context=100051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dvance.lexis.com/document/midlinetitle/?pdmfid=1000516&amp;crid=e91ac866-a387-4623-9f15-d6b4eb67049a&amp;pddocfullpath=/shared/document/cases/urn:contentItem:5M7G-XB71-F04F-0073-00000-00&amp;pdcomponentid=6412&amp;ecomp=h7Jg&amp;earg=sr1&amp;prid=1506f087-f2b0-439d-982c-4730f050ad0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064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4" name="Shape 144"/>
          <p:cNvSpPr txBox="1">
            <a:spLocks noGrp="1"/>
          </p:cNvSpPr>
          <p:nvPr>
            <p:ph type="body" idx="1"/>
          </p:nvPr>
        </p:nvSpPr>
        <p:spPr>
          <a:xfrm>
            <a:off x="684868" y="4416426"/>
            <a:ext cx="5488263" cy="41814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026" y="8829675"/>
            <a:ext cx="2972421" cy="465138"/>
          </a:xfrm>
          <a:prstGeom prst="rect">
            <a:avLst/>
          </a:prstGeom>
          <a:noFill/>
          <a:ln>
            <a:noFill/>
          </a:ln>
        </p:spPr>
        <p:txBody>
          <a:bodyPr lIns="92500" tIns="46250" rIns="92500" bIns="462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a:p>
            <a:pPr marL="0" lvl="0" indent="0">
              <a:buFont typeface="Arial" panose="020B0604020202020204" pitchFamily="34" charset="0"/>
              <a:buNone/>
            </a:pPr>
            <a:r>
              <a:rPr lang="en-US" u="sng" dirty="0" err="1"/>
              <a:t>Garcetti</a:t>
            </a:r>
            <a:r>
              <a:rPr lang="en-US" u="sng" dirty="0"/>
              <a:t> v. Ceballos</a:t>
            </a:r>
          </a:p>
          <a:p>
            <a:pPr marL="171450" lvl="0" indent="-171450">
              <a:buFont typeface="Arial" panose="020B0604020202020204" pitchFamily="34" charset="0"/>
              <a:buChar char="•"/>
            </a:pPr>
            <a:r>
              <a:rPr lang="en-US" dirty="0"/>
              <a:t>ADA claimed he was passed on a promotion because he had criticized the legitimacy of a warrant</a:t>
            </a:r>
          </a:p>
          <a:p>
            <a:pPr marL="171450" lvl="0" indent="-171450">
              <a:buFont typeface="Arial" panose="020B0604020202020204" pitchFamily="34" charset="0"/>
              <a:buChar char="•"/>
            </a:pPr>
            <a:r>
              <a:rPr lang="en-US" dirty="0"/>
              <a:t>Supreme Court:</a:t>
            </a:r>
          </a:p>
          <a:p>
            <a:pPr marL="628650" lvl="1" indent="-171450">
              <a:buFont typeface="Arial" panose="020B0604020202020204" pitchFamily="34" charset="0"/>
              <a:buChar char="•"/>
            </a:pPr>
            <a:r>
              <a:rPr lang="en-US" dirty="0"/>
              <a:t>“when public employees make statements pursuant to their official duties, employees are not speaking as citizens for First Amendment purposes, and the Constitution does not insulate their communications from employer discipline.”</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See </a:t>
            </a:r>
            <a:r>
              <a:rPr lang="en-US" sz="1200" b="0" i="0" u="sng" strike="noStrike" kern="1200" cap="none" dirty="0">
                <a:solidFill>
                  <a:schemeClr val="dk1"/>
                </a:solidFill>
                <a:effectLst/>
                <a:latin typeface="Calibri"/>
                <a:ea typeface="Calibri"/>
                <a:cs typeface="Calibri"/>
                <a:sym typeface="Calibri"/>
                <a:hlinkClick r:id="rId3"/>
              </a:rPr>
              <a:t>Lee-Walker v. N.Y.C. Dep't of Educ., 220 F. Supp. 3d 484 (S.D.N.Y. 2016)</a:t>
            </a:r>
            <a:endParaRPr lang="en-US" dirty="0"/>
          </a:p>
          <a:p>
            <a:pPr marL="628650" lvl="1" indent="-171450">
              <a:buFont typeface="Arial" panose="020B0604020202020204" pitchFamily="34" charset="0"/>
              <a:buChar char="•"/>
            </a:pPr>
            <a:r>
              <a:rPr lang="en-US" dirty="0"/>
              <a:t>Motion to Dismiss granted on First Amendment retaliation claim</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Lee-Walker planned to include as part of her ninth grade English curriculum a critical look at the Central Park Five case, which she hoped would highlight "an American societal tendency to rush to adverse legal conclusions against black males.“</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After observing the class, Assistant Principal </a:t>
            </a:r>
            <a:r>
              <a:rPr lang="en-US" sz="1200" b="0" i="0" u="none" strike="noStrike" kern="1200" cap="none" dirty="0" err="1">
                <a:solidFill>
                  <a:schemeClr val="dk1"/>
                </a:solidFill>
                <a:effectLst/>
                <a:latin typeface="Calibri"/>
                <a:ea typeface="Calibri"/>
                <a:cs typeface="Calibri"/>
                <a:sym typeface="Calibri"/>
              </a:rPr>
              <a:t>Yarmy</a:t>
            </a:r>
            <a:r>
              <a:rPr lang="en-US" sz="1200" b="0" i="0" u="none" strike="noStrike" kern="1200" cap="none" dirty="0">
                <a:solidFill>
                  <a:schemeClr val="dk1"/>
                </a:solidFill>
                <a:effectLst/>
                <a:latin typeface="Calibri"/>
                <a:ea typeface="Calibri"/>
                <a:cs typeface="Calibri"/>
                <a:sym typeface="Calibri"/>
              </a:rPr>
              <a:t> allegedly instructed the plaintiff to be "way more balanced" in discussing the case because he "feared that it would unnecessarily 'rile up' black students." </a:t>
            </a:r>
            <a:r>
              <a:rPr lang="en-US" sz="1200" b="0" i="0" u="sng" strike="noStrike" kern="1200" cap="none" dirty="0">
                <a:solidFill>
                  <a:schemeClr val="dk1"/>
                </a:solidFill>
                <a:effectLst/>
                <a:latin typeface="Calibri"/>
                <a:ea typeface="Calibri"/>
                <a:cs typeface="Calibri"/>
                <a:sym typeface="Calibri"/>
              </a:rPr>
              <a:t>Id.</a:t>
            </a:r>
            <a:r>
              <a:rPr lang="en-US" sz="1200" b="0" i="0" u="none" strike="noStrike" kern="1200" cap="none" dirty="0">
                <a:solidFill>
                  <a:schemeClr val="dk1"/>
                </a:solidFill>
                <a:effectLst/>
                <a:latin typeface="Calibri"/>
                <a:ea typeface="Calibri"/>
                <a:cs typeface="Calibri"/>
                <a:sym typeface="Calibri"/>
              </a:rPr>
              <a:t> ¶ 6(g). The plaintiff argued in response that students — black students in particular — should be "riled up," and that a "good, engaged education" would necessarily encourage students to "re-examine old assumptions and to challenge orthodoxy, even whilst presenting a balanced view of the facts." </a:t>
            </a:r>
            <a:r>
              <a:rPr lang="en-US" sz="1200" b="0" i="0" u="sng" strike="noStrike" kern="1200" cap="none" dirty="0">
                <a:solidFill>
                  <a:schemeClr val="dk1"/>
                </a:solidFill>
                <a:effectLst/>
                <a:latin typeface="Calibri"/>
                <a:ea typeface="Calibri"/>
                <a:cs typeface="Calibri"/>
                <a:sym typeface="Calibri"/>
              </a:rPr>
              <a:t>Id.</a:t>
            </a:r>
            <a:r>
              <a:rPr lang="en-US" sz="1200" b="0" i="0" u="none" strike="noStrike" kern="1200" cap="none" dirty="0">
                <a:solidFill>
                  <a:schemeClr val="dk1"/>
                </a:solidFill>
                <a:effectLst/>
                <a:latin typeface="Calibri"/>
                <a:ea typeface="Calibri"/>
                <a:cs typeface="Calibri"/>
                <a:sym typeface="Calibri"/>
              </a:rPr>
              <a:t> ¶ 6(h). She also argued that including the case in her lesson plan would allow students to "contextualize" </a:t>
            </a:r>
            <a:r>
              <a:rPr lang="en-US" sz="1200" b="0" i="0" u="sng" strike="noStrike" kern="1200" cap="none" dirty="0">
                <a:solidFill>
                  <a:schemeClr val="dk1"/>
                </a:solidFill>
                <a:effectLst/>
                <a:latin typeface="Calibri"/>
                <a:ea typeface="Calibri"/>
                <a:cs typeface="Calibri"/>
                <a:sym typeface="Calibri"/>
              </a:rPr>
              <a:t>Miranda</a:t>
            </a:r>
            <a:r>
              <a:rPr lang="en-US" sz="1200" b="0" i="0" u="none" strike="noStrike" kern="1200" cap="none" dirty="0">
                <a:solidFill>
                  <a:schemeClr val="dk1"/>
                </a:solidFill>
                <a:effectLst/>
                <a:latin typeface="Calibri"/>
                <a:ea typeface="Calibri"/>
                <a:cs typeface="Calibri"/>
                <a:sym typeface="Calibri"/>
              </a:rPr>
              <a:t> warnings and understand their role in civil society. </a:t>
            </a:r>
            <a:r>
              <a:rPr lang="en-US" sz="1200" b="0" i="0" u="sng" strike="noStrike" kern="1200" cap="none" dirty="0">
                <a:solidFill>
                  <a:schemeClr val="dk1"/>
                </a:solidFill>
                <a:effectLst/>
                <a:latin typeface="Calibri"/>
                <a:ea typeface="Calibri"/>
                <a:cs typeface="Calibri"/>
                <a:sym typeface="Calibri"/>
              </a:rPr>
              <a:t>Id.</a:t>
            </a:r>
            <a:r>
              <a:rPr lang="en-US" sz="1200" b="0" i="0" u="none" strike="noStrike" kern="1200" cap="none" dirty="0">
                <a:solidFill>
                  <a:schemeClr val="dk1"/>
                </a:solidFill>
                <a:effectLst/>
                <a:latin typeface="Calibri"/>
                <a:ea typeface="Calibri"/>
                <a:cs typeface="Calibri"/>
                <a:sym typeface="Calibri"/>
              </a:rPr>
              <a:t> ¶ 6(</a:t>
            </a:r>
            <a:r>
              <a:rPr lang="en-US" sz="1200" b="0" i="0" u="none" strike="noStrike" kern="1200" cap="none" dirty="0" err="1">
                <a:solidFill>
                  <a:schemeClr val="dk1"/>
                </a:solidFill>
                <a:effectLst/>
                <a:latin typeface="Calibri"/>
                <a:ea typeface="Calibri"/>
                <a:cs typeface="Calibri"/>
                <a:sym typeface="Calibri"/>
              </a:rPr>
              <a:t>i</a:t>
            </a:r>
            <a:r>
              <a:rPr lang="en-US" sz="1200" b="0" i="0" u="none" strike="noStrike" kern="1200" cap="none" dirty="0">
                <a:solidFill>
                  <a:schemeClr val="dk1"/>
                </a:solidFill>
                <a:effectLst/>
                <a:latin typeface="Calibri"/>
                <a:ea typeface="Calibri"/>
                <a:cs typeface="Calibri"/>
                <a:sym typeface="Calibri"/>
              </a:rPr>
              <a:t>).</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cs typeface="Calibri"/>
                <a:sym typeface="Calibri"/>
              </a:rPr>
              <a:t>In a meeting with the principal, </a:t>
            </a:r>
            <a:r>
              <a:rPr lang="en-US" sz="1200" b="0" i="0" u="none" strike="noStrike" kern="1200" cap="none" dirty="0">
                <a:solidFill>
                  <a:schemeClr val="dk1"/>
                </a:solidFill>
                <a:effectLst/>
                <a:latin typeface="Calibri"/>
                <a:ea typeface="Calibri"/>
                <a:cs typeface="Calibri"/>
                <a:sym typeface="Calibri"/>
              </a:rPr>
              <a:t>the principal expressed disapproval of the plaintiff's use of the short story "Nilda," by Junot Diaz, questioning its appropriateness given its use of a racial epithet. </a:t>
            </a:r>
            <a:r>
              <a:rPr lang="en-US" sz="1200" b="0" i="0" u="sng" strike="noStrike" kern="1200" cap="none" dirty="0">
                <a:solidFill>
                  <a:schemeClr val="dk1"/>
                </a:solidFill>
                <a:effectLst/>
                <a:latin typeface="Calibri"/>
                <a:ea typeface="Calibri"/>
                <a:cs typeface="Calibri"/>
                <a:sym typeface="Calibri"/>
              </a:rPr>
              <a:t>Id.</a:t>
            </a:r>
            <a:r>
              <a:rPr lang="en-US" sz="1200" b="0" i="0" u="none" strike="noStrike" kern="1200" cap="none" dirty="0">
                <a:solidFill>
                  <a:schemeClr val="dk1"/>
                </a:solidFill>
                <a:effectLst/>
                <a:latin typeface="Calibri"/>
                <a:ea typeface="Calibri"/>
                <a:cs typeface="Calibri"/>
                <a:sym typeface="Calibri"/>
              </a:rPr>
              <a:t> ¶ 6(s). When the plaintiff argued that the story would "necessarily incite students to re-examine old assumptions and to challenge existing orthodoxy," Noonan suggested that she was naïve and ordered her to remove the story from her lessons.</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cs typeface="Calibri"/>
                <a:sym typeface="Calibri"/>
              </a:rPr>
              <a:t>Plaintiff received poor performance evaluations, and was ultimately informed that her probationary teaching appointment would end</a:t>
            </a:r>
          </a:p>
          <a:p>
            <a:pPr marL="628650" lvl="1" indent="-171450">
              <a:buFont typeface="Arial" panose="020B0604020202020204" pitchFamily="34" charset="0"/>
              <a:buChar char="•"/>
            </a:pPr>
            <a:r>
              <a:rPr lang="en-US" sz="1200" b="0" i="0" u="none" strike="noStrike" kern="1200" cap="none" dirty="0">
                <a:solidFill>
                  <a:schemeClr val="dk1"/>
                </a:solidFill>
                <a:effectLst/>
                <a:latin typeface="Calibri"/>
                <a:cs typeface="Calibri"/>
                <a:sym typeface="Calibri"/>
              </a:rPr>
              <a:t>Court:</a:t>
            </a:r>
          </a:p>
          <a:p>
            <a:pPr marL="1085850" lvl="2"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It thus remains "an open question in this Circuit whether </a:t>
            </a:r>
            <a:r>
              <a:rPr lang="en-US" sz="1200" b="0" i="0" u="sng" strike="noStrike" kern="1200" cap="none" dirty="0" err="1">
                <a:solidFill>
                  <a:schemeClr val="dk1"/>
                </a:solidFill>
                <a:effectLst/>
                <a:latin typeface="Calibri"/>
                <a:ea typeface="Calibri"/>
                <a:cs typeface="Calibri"/>
                <a:sym typeface="Calibri"/>
              </a:rPr>
              <a:t>Garcetti</a:t>
            </a:r>
            <a:r>
              <a:rPr lang="en-US" sz="1200" b="0" i="0" u="none" strike="noStrike" kern="1200" cap="none" dirty="0">
                <a:solidFill>
                  <a:schemeClr val="dk1"/>
                </a:solidFill>
                <a:effectLst/>
                <a:latin typeface="Calibri"/>
                <a:ea typeface="Calibri"/>
                <a:cs typeface="Calibri"/>
                <a:sym typeface="Calibri"/>
              </a:rPr>
              <a:t> applies to classroom instruction," but the plaintiff's claim fails if the </a:t>
            </a:r>
            <a:r>
              <a:rPr lang="en-US" sz="1200" b="0" i="0" u="sng" strike="noStrike" kern="1200" cap="none" dirty="0" err="1">
                <a:solidFill>
                  <a:schemeClr val="dk1"/>
                </a:solidFill>
                <a:effectLst/>
                <a:latin typeface="Calibri"/>
                <a:ea typeface="Calibri"/>
                <a:cs typeface="Calibri"/>
                <a:sym typeface="Calibri"/>
              </a:rPr>
              <a:t>Garcetti</a:t>
            </a:r>
            <a:r>
              <a:rPr lang="en-US" sz="1200" b="0" i="0" u="none" strike="noStrike" kern="1200" cap="none" dirty="0">
                <a:solidFill>
                  <a:schemeClr val="dk1"/>
                </a:solidFill>
                <a:effectLst/>
                <a:latin typeface="Calibri"/>
                <a:ea typeface="Calibri"/>
                <a:cs typeface="Calibri"/>
                <a:sym typeface="Calibri"/>
              </a:rPr>
              <a:t> standard is applied. </a:t>
            </a:r>
          </a:p>
          <a:p>
            <a:pPr marL="1085850" lvl="2"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 content and context of the plaintiff's conversation with Noonan and </a:t>
            </a:r>
            <a:r>
              <a:rPr lang="en-US" sz="1200" b="0" i="0" u="none" strike="noStrike" kern="1200" cap="none" dirty="0" err="1">
                <a:solidFill>
                  <a:schemeClr val="dk1"/>
                </a:solidFill>
                <a:effectLst/>
                <a:latin typeface="Calibri"/>
                <a:ea typeface="Calibri"/>
                <a:cs typeface="Calibri"/>
                <a:sym typeface="Calibri"/>
              </a:rPr>
              <a:t>Yarmy</a:t>
            </a:r>
            <a:r>
              <a:rPr lang="en-US" sz="1200" b="0" i="0" u="none" strike="noStrike" kern="1200" cap="none" dirty="0">
                <a:solidFill>
                  <a:schemeClr val="dk1"/>
                </a:solidFill>
                <a:effectLst/>
                <a:latin typeface="Calibri"/>
                <a:ea typeface="Calibri"/>
                <a:cs typeface="Calibri"/>
                <a:sym typeface="Calibri"/>
              </a:rPr>
              <a:t> as alleged makes plain that it was not a personal disagreement between co-workers. Rather, the plaintiff alleges a disagreement between herself and her supervisors regarding the content and tone of a lesson to be given to her ninth grade English class. She spoke "only to several school administrators rather than to the public," and her concerns regarded her own lesson plans, "for which there is no relevant citizen analogue." </a:t>
            </a:r>
            <a:r>
              <a:rPr lang="en-US" sz="1200" b="0" i="0" u="sng" strike="noStrike" kern="1200" cap="none" dirty="0">
                <a:solidFill>
                  <a:schemeClr val="dk1"/>
                </a:solidFill>
                <a:effectLst/>
                <a:latin typeface="Calibri"/>
                <a:ea typeface="Calibri"/>
                <a:cs typeface="Calibri"/>
                <a:sym typeface="Calibri"/>
                <a:hlinkClick r:id="rId4"/>
              </a:rPr>
              <a:t>Massaro v. N.Y.C. Dep't of Educ.</a:t>
            </a:r>
            <a:r>
              <a:rPr lang="en-US" sz="1200" b="0" i="0" u="none" strike="noStrike" kern="1200" cap="none" dirty="0">
                <a:solidFill>
                  <a:schemeClr val="dk1"/>
                </a:solidFill>
                <a:effectLst/>
                <a:latin typeface="Calibri"/>
                <a:ea typeface="Calibri"/>
                <a:cs typeface="Calibri"/>
                <a:sym typeface="Calibri"/>
                <a:hlinkClick r:id="rId4"/>
              </a:rPr>
              <a:t>, 481 Fed. Appx. 653, 655-56 (2d Cir. 2012)</a:t>
            </a:r>
            <a:r>
              <a:rPr lang="en-US" sz="1200" b="0" i="0" u="none" strike="noStrike" kern="1200" cap="none" dirty="0">
                <a:solidFill>
                  <a:schemeClr val="dk1"/>
                </a:solidFill>
                <a:effectLst/>
                <a:latin typeface="Calibri"/>
                <a:ea typeface="Calibri"/>
                <a:cs typeface="Calibri"/>
                <a:sym typeface="Calibri"/>
              </a:rPr>
              <a:t>(summary order). Although the lack</a:t>
            </a:r>
            <a:r>
              <a:rPr lang="en-US" sz="1200" b="0" i="0" u="none" strike="noStrike" kern="1200" cap="none" dirty="0">
                <a:solidFill>
                  <a:schemeClr val="dk1"/>
                </a:solidFill>
                <a:effectLst/>
                <a:latin typeface="Calibri"/>
                <a:ea typeface="Calibri"/>
                <a:cs typeface="Calibri"/>
                <a:sym typeface="Calibri"/>
                <a:hlinkClick r:id="rId4"/>
              </a:rPr>
              <a:t> [**17] </a:t>
            </a:r>
            <a:r>
              <a:rPr lang="en-US" sz="1200" b="0" i="0" u="none" strike="noStrike" kern="1200" cap="none" dirty="0">
                <a:solidFill>
                  <a:schemeClr val="dk1"/>
                </a:solidFill>
                <a:effectLst/>
                <a:latin typeface="Calibri"/>
                <a:ea typeface="Calibri"/>
                <a:cs typeface="Calibri"/>
                <a:sym typeface="Calibri"/>
              </a:rPr>
              <a:t> of a citizen analogue is not dispositive, it reinforces the conclusion that the plaintiff's speech was in furtherance of her duties as a public school teacher. </a:t>
            </a:r>
            <a:r>
              <a:rPr lang="en-US" sz="1200" b="0" i="0" u="sng" strike="noStrike" kern="1200" cap="none" dirty="0">
                <a:solidFill>
                  <a:schemeClr val="dk1"/>
                </a:solidFill>
                <a:effectLst/>
                <a:latin typeface="Calibri"/>
                <a:ea typeface="Calibri"/>
                <a:cs typeface="Calibri"/>
                <a:sym typeface="Calibri"/>
              </a:rPr>
              <a:t>See </a:t>
            </a:r>
            <a:r>
              <a:rPr lang="en-US" sz="1200" b="0" i="0" u="sng" strike="noStrike" kern="1200" cap="none" dirty="0">
                <a:solidFill>
                  <a:schemeClr val="dk1"/>
                </a:solidFill>
                <a:effectLst/>
                <a:latin typeface="Calibri"/>
                <a:ea typeface="Calibri"/>
                <a:cs typeface="Calibri"/>
                <a:sym typeface="Calibri"/>
                <a:hlinkClick r:id="rId4"/>
              </a:rPr>
              <a:t>Weintraub</a:t>
            </a:r>
            <a:r>
              <a:rPr lang="en-US" sz="1200" b="0" i="0" u="none" strike="noStrike" kern="1200" cap="none" dirty="0">
                <a:solidFill>
                  <a:schemeClr val="dk1"/>
                </a:solidFill>
                <a:effectLst/>
                <a:latin typeface="Calibri"/>
                <a:ea typeface="Calibri"/>
                <a:cs typeface="Calibri"/>
                <a:sym typeface="Calibri"/>
                <a:hlinkClick r:id="rId4"/>
              </a:rPr>
              <a:t>, 593 F.3d at 204</a:t>
            </a:r>
            <a:r>
              <a:rPr lang="en-US" sz="1200" b="0" i="0" u="none" strike="noStrike" kern="1200" cap="none" dirty="0">
                <a:solidFill>
                  <a:schemeClr val="dk1"/>
                </a:solidFill>
                <a:effectLst/>
                <a:latin typeface="Calibri"/>
                <a:ea typeface="Calibri"/>
                <a:cs typeface="Calibri"/>
                <a:sym typeface="Calibri"/>
              </a:rPr>
              <a:t>. Therefore, pursuant to the standard articulated by the Supreme Court in </a:t>
            </a:r>
            <a:r>
              <a:rPr lang="en-US" sz="1200" b="0" i="0" u="sng" strike="noStrike" kern="1200" cap="none" dirty="0" err="1">
                <a:solidFill>
                  <a:schemeClr val="dk1"/>
                </a:solidFill>
                <a:effectLst/>
                <a:latin typeface="Calibri"/>
                <a:ea typeface="Calibri"/>
                <a:cs typeface="Calibri"/>
                <a:sym typeface="Calibri"/>
                <a:hlinkClick r:id="rId4"/>
              </a:rPr>
              <a:t>Garcetti</a:t>
            </a:r>
            <a:r>
              <a:rPr lang="en-US" sz="1200" b="0" i="0" u="none" strike="noStrike" kern="1200" cap="none" dirty="0">
                <a:solidFill>
                  <a:schemeClr val="dk1"/>
                </a:solidFill>
                <a:effectLst/>
                <a:latin typeface="Calibri"/>
                <a:ea typeface="Calibri"/>
                <a:cs typeface="Calibri"/>
                <a:sym typeface="Calibri"/>
              </a:rPr>
              <a:t>, the plaintiff's speech was the speech of a public employee pursuant to her official duties and is not entitled to </a:t>
            </a:r>
            <a:r>
              <a:rPr lang="en-US" sz="1200" b="0" i="0" u="none" strike="noStrike" kern="1200" cap="none" dirty="0">
                <a:solidFill>
                  <a:schemeClr val="dk1"/>
                </a:solidFill>
                <a:effectLst/>
                <a:latin typeface="Calibri"/>
                <a:ea typeface="Calibri"/>
                <a:cs typeface="Calibri"/>
                <a:sym typeface="Calibri"/>
                <a:hlinkClick r:id="rId4"/>
              </a:rPr>
              <a:t>First Amendment</a:t>
            </a:r>
            <a:r>
              <a:rPr lang="en-US" sz="1200" b="0" i="0" u="none" strike="noStrike" kern="1200" cap="none" dirty="0">
                <a:solidFill>
                  <a:schemeClr val="dk1"/>
                </a:solidFill>
                <a:effectLst/>
                <a:latin typeface="Calibri"/>
                <a:ea typeface="Calibri"/>
                <a:cs typeface="Calibri"/>
                <a:sym typeface="Calibri"/>
              </a:rPr>
              <a:t> protection.</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u="sng"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90726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9895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73042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8926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93195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40900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u="sng" dirty="0"/>
              <a:t>See </a:t>
            </a:r>
            <a:r>
              <a:rPr lang="en-US" u="sng" dirty="0" err="1"/>
              <a:t>Loeffelman</a:t>
            </a:r>
            <a:r>
              <a:rPr lang="en-US" u="sng" dirty="0"/>
              <a:t> v. Board of Education of the Crystal City School District, 134 S.W.3d 637 (Mo. App. E.D. 2004):</a:t>
            </a:r>
          </a:p>
          <a:p>
            <a:pPr marL="171450" indent="-171450">
              <a:buFont typeface="Arial" panose="020B0604020202020204" pitchFamily="34" charset="0"/>
              <a:buChar char="•"/>
            </a:pPr>
            <a:r>
              <a:rPr lang="en-US" dirty="0"/>
              <a:t>An African-American student posed a series of questions to the teacher regarding interracial relationships</a:t>
            </a:r>
          </a:p>
          <a:p>
            <a:pPr marL="171450" indent="-171450">
              <a:buFont typeface="Arial" panose="020B0604020202020204" pitchFamily="34" charset="0"/>
              <a:buChar char="•"/>
            </a:pPr>
            <a:r>
              <a:rPr lang="en-US" dirty="0"/>
              <a:t>Students said that they heard the teacher say that interracial couples should be fixed so that they could not have children.</a:t>
            </a:r>
          </a:p>
          <a:p>
            <a:pPr marL="628650" lvl="1" indent="-171450">
              <a:buFont typeface="Arial" panose="020B0604020202020204" pitchFamily="34" charset="0"/>
              <a:buChar char="•"/>
            </a:pPr>
            <a:r>
              <a:rPr lang="en-US" dirty="0"/>
              <a:t>Mixed children are “racially confused”</a:t>
            </a:r>
          </a:p>
          <a:p>
            <a:pPr marL="171450" lvl="0" indent="-171450">
              <a:buFont typeface="Arial" panose="020B0604020202020204" pitchFamily="34" charset="0"/>
              <a:buChar char="•"/>
            </a:pPr>
            <a:r>
              <a:rPr lang="en-US" dirty="0"/>
              <a:t>A parent of a biracial student called the teacher to discuss the comments,</a:t>
            </a:r>
          </a:p>
          <a:p>
            <a:pPr marL="628650" lvl="1" indent="-171450">
              <a:buFont typeface="Arial" panose="020B0604020202020204" pitchFamily="34" charset="0"/>
              <a:buChar char="•"/>
            </a:pPr>
            <a:r>
              <a:rPr lang="en-US" dirty="0"/>
              <a:t>Teacher stated that she opposed interracial relationships and that whites should marry whites and blacks should marry blacks</a:t>
            </a:r>
          </a:p>
          <a:p>
            <a:pPr marL="628650" lvl="1" indent="-171450">
              <a:buFont typeface="Arial" panose="020B0604020202020204" pitchFamily="34" charset="0"/>
              <a:buChar char="•"/>
            </a:pPr>
            <a:r>
              <a:rPr lang="en-US" dirty="0"/>
              <a:t>“Biracial children come to school with “dirty little faces and their hair never combed properly,” and that they are “misfortunate” and never accepted by society</a:t>
            </a:r>
          </a:p>
          <a:p>
            <a:pPr marL="171450" indent="-171450">
              <a:buFont typeface="Arial" panose="020B0604020202020204" pitchFamily="34" charset="0"/>
              <a:buChar char="•"/>
            </a:pPr>
            <a:r>
              <a:rPr lang="en-US" dirty="0"/>
              <a:t>Teacher was terminated</a:t>
            </a:r>
          </a:p>
          <a:p>
            <a:pPr marL="171450" indent="-171450">
              <a:buFont typeface="Arial" panose="020B0604020202020204" pitchFamily="34" charset="0"/>
              <a:buChar char="•"/>
            </a:pPr>
            <a:r>
              <a:rPr lang="en-US" dirty="0"/>
              <a:t>Court:</a:t>
            </a:r>
          </a:p>
          <a:p>
            <a:pPr marL="628650" lvl="1" indent="-171450">
              <a:buFont typeface="Arial" panose="020B0604020202020204" pitchFamily="34" charset="0"/>
              <a:buChar char="•"/>
            </a:pPr>
            <a:r>
              <a:rPr lang="en-US" dirty="0"/>
              <a:t>Comments did not address a matter of public concern</a:t>
            </a:r>
          </a:p>
          <a:p>
            <a:pPr marL="1085850" lvl="2" indent="-171450">
              <a:buFont typeface="Arial" panose="020B0604020202020204" pitchFamily="34" charset="0"/>
              <a:buChar char="•"/>
            </a:pPr>
            <a:r>
              <a:rPr lang="en-US" dirty="0"/>
              <a:t>Her comments expressed a private opinion regarding interracial relationships and biracial children</a:t>
            </a:r>
          </a:p>
          <a:p>
            <a:pPr marL="1085850" lvl="2" indent="-171450">
              <a:buFont typeface="Arial" panose="020B0604020202020204" pitchFamily="34" charset="0"/>
              <a:buChar char="•"/>
            </a:pPr>
            <a:r>
              <a:rPr lang="en-US" dirty="0"/>
              <a:t>Her comments, responding to a student’s questions, occurred during class time when teacher was supposed to be conducting class</a:t>
            </a:r>
          </a:p>
          <a:p>
            <a:pPr marL="1085850" lvl="2" indent="-171450">
              <a:buFont typeface="Arial" panose="020B0604020202020204" pitchFamily="34" charset="0"/>
              <a:buChar char="•"/>
            </a:pPr>
            <a:r>
              <a:rPr lang="en-US" dirty="0"/>
              <a:t>Comments were not part of a lesson plan</a:t>
            </a:r>
          </a:p>
          <a:p>
            <a:pPr marL="628650" lvl="1" indent="-171450">
              <a:buFont typeface="Arial" panose="020B0604020202020204" pitchFamily="34" charset="0"/>
              <a:buChar char="•"/>
            </a:pPr>
            <a:r>
              <a:rPr lang="en-US" dirty="0"/>
              <a:t>Even if considered a matter of public concern, the school district’s interest in promoting the efficiency of public services outweighed the interests of the teacher in commenting on the matter</a:t>
            </a:r>
          </a:p>
          <a:p>
            <a:pPr marL="1085850" lvl="2" indent="-171450">
              <a:buFont typeface="Arial" panose="020B0604020202020204" pitchFamily="34" charset="0"/>
              <a:buChar char="•"/>
            </a:pPr>
            <a:r>
              <a:rPr lang="en-US" dirty="0"/>
              <a:t>Comments caused a serious disruption to the school setting for several weeks</a:t>
            </a:r>
          </a:p>
          <a:p>
            <a:pPr marL="1543050" lvl="3" indent="-171450">
              <a:buFont typeface="Arial" panose="020B0604020202020204" pitchFamily="34" charset="0"/>
              <a:buChar char="•"/>
            </a:pPr>
            <a:r>
              <a:rPr lang="en-US" dirty="0"/>
              <a:t>Testimony that students were agitated in the hallways, worried to attend the teacher’s class again</a:t>
            </a:r>
          </a:p>
          <a:p>
            <a:pPr marL="1543050" lvl="3" indent="-171450">
              <a:buFont typeface="Arial" panose="020B0604020202020204" pitchFamily="34" charset="0"/>
              <a:buChar char="•"/>
            </a:pPr>
            <a:r>
              <a:rPr lang="en-US" dirty="0"/>
              <a:t>Negatively affected the specific students involved, as well – self esteem damaged, distracted</a:t>
            </a:r>
          </a:p>
          <a:p>
            <a:pPr marL="1543050" lvl="3" indent="-171450">
              <a:buFont typeface="Arial" panose="020B0604020202020204" pitchFamily="34" charset="0"/>
              <a:buChar char="•"/>
            </a:pPr>
            <a:r>
              <a:rPr lang="en-US" dirty="0"/>
              <a:t>irreparably damaged teacher’s rapport with students</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b="1" u="sng" dirty="0"/>
              <a:t>What if she posted this on her Facebook?</a:t>
            </a:r>
          </a:p>
          <a:p>
            <a:pPr marL="628650" lvl="1" indent="-171450">
              <a:buFont typeface="Arial" panose="020B0604020202020204" pitchFamily="34" charset="0"/>
              <a:buChar char="•"/>
            </a:pPr>
            <a:r>
              <a:rPr lang="en-US" dirty="0"/>
              <a:t>Even if speaking as a private citizen, remember balancing test</a:t>
            </a:r>
          </a:p>
          <a:p>
            <a:pPr marL="171450" lvl="0" indent="-171450">
              <a:buFont typeface="Arial" panose="020B0604020202020204" pitchFamily="34" charset="0"/>
              <a:buChar char="•"/>
            </a:pPr>
            <a:r>
              <a:rPr lang="en-US" u="sng" dirty="0"/>
              <a:t>See </a:t>
            </a:r>
            <a:r>
              <a:rPr lang="en-US" u="sng" dirty="0" err="1"/>
              <a:t>Czaplinski</a:t>
            </a:r>
            <a:r>
              <a:rPr lang="en-US" u="sng" dirty="0"/>
              <a:t> v. Board of Education of Vineland</a:t>
            </a:r>
            <a:r>
              <a:rPr lang="en-US" dirty="0"/>
              <a:t>, 2015 U.S. Dist. LEXIS 38349 (D.N.J. Mar. 26, 2015)</a:t>
            </a:r>
          </a:p>
          <a:p>
            <a:pPr marL="1085850" lvl="2" indent="-171450">
              <a:buFont typeface="Arial" panose="020B0604020202020204" pitchFamily="34" charset="0"/>
              <a:buChar char="•"/>
            </a:pPr>
            <a:r>
              <a:rPr lang="en-US" dirty="0"/>
              <a:t>Security guard posted “Praying hard for the Philly cop shot today by another black thug…maybe all white people should start riots and protests and scare the hell out of them” after a local police officer was killed in the line of duty by an African American assailant</a:t>
            </a:r>
          </a:p>
          <a:p>
            <a:pPr marL="1085850" lvl="2" indent="-171450">
              <a:buFont typeface="Arial" panose="020B0604020202020204" pitchFamily="34" charset="0"/>
              <a:buChar char="•"/>
            </a:pPr>
            <a:r>
              <a:rPr lang="en-US" dirty="0"/>
              <a:t>District terminated security guard – deemed Facebook comments to be inflammatory</a:t>
            </a:r>
          </a:p>
          <a:p>
            <a:pPr marL="1085850" lvl="2" indent="-171450">
              <a:buFont typeface="Arial" panose="020B0604020202020204" pitchFamily="34" charset="0"/>
              <a:buChar char="•"/>
            </a:pPr>
            <a:r>
              <a:rPr lang="en-US" dirty="0"/>
              <a:t>Court:</a:t>
            </a:r>
          </a:p>
          <a:p>
            <a:pPr marL="1543050" lvl="3" indent="-171450">
              <a:buFont typeface="Arial" panose="020B0604020202020204" pitchFamily="34" charset="0"/>
              <a:buChar char="•"/>
            </a:pPr>
            <a:r>
              <a:rPr lang="en-US" dirty="0"/>
              <a:t>Security guard was speaking as a private citizen</a:t>
            </a:r>
          </a:p>
          <a:p>
            <a:pPr marL="1543050" lvl="3" indent="-171450">
              <a:buFont typeface="Arial" panose="020B0604020202020204" pitchFamily="34" charset="0"/>
              <a:buChar char="•"/>
            </a:pPr>
            <a:r>
              <a:rPr lang="en-US" dirty="0"/>
              <a:t>First Amendment not violated – security guard failed to show that “her interest in free speech likely outweighs Defendant’s interest in avoiding a perception of racial bias and maintaining security”</a:t>
            </a:r>
          </a:p>
          <a:p>
            <a:pPr marL="1543050" lvl="3" indent="-171450">
              <a:buFont typeface="Arial" panose="020B0604020202020204" pitchFamily="34" charset="0"/>
              <a:buChar char="•"/>
            </a:pPr>
            <a:r>
              <a:rPr lang="en-US" dirty="0"/>
              <a:t>District had significant interest in ensuring that its employees, particularly security guards whose positions require dispute resolution and maintenance of the peace, are respected and do not appear to be biased against certain groups of people</a:t>
            </a:r>
          </a:p>
          <a:p>
            <a:pPr marL="1371600" lvl="3" indent="0">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1013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2000250" lvl="4" indent="-171450">
              <a:buFont typeface="Arial" panose="020B0604020202020204" pitchFamily="34" charset="0"/>
              <a:buChar char="•"/>
            </a:pPr>
            <a:endParaRPr lang="en-US" dirty="0"/>
          </a:p>
          <a:p>
            <a:pPr marL="0" lvl="0" indent="0">
              <a:buFont typeface="Arial" panose="020B0604020202020204" pitchFamily="34" charset="0"/>
              <a:buNone/>
            </a:pPr>
            <a:r>
              <a:rPr lang="en-US" u="sng" dirty="0"/>
              <a:t>See Toney v. </a:t>
            </a:r>
            <a:r>
              <a:rPr lang="en-US" u="sng" dirty="0" err="1"/>
              <a:t>Atterberry</a:t>
            </a:r>
            <a:r>
              <a:rPr lang="en-US" dirty="0"/>
              <a:t>, 2017 U.S. Dist. LEXIS 28267 (E.D. Cal. Feb. 28, 2017)</a:t>
            </a:r>
          </a:p>
          <a:p>
            <a:pPr marL="628650" lvl="1" indent="-171450">
              <a:buFont typeface="Arial" panose="020B0604020202020204" pitchFamily="34" charset="0"/>
              <a:buChar char="•"/>
            </a:pPr>
            <a:r>
              <a:rPr lang="en-US" dirty="0"/>
              <a:t>Court applied Pickering balancing test – employee’s right to engage in speech and employer’s right to protect its own legitimate interests</a:t>
            </a:r>
          </a:p>
          <a:p>
            <a:pPr marL="628650" lvl="1" indent="-171450">
              <a:buFont typeface="Arial" panose="020B0604020202020204" pitchFamily="34" charset="0"/>
              <a:buChar char="•"/>
            </a:pPr>
            <a:r>
              <a:rPr lang="en-US" dirty="0"/>
              <a:t>1.) Is this a matter of public concern?</a:t>
            </a:r>
          </a:p>
          <a:p>
            <a:pPr marL="1085850" lvl="2" indent="-171450">
              <a:buFont typeface="Arial" panose="020B0604020202020204" pitchFamily="34" charset="0"/>
              <a:buChar char="•"/>
            </a:pPr>
            <a:r>
              <a:rPr lang="en-US" dirty="0"/>
              <a:t>Arguably yes – case law supporting the proposition that police brutality is a matter of public concern</a:t>
            </a:r>
          </a:p>
          <a:p>
            <a:pPr marL="628650" lvl="1" indent="-171450">
              <a:buFont typeface="Arial" panose="020B0604020202020204" pitchFamily="34" charset="0"/>
              <a:buChar char="•"/>
            </a:pPr>
            <a:r>
              <a:rPr lang="en-US" dirty="0"/>
              <a:t>2.) Was she speaking as a private citizen or in her official duties?</a:t>
            </a:r>
          </a:p>
          <a:p>
            <a:pPr marL="1085850" lvl="2" indent="-171450">
              <a:buFont typeface="Arial" panose="020B0604020202020204" pitchFamily="34" charset="0"/>
              <a:buChar char="•"/>
            </a:pPr>
            <a:r>
              <a:rPr lang="en-US" dirty="0"/>
              <a:t>Her job included “patrolling the campus,” “maintaining order and security,” “communicating with students,” “responding to calls of disturbance”</a:t>
            </a:r>
          </a:p>
          <a:p>
            <a:pPr marL="1085850" lvl="2" indent="-171450">
              <a:buFont typeface="Arial" panose="020B0604020202020204" pitchFamily="34" charset="0"/>
              <a:buChar char="•"/>
            </a:pPr>
            <a:r>
              <a:rPr lang="en-US" dirty="0"/>
              <a:t>Analogizes to a teacher for Pickering purposes – placed in a “position of trust and authority” over students</a:t>
            </a:r>
          </a:p>
          <a:p>
            <a:pPr marL="1085850" lvl="2" indent="-171450">
              <a:buFont typeface="Arial" panose="020B0604020202020204" pitchFamily="34" charset="0"/>
              <a:buChar char="•"/>
            </a:pPr>
            <a:r>
              <a:rPr lang="en-US" dirty="0"/>
              <a:t>Because facts showed that she acted “in a capacity students might reasonably view as official” during the incident, finds in favor that the spoke as a public employee</a:t>
            </a:r>
          </a:p>
          <a:p>
            <a:pPr marL="628650" lvl="1" indent="-171450">
              <a:buFont typeface="Arial" panose="020B0604020202020204" pitchFamily="34" charset="0"/>
              <a:buChar char="•"/>
            </a:pPr>
            <a:r>
              <a:rPr lang="en-US" dirty="0"/>
              <a:t>Because she spoke as a public employee during the incident, her speech was not protected under the First Amendment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6504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2000250" lvl="4" indent="-171450">
              <a:buFont typeface="Arial" panose="020B0604020202020204" pitchFamily="34" charset="0"/>
              <a:buChar char="•"/>
            </a:pPr>
            <a:endParaRPr lang="en-US" dirty="0"/>
          </a:p>
          <a:p>
            <a:pPr marL="0" lvl="0" indent="0">
              <a:buFont typeface="Arial" panose="020B0604020202020204" pitchFamily="34" charset="0"/>
              <a:buNone/>
            </a:pPr>
            <a:r>
              <a:rPr lang="en-US" dirty="0" err="1"/>
              <a:t>Calef</a:t>
            </a:r>
            <a:r>
              <a:rPr lang="en-US" dirty="0"/>
              <a:t> v. </a:t>
            </a:r>
            <a:r>
              <a:rPr lang="en-US" dirty="0" err="1"/>
              <a:t>Budden</a:t>
            </a:r>
            <a:r>
              <a:rPr lang="en-US" dirty="0"/>
              <a:t>, 361 F. Supp. 2d 493 (South Carolina 2005)</a:t>
            </a:r>
          </a:p>
          <a:p>
            <a:pPr marL="0" lvl="0" indent="0">
              <a:buFont typeface="Arial" panose="020B0604020202020204" pitchFamily="34" charset="0"/>
              <a:buNone/>
            </a:pPr>
            <a:r>
              <a:rPr lang="en-US" dirty="0"/>
              <a:t>Balancing test – balance the interests of the employee, as a citizen, in commenting upon a matter of public concern and the interests of the District, as the employer, in promoting efficiency of the public services it performs</a:t>
            </a:r>
          </a:p>
          <a:p>
            <a:pPr marL="0" lvl="0" indent="0">
              <a:buFont typeface="Arial" panose="020B0604020202020204" pitchFamily="34" charset="0"/>
              <a:buNone/>
            </a:pPr>
            <a:r>
              <a:rPr lang="en-US" dirty="0"/>
              <a:t>Government may impose restrains on 1</a:t>
            </a:r>
            <a:r>
              <a:rPr lang="en-US" baseline="30000" dirty="0"/>
              <a:t>st</a:t>
            </a:r>
            <a:r>
              <a:rPr lang="en-US" dirty="0"/>
              <a:t> Amendment activities of its employees that are job-related, even if such restraints would be unconstitutional if applied to the public at large</a:t>
            </a:r>
          </a:p>
          <a:p>
            <a:pPr marL="0" lvl="0" indent="0">
              <a:buFont typeface="Arial" panose="020B0604020202020204" pitchFamily="34" charset="0"/>
              <a:buNone/>
            </a:pPr>
            <a:r>
              <a:rPr lang="en-US" dirty="0"/>
              <a:t>“Inescapable conclusion” that school district was justified in halting her activities – detrimental impact on her relationships with students in her class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20264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1828800" lvl="4" indent="0">
              <a:buFont typeface="Arial" panose="020B0604020202020204" pitchFamily="34" charset="0"/>
              <a:buNone/>
            </a:pPr>
            <a:r>
              <a:rPr lang="en-US" dirty="0"/>
              <a:t>Lee v. York County School Division, 484 F.3d 687 (4</a:t>
            </a:r>
            <a:r>
              <a:rPr lang="en-US" baseline="30000" dirty="0"/>
              <a:t>th</a:t>
            </a:r>
            <a:r>
              <a:rPr lang="en-US" dirty="0"/>
              <a:t> Cir. 2007)</a:t>
            </a:r>
          </a:p>
          <a:p>
            <a:pPr marL="1828800" lvl="4" indent="0">
              <a:buFont typeface="Arial" panose="020B0604020202020204" pitchFamily="34" charset="0"/>
              <a:buNone/>
            </a:pPr>
            <a:endParaRPr lang="en-US" dirty="0"/>
          </a:p>
          <a:p>
            <a:pPr marL="1828800" lvl="4" indent="0">
              <a:buFont typeface="Arial" panose="020B0604020202020204" pitchFamily="34" charset="0"/>
              <a:buNone/>
            </a:pPr>
            <a:r>
              <a:rPr lang="en-US" dirty="0"/>
              <a:t>Curricular speech, not a matter of public concern</a:t>
            </a:r>
          </a:p>
          <a:p>
            <a:pPr marL="1828800" lvl="4" indent="0">
              <a:buFont typeface="Arial" panose="020B0604020202020204" pitchFamily="34" charset="0"/>
              <a:buNone/>
            </a:pPr>
            <a:r>
              <a:rPr lang="en-US" dirty="0"/>
              <a:t>Bears the imprimatur of the district</a:t>
            </a:r>
          </a:p>
          <a:p>
            <a:pPr marL="1828800" lvl="4" indent="0">
              <a:buFont typeface="Arial" panose="020B0604020202020204" pitchFamily="34" charset="0"/>
              <a:buNone/>
            </a:pPr>
            <a:r>
              <a:rPr lang="en-US" dirty="0"/>
              <a:t>Not related to the curriculum</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99016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4868" y="4416426"/>
            <a:ext cx="5488263" cy="4181475"/>
          </a:xfrm>
          <a:prstGeom prst="rect">
            <a:avLst/>
          </a:prstGeom>
        </p:spPr>
        <p:txBody>
          <a:bodyPr lIns="91425" tIns="91425" rIns="91425" bIns="91425" anchor="t" anchorCtr="0">
            <a:noAutofit/>
          </a:bodyPr>
          <a:lstStyle/>
          <a:p>
            <a:pPr lvl="0">
              <a:spcBef>
                <a:spcPts val="0"/>
              </a:spcBef>
              <a:buNone/>
            </a:pPr>
            <a:endParaRPr dirty="0"/>
          </a:p>
        </p:txBody>
      </p:sp>
      <p:sp>
        <p:nvSpPr>
          <p:cNvPr id="172" name="Shape 172"/>
          <p:cNvSpPr>
            <a:spLocks noGrp="1" noRot="1" noChangeAspect="1"/>
          </p:cNvSpPr>
          <p:nvPr>
            <p:ph type="sldImg" idx="2"/>
          </p:nvPr>
        </p:nvSpPr>
        <p:spPr>
          <a:xfrm>
            <a:off x="11064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2000250" lvl="4" indent="-171450">
              <a:buFont typeface="Arial" panose="020B0604020202020204" pitchFamily="34" charset="0"/>
              <a:buChar char="•"/>
            </a:pPr>
            <a:endParaRPr lang="en-US" dirty="0"/>
          </a:p>
          <a:p>
            <a:pPr marL="0" lvl="0" indent="0">
              <a:buFont typeface="Arial" panose="020B0604020202020204" pitchFamily="34" charset="0"/>
              <a:buNone/>
            </a:pPr>
            <a:r>
              <a:rPr lang="en-US" u="sng" dirty="0"/>
              <a:t>Craig v. Rich Township High School District, 736 F.3d 1110 (7</a:t>
            </a:r>
            <a:r>
              <a:rPr lang="en-US" u="sng" baseline="30000" dirty="0"/>
              <a:t>th</a:t>
            </a:r>
            <a:r>
              <a:rPr lang="en-US" u="sng" dirty="0"/>
              <a:t> Cir. 2013)</a:t>
            </a:r>
            <a:endParaRPr lang="en-US" dirty="0"/>
          </a:p>
          <a:p>
            <a:pPr marL="628650" lvl="1" indent="-171450">
              <a:buFont typeface="Arial" panose="020B0604020202020204" pitchFamily="34" charset="0"/>
              <a:buChar char="•"/>
            </a:pPr>
            <a:r>
              <a:rPr lang="en-US" dirty="0"/>
              <a:t>Book was on a matter of public concern</a:t>
            </a:r>
          </a:p>
          <a:p>
            <a:pPr marL="628650" lvl="1" indent="-171450">
              <a:buFont typeface="Arial" panose="020B0604020202020204" pitchFamily="34" charset="0"/>
              <a:buChar char="•"/>
            </a:pPr>
            <a:r>
              <a:rPr lang="en-US" dirty="0"/>
              <a:t>Employee argued higher level of scrutiny in balancing test because this was speech outside the scope of his employment – BUT he explicitly linked it to his employment</a:t>
            </a:r>
          </a:p>
          <a:p>
            <a:pPr marL="628650" lvl="1" indent="-171450">
              <a:buFont typeface="Arial" panose="020B0604020202020204" pitchFamily="34" charset="0"/>
              <a:buChar char="•"/>
            </a:pPr>
            <a:r>
              <a:rPr lang="en-US" dirty="0"/>
              <a:t>Reasonable prediction of disruption</a:t>
            </a:r>
          </a:p>
          <a:p>
            <a:pPr marL="628650" lvl="1" indent="-171450">
              <a:buFont typeface="Arial" panose="020B0604020202020204" pitchFamily="34" charset="0"/>
              <a:buChar char="•"/>
            </a:pPr>
            <a:r>
              <a:rPr lang="en-US" dirty="0"/>
              <a:t>Students – especially female – would not want to come to him</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10364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1828800" lvl="4" indent="0">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864203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4868" y="4416426"/>
            <a:ext cx="5488263" cy="4181475"/>
          </a:xfrm>
          <a:prstGeom prst="rect">
            <a:avLst/>
          </a:prstGeom>
        </p:spPr>
        <p:txBody>
          <a:bodyPr lIns="91425" tIns="91425" rIns="91425" bIns="91425" anchor="t" anchorCtr="0">
            <a:noAutofit/>
          </a:bodyPr>
          <a:lstStyle/>
          <a:p>
            <a:pPr lvl="0">
              <a:spcBef>
                <a:spcPts val="0"/>
              </a:spcBef>
              <a:buNone/>
            </a:pPr>
            <a:endParaRPr dirty="0"/>
          </a:p>
        </p:txBody>
      </p:sp>
      <p:sp>
        <p:nvSpPr>
          <p:cNvPr id="348" name="Shape 348"/>
          <p:cNvSpPr>
            <a:spLocks noGrp="1" noRot="1" noChangeAspect="1"/>
          </p:cNvSpPr>
          <p:nvPr>
            <p:ph type="sldImg" idx="2"/>
          </p:nvPr>
        </p:nvSpPr>
        <p:spPr>
          <a:xfrm>
            <a:off x="11064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62976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©2015 Tueth, Keeney, Cooper, Mohan &amp; Jackstadt, P.C.</a:t>
            </a:r>
          </a:p>
        </p:txBody>
      </p:sp>
      <p:sp>
        <p:nvSpPr>
          <p:cNvPr id="5" name="Slide Number Placeholder 4"/>
          <p:cNvSpPr>
            <a:spLocks noGrp="1"/>
          </p:cNvSpPr>
          <p:nvPr>
            <p:ph type="sldNum" sz="quarter" idx="11"/>
          </p:nvPr>
        </p:nvSpPr>
        <p:spPr/>
        <p:txBody>
          <a:bodyPr/>
          <a:lstStyle/>
          <a:p>
            <a:fld id="{2B89E65C-CECC-4A7C-92E8-33F8EE79C438}" type="slidenum">
              <a:rPr lang="en-US" smtClean="0"/>
              <a:pPr/>
              <a:t>3</a:t>
            </a:fld>
            <a:endParaRPr lang="en-US"/>
          </a:p>
        </p:txBody>
      </p:sp>
    </p:spTree>
    <p:extLst>
      <p:ext uri="{BB962C8B-B14F-4D97-AF65-F5344CB8AC3E}">
        <p14:creationId xmlns:p14="http://schemas.microsoft.com/office/powerpoint/2010/main" xmlns="" val="175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2192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6432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49818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7097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3099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u="sng" dirty="0"/>
              <a:t>Pickering v. </a:t>
            </a:r>
            <a:r>
              <a:rPr lang="en-US" u="sng" dirty="0" err="1"/>
              <a:t>Bd</a:t>
            </a:r>
            <a:r>
              <a:rPr lang="en-US" u="sng" dirty="0"/>
              <a:t> of Education</a:t>
            </a:r>
          </a:p>
          <a:p>
            <a:pPr marL="171450" indent="-171450">
              <a:buFont typeface="Arial" panose="020B0604020202020204" pitchFamily="34" charset="0"/>
              <a:buChar char="•"/>
            </a:pPr>
            <a:r>
              <a:rPr lang="en-US" dirty="0"/>
              <a:t>School district dismissed a teacher for writing to the local newspaper a letter attacking a number of the district’s policies and actions</a:t>
            </a:r>
          </a:p>
          <a:p>
            <a:pPr marL="171450" indent="-171450">
              <a:buFont typeface="Arial" panose="020B0604020202020204" pitchFamily="34" charset="0"/>
              <a:buChar char="•"/>
            </a:pPr>
            <a:r>
              <a:rPr lang="en-US" dirty="0"/>
              <a:t>After letter was published, school board terminated the teacher, claiming that his letter was “detrimental to the efficient operation and administration of the schools of the district.”</a:t>
            </a:r>
          </a:p>
          <a:p>
            <a:pPr marL="171450" indent="-171450">
              <a:buFont typeface="Arial" panose="020B0604020202020204" pitchFamily="34" charset="0"/>
              <a:buChar char="•"/>
            </a:pPr>
            <a:r>
              <a:rPr lang="en-US" dirty="0"/>
              <a:t>School district argued that the letter not only disrupted the district’s operations, but also that the statements made in the letter were false</a:t>
            </a:r>
          </a:p>
          <a:p>
            <a:pPr marL="171450" indent="-171450">
              <a:buFont typeface="Arial" panose="020B0604020202020204" pitchFamily="34" charset="0"/>
              <a:buChar char="•"/>
            </a:pPr>
            <a:r>
              <a:rPr lang="en-US" dirty="0"/>
              <a:t>Supreme Court:</a:t>
            </a:r>
          </a:p>
          <a:p>
            <a:pPr marL="628650" lvl="1" indent="-171450">
              <a:buFont typeface="Arial" panose="020B0604020202020204" pitchFamily="34" charset="0"/>
              <a:buChar char="•"/>
            </a:pPr>
            <a:r>
              <a:rPr lang="en-US" dirty="0"/>
              <a:t>Dismissal was unlawful</a:t>
            </a:r>
          </a:p>
          <a:p>
            <a:pPr marL="628650" lvl="1" indent="-171450">
              <a:buFont typeface="Arial" panose="020B0604020202020204" pitchFamily="34" charset="0"/>
              <a:buChar char="•"/>
            </a:pPr>
            <a:r>
              <a:rPr lang="en-US" dirty="0"/>
              <a:t>Weighed the interests of the school district in promoting the efficiency of the public services it provides against the teacher’s interest in commenting on matters of public concern</a:t>
            </a:r>
          </a:p>
          <a:p>
            <a:pPr marL="628650" lvl="1" indent="-171450">
              <a:buFont typeface="Arial" panose="020B0604020202020204" pitchFamily="34" charset="0"/>
              <a:buChar char="•"/>
            </a:pPr>
            <a:r>
              <a:rPr lang="en-US" dirty="0"/>
              <a:t>Court found no evidence that the teacher’s letter “impeded the teacher’s proper performance of his daily duties in the classroom or…interfered with the regular operation of the schools generally</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u="sng" dirty="0"/>
              <a:t>Connick v. Myers</a:t>
            </a:r>
          </a:p>
          <a:p>
            <a:pPr marL="171450" lvl="0" indent="-171450">
              <a:buFont typeface="Arial" panose="020B0604020202020204" pitchFamily="34" charset="0"/>
              <a:buChar char="•"/>
            </a:pPr>
            <a:r>
              <a:rPr lang="en-US" dirty="0"/>
              <a:t>After a transfer, ADA created a questionnaire for colleagues, distributed it around the office – addressed office morale, confidence in superiors, and pressure to work on political campaigns</a:t>
            </a:r>
          </a:p>
          <a:p>
            <a:pPr marL="171450" lvl="0" indent="-171450">
              <a:buFont typeface="Arial" panose="020B0604020202020204" pitchFamily="34" charset="0"/>
              <a:buChar char="•"/>
            </a:pPr>
            <a:r>
              <a:rPr lang="en-US" dirty="0"/>
              <a:t>Terminated in part for the distribution of the questionnaire</a:t>
            </a:r>
          </a:p>
          <a:p>
            <a:pPr marL="171450" lvl="0" indent="-171450">
              <a:buFont typeface="Arial" panose="020B0604020202020204" pitchFamily="34" charset="0"/>
              <a:buChar char="•"/>
            </a:pPr>
            <a:r>
              <a:rPr lang="en-US" dirty="0"/>
              <a:t>Supreme Court:</a:t>
            </a:r>
          </a:p>
          <a:p>
            <a:pPr marL="628650" lvl="1" indent="-171450">
              <a:buFont typeface="Arial" panose="020B0604020202020204" pitchFamily="34" charset="0"/>
              <a:buChar char="•"/>
            </a:pPr>
            <a:r>
              <a:rPr lang="en-US" dirty="0"/>
              <a:t>Questionnaire dealt mostly with matters that were not of public concern</a:t>
            </a:r>
          </a:p>
          <a:p>
            <a:pPr marL="628650" lvl="1" indent="-171450">
              <a:buFont typeface="Arial" panose="020B0604020202020204" pitchFamily="34" charset="0"/>
              <a:buChar char="•"/>
            </a:pPr>
            <a:r>
              <a:rPr lang="en-US" dirty="0"/>
              <a:t>Employee’s actions occurred while at work, supporting her employer’s “fears that the functioning of his office was endangered”</a:t>
            </a:r>
          </a:p>
          <a:p>
            <a:pPr marL="628650" lvl="1" indent="-171450">
              <a:buFont typeface="Arial" panose="020B0604020202020204" pitchFamily="34" charset="0"/>
              <a:buChar char="•"/>
            </a:pPr>
            <a:r>
              <a:rPr lang="en-US" dirty="0"/>
              <a:t>Due to disruptive nature of the speech, did not satisfy balancing test</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SzPct val="25000"/>
                <a:buNone/>
              </a:p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03535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6"/>
        <p:cNvGrpSpPr/>
        <p:nvPr/>
      </p:nvGrpSpPr>
      <p:grpSpPr>
        <a:xfrm>
          <a:off x="0" y="0"/>
          <a:ext cx="0" cy="0"/>
          <a:chOff x="0" y="0"/>
          <a:chExt cx="0" cy="0"/>
        </a:xfrm>
      </p:grpSpPr>
      <p:sp>
        <p:nvSpPr>
          <p:cNvPr id="17" name="Shape 17"/>
          <p:cNvSpPr/>
          <p:nvPr/>
        </p:nvSpPr>
        <p:spPr>
          <a:xfrm>
            <a:off x="0" y="5949950"/>
            <a:ext cx="3113088" cy="90804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18" name="Shape 18"/>
          <p:cNvCxnSpPr/>
          <p:nvPr/>
        </p:nvCxnSpPr>
        <p:spPr>
          <a:xfrm>
            <a:off x="1449387" y="1622425"/>
            <a:ext cx="7694611" cy="11113"/>
          </a:xfrm>
          <a:prstGeom prst="straightConnector1">
            <a:avLst/>
          </a:prstGeom>
          <a:noFill/>
          <a:ln w="9525" cap="flat" cmpd="sng">
            <a:solidFill>
              <a:srgbClr val="717174"/>
            </a:solidFill>
            <a:prstDash val="solid"/>
            <a:round/>
            <a:headEnd type="none" w="med" len="med"/>
            <a:tailEnd type="none" w="med" len="med"/>
          </a:ln>
        </p:spPr>
      </p:cxnSp>
      <p:pic>
        <p:nvPicPr>
          <p:cNvPr id="19" name="Shape 19" descr="TK_name.png"/>
          <p:cNvPicPr preferRelativeResize="0"/>
          <p:nvPr/>
        </p:nvPicPr>
        <p:blipFill rotWithShape="1">
          <a:blip r:embed="rId2">
            <a:alphaModFix/>
          </a:blip>
          <a:srcRect/>
          <a:stretch/>
        </p:blipFill>
        <p:spPr>
          <a:xfrm>
            <a:off x="460375" y="460375"/>
            <a:ext cx="3535362" cy="839788"/>
          </a:xfrm>
          <a:prstGeom prst="rect">
            <a:avLst/>
          </a:prstGeom>
          <a:noFill/>
          <a:ln>
            <a:noFill/>
          </a:ln>
        </p:spPr>
      </p:pic>
      <p:sp>
        <p:nvSpPr>
          <p:cNvPr id="20" name="Shape 20"/>
          <p:cNvSpPr txBox="1"/>
          <p:nvPr/>
        </p:nvSpPr>
        <p:spPr>
          <a:xfrm>
            <a:off x="1446212" y="6178550"/>
            <a:ext cx="2398712" cy="136524"/>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800" b="0" i="1" u="none" strike="noStrike" cap="none" dirty="0">
                <a:solidFill>
                  <a:srgbClr val="7F7F7F"/>
                </a:solidFill>
                <a:latin typeface="Verdana"/>
                <a:ea typeface="Verdana"/>
                <a:cs typeface="Verdana"/>
                <a:sym typeface="Verdana"/>
              </a:rPr>
              <a:t>Presented by:</a:t>
            </a:r>
          </a:p>
        </p:txBody>
      </p:sp>
      <p:sp>
        <p:nvSpPr>
          <p:cNvPr id="21" name="Shape 21"/>
          <p:cNvSpPr txBox="1"/>
          <p:nvPr/>
        </p:nvSpPr>
        <p:spPr>
          <a:xfrm>
            <a:off x="4443412" y="6178550"/>
            <a:ext cx="749299" cy="136524"/>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800" i="1" dirty="0">
                <a:solidFill>
                  <a:srgbClr val="7F7F7F"/>
                </a:solidFill>
                <a:latin typeface="Verdana"/>
                <a:ea typeface="Verdana"/>
                <a:cs typeface="Verdana"/>
                <a:sym typeface="Verdana"/>
              </a:rPr>
              <a:t>Date:</a:t>
            </a:r>
          </a:p>
        </p:txBody>
      </p:sp>
      <p:sp>
        <p:nvSpPr>
          <p:cNvPr id="22" name="Shape 22"/>
          <p:cNvSpPr txBox="1">
            <a:spLocks noGrp="1"/>
          </p:cNvSpPr>
          <p:nvPr>
            <p:ph type="ctrTitle"/>
          </p:nvPr>
        </p:nvSpPr>
        <p:spPr>
          <a:xfrm>
            <a:off x="1452174" y="2819400"/>
            <a:ext cx="7011986" cy="18288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23" name="Shape 23"/>
          <p:cNvSpPr txBox="1">
            <a:spLocks noGrp="1"/>
          </p:cNvSpPr>
          <p:nvPr>
            <p:ph type="subTitle" idx="1"/>
          </p:nvPr>
        </p:nvSpPr>
        <p:spPr>
          <a:xfrm>
            <a:off x="1446154" y="6342600"/>
            <a:ext cx="2745314" cy="388703"/>
          </a:xfrm>
          <a:prstGeom prst="rect">
            <a:avLst/>
          </a:prstGeom>
          <a:noFill/>
          <a:ln>
            <a:noFill/>
          </a:ln>
        </p:spPr>
        <p:txBody>
          <a:bodyPr lIns="91425" tIns="91425" rIns="91425" bIns="91425" anchor="t" anchorCtr="0"/>
          <a:lstStyle>
            <a:lvl1pPr marL="0" marR="0" lvl="0" indent="0" algn="l" rtl="0">
              <a:spcBef>
                <a:spcPts val="220"/>
              </a:spcBef>
              <a:spcAft>
                <a:spcPts val="0"/>
              </a:spcAft>
              <a:buClr>
                <a:srgbClr val="2D3E5F"/>
              </a:buClr>
              <a:buFont typeface="Arial"/>
              <a:buNone/>
              <a:defRPr sz="1100" b="0" i="0" u="none" strike="noStrike" cap="none">
                <a:solidFill>
                  <a:srgbClr val="2D3E5F"/>
                </a:solidFill>
                <a:latin typeface="Verdana"/>
                <a:ea typeface="Verdana"/>
                <a:cs typeface="Verdana"/>
                <a:sym typeface="Verdana"/>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Verdana"/>
                <a:ea typeface="Verdana"/>
                <a:cs typeface="Verdana"/>
                <a:sym typeface="Verdana"/>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Verdana"/>
                <a:ea typeface="Verdana"/>
                <a:cs typeface="Verdana"/>
                <a:sym typeface="Verdana"/>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447839" y="6342600"/>
            <a:ext cx="1758917" cy="382740"/>
          </a:xfrm>
          <a:prstGeom prst="rect">
            <a:avLst/>
          </a:prstGeom>
          <a:noFill/>
          <a:ln>
            <a:noFill/>
          </a:ln>
        </p:spPr>
        <p:txBody>
          <a:bodyPr lIns="91425" tIns="91425" rIns="91425" bIns="91425" anchor="t" anchorCtr="0"/>
          <a:lstStyle>
            <a:lvl1pPr marL="0" marR="0" lvl="0" indent="0" algn="l" rtl="0">
              <a:spcBef>
                <a:spcPts val="220"/>
              </a:spcBef>
              <a:spcAft>
                <a:spcPts val="0"/>
              </a:spcAft>
              <a:buClr>
                <a:srgbClr val="2D3E5F"/>
              </a:buClr>
              <a:buFont typeface="Arial"/>
              <a:buNone/>
              <a:defRPr sz="1100" b="0" i="0" u="none" strike="noStrike" cap="none">
                <a:solidFill>
                  <a:srgbClr val="2D3E5F"/>
                </a:solidFill>
                <a:latin typeface="Verdana"/>
                <a:ea typeface="Verdana"/>
                <a:cs typeface="Verdana"/>
                <a:sym typeface="Verdana"/>
              </a:defRPr>
            </a:lvl1pPr>
            <a:lvl2pPr marL="457200" marR="0" lvl="1" indent="0" algn="r" rtl="0">
              <a:spcBef>
                <a:spcPts val="360"/>
              </a:spcBef>
              <a:spcAft>
                <a:spcPts val="0"/>
              </a:spcAft>
              <a:buClr>
                <a:srgbClr val="7F7F7F"/>
              </a:buClr>
              <a:buFont typeface="Arial"/>
              <a:buNone/>
              <a:defRPr sz="1800" b="0" i="0" u="none" strike="noStrike" cap="none">
                <a:solidFill>
                  <a:srgbClr val="7F7F7F"/>
                </a:solidFill>
                <a:latin typeface="Verdana"/>
                <a:ea typeface="Verdana"/>
                <a:cs typeface="Verdana"/>
                <a:sym typeface="Verdana"/>
              </a:defRPr>
            </a:lvl2pPr>
            <a:lvl3pPr marL="914400" marR="0" lvl="2" indent="0" algn="r" rtl="0">
              <a:spcBef>
                <a:spcPts val="320"/>
              </a:spcBef>
              <a:spcAft>
                <a:spcPts val="0"/>
              </a:spcAft>
              <a:buClr>
                <a:srgbClr val="7F7F7F"/>
              </a:buClr>
              <a:buFont typeface="Arial"/>
              <a:buNone/>
              <a:defRPr sz="1600" b="0" i="0" u="none" strike="noStrike" cap="none">
                <a:solidFill>
                  <a:srgbClr val="7F7F7F"/>
                </a:solidFill>
                <a:latin typeface="Verdana"/>
                <a:ea typeface="Verdana"/>
                <a:cs typeface="Verdana"/>
                <a:sym typeface="Verdana"/>
              </a:defRPr>
            </a:lvl3pPr>
            <a:lvl4pPr marL="1371600" marR="0" lvl="3" indent="0" algn="r" rtl="0">
              <a:spcBef>
                <a:spcPts val="280"/>
              </a:spcBef>
              <a:spcAft>
                <a:spcPts val="0"/>
              </a:spcAft>
              <a:buClr>
                <a:srgbClr val="7F7F7F"/>
              </a:buClr>
              <a:buFont typeface="Arial"/>
              <a:buNone/>
              <a:defRPr sz="1400" b="0" i="0" u="none" strike="noStrike" cap="none">
                <a:solidFill>
                  <a:srgbClr val="7F7F7F"/>
                </a:solidFill>
                <a:latin typeface="Verdana"/>
                <a:ea typeface="Verdana"/>
                <a:cs typeface="Verdana"/>
                <a:sym typeface="Verdana"/>
              </a:defRPr>
            </a:lvl4pPr>
            <a:lvl5pPr marL="1828800" marR="0" lvl="4" indent="0" algn="r" rtl="0">
              <a:spcBef>
                <a:spcPts val="280"/>
              </a:spcBef>
              <a:spcAft>
                <a:spcPts val="0"/>
              </a:spcAft>
              <a:buClr>
                <a:srgbClr val="7F7F7F"/>
              </a:buClr>
              <a:buFont typeface="Arial"/>
              <a:buNone/>
              <a:defRPr sz="14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63550"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6" name="Shape 26"/>
          <p:cNvSpPr txBox="1">
            <a:spLocks noGrp="1"/>
          </p:cNvSpPr>
          <p:nvPr>
            <p:ph type="ftr" idx="11"/>
          </p:nvPr>
        </p:nvSpPr>
        <p:spPr>
          <a:xfrm>
            <a:off x="3124200" y="6600825"/>
            <a:ext cx="2895600" cy="25717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b="0" u="none">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b="0" u="none" dirty="0">
              <a:solidFill>
                <a:srgbClr val="898989"/>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82" name="Shape 8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Verdana"/>
                <a:ea typeface="Verdana"/>
                <a:cs typeface="Verdana"/>
                <a:sym typeface="Verdana"/>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Verdana"/>
                <a:ea typeface="Verdana"/>
                <a:cs typeface="Verdana"/>
                <a:sym typeface="Verdana"/>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Verdana"/>
                <a:ea typeface="Verdana"/>
                <a:cs typeface="Verdana"/>
                <a:sym typeface="Verdana"/>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Verdana"/>
                <a:ea typeface="Verdana"/>
                <a:cs typeface="Verdana"/>
                <a:sym typeface="Verdana"/>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4" name="Shape 84"/>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5" name="Shape 85"/>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88" name="Shape 8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1pPr>
            <a:lvl2pPr marL="742950" marR="0" lvl="1" indent="-13335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2pPr>
            <a:lvl3pPr marL="1143000" marR="0" lvl="2"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3pPr>
            <a:lvl4pPr marL="1600200" marR="0" lvl="3" indent="-114300" algn="l" rtl="0">
              <a:spcBef>
                <a:spcPts val="360"/>
              </a:spcBef>
              <a:spcAft>
                <a:spcPts val="0"/>
              </a:spcAft>
              <a:buClr>
                <a:srgbClr val="7F7F7F"/>
              </a:buClr>
              <a:buSzPct val="100000"/>
              <a:buFont typeface="Arial"/>
              <a:buChar char="–"/>
              <a:defRPr sz="1800" b="0" i="0" u="none" strike="noStrike" cap="none">
                <a:solidFill>
                  <a:srgbClr val="7F7F7F"/>
                </a:solidFill>
                <a:latin typeface="Verdana"/>
                <a:ea typeface="Verdana"/>
                <a:cs typeface="Verdana"/>
                <a:sym typeface="Verdana"/>
              </a:defRPr>
            </a:lvl4pPr>
            <a:lvl5pPr marL="2057400" marR="0" lvl="4" indent="-114300" algn="l" rtl="0">
              <a:spcBef>
                <a:spcPts val="360"/>
              </a:spcBef>
              <a:spcAft>
                <a:spcPts val="0"/>
              </a:spcAft>
              <a:buClr>
                <a:srgbClr val="7F7F7F"/>
              </a:buClr>
              <a:buSzPct val="100000"/>
              <a:buFont typeface="Arial"/>
              <a:buChar char="»"/>
              <a:defRPr sz="1800" b="0" i="0" u="none" strike="noStrike" cap="none">
                <a:solidFill>
                  <a:srgbClr val="7F7F7F"/>
                </a:solidFill>
                <a:latin typeface="Verdana"/>
                <a:ea typeface="Verdana"/>
                <a:cs typeface="Verdana"/>
                <a:sym typeface="Verdan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1pPr>
            <a:lvl2pPr marL="742950" marR="0" lvl="1" indent="-13335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2pPr>
            <a:lvl3pPr marL="1143000" marR="0" lvl="2"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3pPr>
            <a:lvl4pPr marL="1600200" marR="0" lvl="3" indent="-114300" algn="l" rtl="0">
              <a:spcBef>
                <a:spcPts val="360"/>
              </a:spcBef>
              <a:spcAft>
                <a:spcPts val="0"/>
              </a:spcAft>
              <a:buClr>
                <a:srgbClr val="7F7F7F"/>
              </a:buClr>
              <a:buSzPct val="100000"/>
              <a:buFont typeface="Arial"/>
              <a:buChar char="–"/>
              <a:defRPr sz="1800" b="0" i="0" u="none" strike="noStrike" cap="none">
                <a:solidFill>
                  <a:srgbClr val="7F7F7F"/>
                </a:solidFill>
                <a:latin typeface="Verdana"/>
                <a:ea typeface="Verdana"/>
                <a:cs typeface="Verdana"/>
                <a:sym typeface="Verdana"/>
              </a:defRPr>
            </a:lvl4pPr>
            <a:lvl5pPr marL="2057400" marR="0" lvl="4" indent="-114300" algn="l" rtl="0">
              <a:spcBef>
                <a:spcPts val="360"/>
              </a:spcBef>
              <a:spcAft>
                <a:spcPts val="0"/>
              </a:spcAft>
              <a:buClr>
                <a:srgbClr val="7F7F7F"/>
              </a:buClr>
              <a:buSzPct val="100000"/>
              <a:buFont typeface="Arial"/>
              <a:buChar char="»"/>
              <a:defRPr sz="1800" b="0" i="0" u="none" strike="noStrike" cap="none">
                <a:solidFill>
                  <a:srgbClr val="7F7F7F"/>
                </a:solidFill>
                <a:latin typeface="Verdana"/>
                <a:ea typeface="Verdana"/>
                <a:cs typeface="Verdana"/>
                <a:sym typeface="Verdan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1" name="Shape 91"/>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2" name="Shape 92"/>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95" name="Shape 9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7F7F7F"/>
              </a:buClr>
              <a:buFont typeface="Arial"/>
              <a:buNone/>
              <a:defRPr sz="2400" b="1" i="0" u="none" strike="noStrike" cap="none">
                <a:solidFill>
                  <a:srgbClr val="7F7F7F"/>
                </a:solidFill>
                <a:latin typeface="Verdana"/>
                <a:ea typeface="Verdana"/>
                <a:cs typeface="Verdana"/>
                <a:sym typeface="Verdana"/>
              </a:defRPr>
            </a:lvl1pPr>
            <a:lvl2pPr marL="457200" marR="0" lvl="1" indent="0" algn="l" rtl="0">
              <a:spcBef>
                <a:spcPts val="400"/>
              </a:spcBef>
              <a:spcAft>
                <a:spcPts val="0"/>
              </a:spcAft>
              <a:buClr>
                <a:srgbClr val="7F7F7F"/>
              </a:buClr>
              <a:buFont typeface="Arial"/>
              <a:buNone/>
              <a:defRPr sz="2000" b="1" i="0" u="none" strike="noStrike" cap="none">
                <a:solidFill>
                  <a:srgbClr val="7F7F7F"/>
                </a:solidFill>
                <a:latin typeface="Verdana"/>
                <a:ea typeface="Verdana"/>
                <a:cs typeface="Verdana"/>
                <a:sym typeface="Verdana"/>
              </a:defRPr>
            </a:lvl2pPr>
            <a:lvl3pPr marL="914400" marR="0" lvl="2" indent="0" algn="l" rtl="0">
              <a:spcBef>
                <a:spcPts val="360"/>
              </a:spcBef>
              <a:spcAft>
                <a:spcPts val="0"/>
              </a:spcAft>
              <a:buClr>
                <a:srgbClr val="7F7F7F"/>
              </a:buClr>
              <a:buFont typeface="Arial"/>
              <a:buNone/>
              <a:defRPr sz="1800" b="1" i="0" u="none" strike="noStrike" cap="none">
                <a:solidFill>
                  <a:srgbClr val="7F7F7F"/>
                </a:solidFill>
                <a:latin typeface="Verdana"/>
                <a:ea typeface="Verdana"/>
                <a:cs typeface="Verdana"/>
                <a:sym typeface="Verdana"/>
              </a:defRPr>
            </a:lvl3pPr>
            <a:lvl4pPr marL="1371600" marR="0" lvl="3" indent="0" algn="l" rtl="0">
              <a:spcBef>
                <a:spcPts val="320"/>
              </a:spcBef>
              <a:spcAft>
                <a:spcPts val="0"/>
              </a:spcAft>
              <a:buClr>
                <a:srgbClr val="7F7F7F"/>
              </a:buClr>
              <a:buFont typeface="Arial"/>
              <a:buNone/>
              <a:defRPr sz="1600" b="1" i="0" u="none" strike="noStrike" cap="none">
                <a:solidFill>
                  <a:srgbClr val="7F7F7F"/>
                </a:solidFill>
                <a:latin typeface="Verdana"/>
                <a:ea typeface="Verdana"/>
                <a:cs typeface="Verdana"/>
                <a:sym typeface="Verdana"/>
              </a:defRPr>
            </a:lvl4pPr>
            <a:lvl5pPr marL="1828800" marR="0" lvl="4" indent="0" algn="l" rtl="0">
              <a:spcBef>
                <a:spcPts val="320"/>
              </a:spcBef>
              <a:spcAft>
                <a:spcPts val="0"/>
              </a:spcAft>
              <a:buClr>
                <a:srgbClr val="7F7F7F"/>
              </a:buClr>
              <a:buFont typeface="Arial"/>
              <a:buNone/>
              <a:defRPr sz="1600" b="1" i="0" u="none" strike="noStrike" cap="none">
                <a:solidFill>
                  <a:srgbClr val="7F7F7F"/>
                </a:solidFill>
                <a:latin typeface="Verdana"/>
                <a:ea typeface="Verdana"/>
                <a:cs typeface="Verdana"/>
                <a:sym typeface="Verdan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1pPr>
            <a:lvl2pPr marL="742950" marR="0" lvl="1" indent="-15875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2pPr>
            <a:lvl3pPr marL="1143000" marR="0" lvl="2" indent="-114300" algn="l" rtl="0">
              <a:spcBef>
                <a:spcPts val="360"/>
              </a:spcBef>
              <a:spcAft>
                <a:spcPts val="0"/>
              </a:spcAft>
              <a:buClr>
                <a:srgbClr val="7F7F7F"/>
              </a:buClr>
              <a:buSzPct val="100000"/>
              <a:buFont typeface="Arial"/>
              <a:buChar char="•"/>
              <a:defRPr sz="1800" b="0" i="0" u="none" strike="noStrike" cap="none">
                <a:solidFill>
                  <a:srgbClr val="7F7F7F"/>
                </a:solidFill>
                <a:latin typeface="Verdana"/>
                <a:ea typeface="Verdana"/>
                <a:cs typeface="Verdana"/>
                <a:sym typeface="Verdana"/>
              </a:defRPr>
            </a:lvl3pPr>
            <a:lvl4pPr marL="1600200" marR="0" lvl="3" indent="-127000" algn="l" rtl="0">
              <a:spcBef>
                <a:spcPts val="320"/>
              </a:spcBef>
              <a:spcAft>
                <a:spcPts val="0"/>
              </a:spcAft>
              <a:buClr>
                <a:srgbClr val="7F7F7F"/>
              </a:buClr>
              <a:buSzPct val="100000"/>
              <a:buFont typeface="Arial"/>
              <a:buChar char="–"/>
              <a:defRPr sz="1600" b="0" i="0" u="none" strike="noStrike" cap="none">
                <a:solidFill>
                  <a:srgbClr val="7F7F7F"/>
                </a:solidFill>
                <a:latin typeface="Verdana"/>
                <a:ea typeface="Verdana"/>
                <a:cs typeface="Verdana"/>
                <a:sym typeface="Verdana"/>
              </a:defRPr>
            </a:lvl4pPr>
            <a:lvl5pPr marL="2057400" marR="0" lvl="4" indent="-127000" algn="l" rtl="0">
              <a:spcBef>
                <a:spcPts val="320"/>
              </a:spcBef>
              <a:spcAft>
                <a:spcPts val="0"/>
              </a:spcAft>
              <a:buClr>
                <a:srgbClr val="7F7F7F"/>
              </a:buClr>
              <a:buSzPct val="100000"/>
              <a:buFont typeface="Arial"/>
              <a:buChar char="»"/>
              <a:defRPr sz="1600" b="0" i="0" u="none" strike="noStrike" cap="none">
                <a:solidFill>
                  <a:srgbClr val="7F7F7F"/>
                </a:solidFill>
                <a:latin typeface="Verdana"/>
                <a:ea typeface="Verdana"/>
                <a:cs typeface="Verdana"/>
                <a:sym typeface="Verdan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7F7F7F"/>
              </a:buClr>
              <a:buFont typeface="Arial"/>
              <a:buNone/>
              <a:defRPr sz="2400" b="1" i="0" u="none" strike="noStrike" cap="none">
                <a:solidFill>
                  <a:srgbClr val="7F7F7F"/>
                </a:solidFill>
                <a:latin typeface="Verdana"/>
                <a:ea typeface="Verdana"/>
                <a:cs typeface="Verdana"/>
                <a:sym typeface="Verdana"/>
              </a:defRPr>
            </a:lvl1pPr>
            <a:lvl2pPr marL="457200" marR="0" lvl="1" indent="0" algn="l" rtl="0">
              <a:spcBef>
                <a:spcPts val="400"/>
              </a:spcBef>
              <a:spcAft>
                <a:spcPts val="0"/>
              </a:spcAft>
              <a:buClr>
                <a:srgbClr val="7F7F7F"/>
              </a:buClr>
              <a:buFont typeface="Arial"/>
              <a:buNone/>
              <a:defRPr sz="2000" b="1" i="0" u="none" strike="noStrike" cap="none">
                <a:solidFill>
                  <a:srgbClr val="7F7F7F"/>
                </a:solidFill>
                <a:latin typeface="Verdana"/>
                <a:ea typeface="Verdana"/>
                <a:cs typeface="Verdana"/>
                <a:sym typeface="Verdana"/>
              </a:defRPr>
            </a:lvl2pPr>
            <a:lvl3pPr marL="914400" marR="0" lvl="2" indent="0" algn="l" rtl="0">
              <a:spcBef>
                <a:spcPts val="360"/>
              </a:spcBef>
              <a:spcAft>
                <a:spcPts val="0"/>
              </a:spcAft>
              <a:buClr>
                <a:srgbClr val="7F7F7F"/>
              </a:buClr>
              <a:buFont typeface="Arial"/>
              <a:buNone/>
              <a:defRPr sz="1800" b="1" i="0" u="none" strike="noStrike" cap="none">
                <a:solidFill>
                  <a:srgbClr val="7F7F7F"/>
                </a:solidFill>
                <a:latin typeface="Verdana"/>
                <a:ea typeface="Verdana"/>
                <a:cs typeface="Verdana"/>
                <a:sym typeface="Verdana"/>
              </a:defRPr>
            </a:lvl3pPr>
            <a:lvl4pPr marL="1371600" marR="0" lvl="3" indent="0" algn="l" rtl="0">
              <a:spcBef>
                <a:spcPts val="320"/>
              </a:spcBef>
              <a:spcAft>
                <a:spcPts val="0"/>
              </a:spcAft>
              <a:buClr>
                <a:srgbClr val="7F7F7F"/>
              </a:buClr>
              <a:buFont typeface="Arial"/>
              <a:buNone/>
              <a:defRPr sz="1600" b="1" i="0" u="none" strike="noStrike" cap="none">
                <a:solidFill>
                  <a:srgbClr val="7F7F7F"/>
                </a:solidFill>
                <a:latin typeface="Verdana"/>
                <a:ea typeface="Verdana"/>
                <a:cs typeface="Verdana"/>
                <a:sym typeface="Verdana"/>
              </a:defRPr>
            </a:lvl4pPr>
            <a:lvl5pPr marL="1828800" marR="0" lvl="4" indent="0" algn="l" rtl="0">
              <a:spcBef>
                <a:spcPts val="320"/>
              </a:spcBef>
              <a:spcAft>
                <a:spcPts val="0"/>
              </a:spcAft>
              <a:buClr>
                <a:srgbClr val="7F7F7F"/>
              </a:buClr>
              <a:buFont typeface="Arial"/>
              <a:buNone/>
              <a:defRPr sz="1600" b="1" i="0" u="none" strike="noStrike" cap="none">
                <a:solidFill>
                  <a:srgbClr val="7F7F7F"/>
                </a:solidFill>
                <a:latin typeface="Verdana"/>
                <a:ea typeface="Verdana"/>
                <a:cs typeface="Verdana"/>
                <a:sym typeface="Verdan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1pPr>
            <a:lvl2pPr marL="742950" marR="0" lvl="1" indent="-15875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2pPr>
            <a:lvl3pPr marL="1143000" marR="0" lvl="2" indent="-114300" algn="l" rtl="0">
              <a:spcBef>
                <a:spcPts val="360"/>
              </a:spcBef>
              <a:spcAft>
                <a:spcPts val="0"/>
              </a:spcAft>
              <a:buClr>
                <a:srgbClr val="7F7F7F"/>
              </a:buClr>
              <a:buSzPct val="100000"/>
              <a:buFont typeface="Arial"/>
              <a:buChar char="•"/>
              <a:defRPr sz="1800" b="0" i="0" u="none" strike="noStrike" cap="none">
                <a:solidFill>
                  <a:srgbClr val="7F7F7F"/>
                </a:solidFill>
                <a:latin typeface="Verdana"/>
                <a:ea typeface="Verdana"/>
                <a:cs typeface="Verdana"/>
                <a:sym typeface="Verdana"/>
              </a:defRPr>
            </a:lvl3pPr>
            <a:lvl4pPr marL="1600200" marR="0" lvl="3" indent="-127000" algn="l" rtl="0">
              <a:spcBef>
                <a:spcPts val="320"/>
              </a:spcBef>
              <a:spcAft>
                <a:spcPts val="0"/>
              </a:spcAft>
              <a:buClr>
                <a:srgbClr val="7F7F7F"/>
              </a:buClr>
              <a:buSzPct val="100000"/>
              <a:buFont typeface="Arial"/>
              <a:buChar char="–"/>
              <a:defRPr sz="1600" b="0" i="0" u="none" strike="noStrike" cap="none">
                <a:solidFill>
                  <a:srgbClr val="7F7F7F"/>
                </a:solidFill>
                <a:latin typeface="Verdana"/>
                <a:ea typeface="Verdana"/>
                <a:cs typeface="Verdana"/>
                <a:sym typeface="Verdana"/>
              </a:defRPr>
            </a:lvl4pPr>
            <a:lvl5pPr marL="2057400" marR="0" lvl="4" indent="-127000" algn="l" rtl="0">
              <a:spcBef>
                <a:spcPts val="320"/>
              </a:spcBef>
              <a:spcAft>
                <a:spcPts val="0"/>
              </a:spcAft>
              <a:buClr>
                <a:srgbClr val="7F7F7F"/>
              </a:buClr>
              <a:buSzPct val="100000"/>
              <a:buFont typeface="Arial"/>
              <a:buChar char="»"/>
              <a:defRPr sz="1600" b="0" i="0" u="none" strike="noStrike" cap="none">
                <a:solidFill>
                  <a:srgbClr val="7F7F7F"/>
                </a:solidFill>
                <a:latin typeface="Verdana"/>
                <a:ea typeface="Verdana"/>
                <a:cs typeface="Verdana"/>
                <a:sym typeface="Verdan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04" name="Shape 104"/>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5" name="Shape 105"/>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6" name="Shape 106"/>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09" name="Shape 1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rgbClr val="7F7F7F"/>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7F7F7F"/>
              </a:buClr>
              <a:buFont typeface="Arial"/>
              <a:buNone/>
              <a:defRPr sz="1400" b="0" i="0" u="none" strike="noStrike" cap="none">
                <a:solidFill>
                  <a:srgbClr val="7F7F7F"/>
                </a:solidFill>
                <a:latin typeface="Verdana"/>
                <a:ea typeface="Verdana"/>
                <a:cs typeface="Verdana"/>
                <a:sym typeface="Verdana"/>
              </a:defRPr>
            </a:lvl1pPr>
            <a:lvl2pPr marL="457200" marR="0" lvl="1" indent="0" algn="l" rtl="0">
              <a:spcBef>
                <a:spcPts val="240"/>
              </a:spcBef>
              <a:spcAft>
                <a:spcPts val="0"/>
              </a:spcAft>
              <a:buClr>
                <a:srgbClr val="7F7F7F"/>
              </a:buClr>
              <a:buFont typeface="Arial"/>
              <a:buNone/>
              <a:defRPr sz="1200" b="0" i="0" u="none" strike="noStrike" cap="none">
                <a:solidFill>
                  <a:srgbClr val="7F7F7F"/>
                </a:solidFill>
                <a:latin typeface="Verdana"/>
                <a:ea typeface="Verdana"/>
                <a:cs typeface="Verdana"/>
                <a:sym typeface="Verdana"/>
              </a:defRPr>
            </a:lvl2pPr>
            <a:lvl3pPr marL="914400" marR="0" lvl="2" indent="0" algn="l" rtl="0">
              <a:spcBef>
                <a:spcPts val="200"/>
              </a:spcBef>
              <a:spcAft>
                <a:spcPts val="0"/>
              </a:spcAft>
              <a:buClr>
                <a:srgbClr val="7F7F7F"/>
              </a:buClr>
              <a:buFont typeface="Arial"/>
              <a:buNone/>
              <a:defRPr sz="1000" b="0" i="0" u="none" strike="noStrike" cap="none">
                <a:solidFill>
                  <a:srgbClr val="7F7F7F"/>
                </a:solidFill>
                <a:latin typeface="Verdana"/>
                <a:ea typeface="Verdana"/>
                <a:cs typeface="Verdana"/>
                <a:sym typeface="Verdana"/>
              </a:defRPr>
            </a:lvl3pPr>
            <a:lvl4pPr marL="1371600" marR="0" lvl="3"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4pPr>
            <a:lvl5pPr marL="1828800" marR="0" lvl="4"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2" name="Shape 112"/>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3" name="Shape 113"/>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16" name="Shape 11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7F7F7F"/>
              </a:buClr>
              <a:buFont typeface="Arial"/>
              <a:buNone/>
              <a:defRPr sz="3200" b="0" i="0" u="none" strike="noStrike" cap="none">
                <a:solidFill>
                  <a:srgbClr val="7F7F7F"/>
                </a:solidFill>
                <a:latin typeface="Verdana"/>
                <a:ea typeface="Verdana"/>
                <a:cs typeface="Verdana"/>
                <a:sym typeface="Verdana"/>
              </a:defRPr>
            </a:lvl1pPr>
            <a:lvl2pPr marL="457200" marR="0" lvl="1" indent="0" algn="l" rtl="0">
              <a:spcBef>
                <a:spcPts val="560"/>
              </a:spcBef>
              <a:spcAft>
                <a:spcPts val="0"/>
              </a:spcAft>
              <a:buClr>
                <a:srgbClr val="7F7F7F"/>
              </a:buClr>
              <a:buFont typeface="Arial"/>
              <a:buNone/>
              <a:defRPr sz="2800" b="0" i="0" u="none" strike="noStrike" cap="none">
                <a:solidFill>
                  <a:srgbClr val="7F7F7F"/>
                </a:solidFill>
                <a:latin typeface="Verdana"/>
                <a:ea typeface="Verdana"/>
                <a:cs typeface="Verdana"/>
                <a:sym typeface="Verdana"/>
              </a:defRPr>
            </a:lvl2pPr>
            <a:lvl3pPr marL="914400" marR="0" lvl="2" indent="0" algn="l" rtl="0">
              <a:spcBef>
                <a:spcPts val="480"/>
              </a:spcBef>
              <a:spcAft>
                <a:spcPts val="0"/>
              </a:spcAft>
              <a:buClr>
                <a:srgbClr val="7F7F7F"/>
              </a:buClr>
              <a:buFont typeface="Arial"/>
              <a:buNone/>
              <a:defRPr sz="2400" b="0" i="0" u="none" strike="noStrike" cap="none">
                <a:solidFill>
                  <a:srgbClr val="7F7F7F"/>
                </a:solidFill>
                <a:latin typeface="Verdana"/>
                <a:ea typeface="Verdana"/>
                <a:cs typeface="Verdana"/>
                <a:sym typeface="Verdana"/>
              </a:defRPr>
            </a:lvl3pPr>
            <a:lvl4pPr marL="1371600" marR="0" lvl="3" indent="0" algn="l" rtl="0">
              <a:spcBef>
                <a:spcPts val="400"/>
              </a:spcBef>
              <a:spcAft>
                <a:spcPts val="0"/>
              </a:spcAft>
              <a:buClr>
                <a:srgbClr val="7F7F7F"/>
              </a:buClr>
              <a:buFont typeface="Arial"/>
              <a:buNone/>
              <a:defRPr sz="2000" b="0" i="0" u="none" strike="noStrike" cap="none">
                <a:solidFill>
                  <a:srgbClr val="7F7F7F"/>
                </a:solidFill>
                <a:latin typeface="Verdana"/>
                <a:ea typeface="Verdana"/>
                <a:cs typeface="Verdana"/>
                <a:sym typeface="Verdana"/>
              </a:defRPr>
            </a:lvl4pPr>
            <a:lvl5pPr marL="1828800" marR="0" lvl="4" indent="0" algn="l" rtl="0">
              <a:spcBef>
                <a:spcPts val="400"/>
              </a:spcBef>
              <a:spcAft>
                <a:spcPts val="0"/>
              </a:spcAft>
              <a:buClr>
                <a:srgbClr val="7F7F7F"/>
              </a:buClr>
              <a:buFont typeface="Arial"/>
              <a:buNone/>
              <a:defRPr sz="2000" b="0" i="0" u="none" strike="noStrike" cap="none">
                <a:solidFill>
                  <a:srgbClr val="7F7F7F"/>
                </a:solidFill>
                <a:latin typeface="Verdana"/>
                <a:ea typeface="Verdana"/>
                <a:cs typeface="Verdana"/>
                <a:sym typeface="Verdan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17" name="Shape 11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7F7F7F"/>
              </a:buClr>
              <a:buFont typeface="Arial"/>
              <a:buNone/>
              <a:defRPr sz="1400" b="0" i="0" u="none" strike="noStrike" cap="none">
                <a:solidFill>
                  <a:srgbClr val="7F7F7F"/>
                </a:solidFill>
                <a:latin typeface="Verdana"/>
                <a:ea typeface="Verdana"/>
                <a:cs typeface="Verdana"/>
                <a:sym typeface="Verdana"/>
              </a:defRPr>
            </a:lvl1pPr>
            <a:lvl2pPr marL="457200" marR="0" lvl="1" indent="0" algn="l" rtl="0">
              <a:spcBef>
                <a:spcPts val="240"/>
              </a:spcBef>
              <a:spcAft>
                <a:spcPts val="0"/>
              </a:spcAft>
              <a:buClr>
                <a:srgbClr val="7F7F7F"/>
              </a:buClr>
              <a:buFont typeface="Arial"/>
              <a:buNone/>
              <a:defRPr sz="1200" b="0" i="0" u="none" strike="noStrike" cap="none">
                <a:solidFill>
                  <a:srgbClr val="7F7F7F"/>
                </a:solidFill>
                <a:latin typeface="Verdana"/>
                <a:ea typeface="Verdana"/>
                <a:cs typeface="Verdana"/>
                <a:sym typeface="Verdana"/>
              </a:defRPr>
            </a:lvl2pPr>
            <a:lvl3pPr marL="914400" marR="0" lvl="2" indent="0" algn="l" rtl="0">
              <a:spcBef>
                <a:spcPts val="200"/>
              </a:spcBef>
              <a:spcAft>
                <a:spcPts val="0"/>
              </a:spcAft>
              <a:buClr>
                <a:srgbClr val="7F7F7F"/>
              </a:buClr>
              <a:buFont typeface="Arial"/>
              <a:buNone/>
              <a:defRPr sz="1000" b="0" i="0" u="none" strike="noStrike" cap="none">
                <a:solidFill>
                  <a:srgbClr val="7F7F7F"/>
                </a:solidFill>
                <a:latin typeface="Verdana"/>
                <a:ea typeface="Verdana"/>
                <a:cs typeface="Verdana"/>
                <a:sym typeface="Verdana"/>
              </a:defRPr>
            </a:lvl3pPr>
            <a:lvl4pPr marL="1371600" marR="0" lvl="3"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4pPr>
            <a:lvl5pPr marL="1828800" marR="0" lvl="4" indent="0" algn="l" rtl="0">
              <a:spcBef>
                <a:spcPts val="180"/>
              </a:spcBef>
              <a:spcAft>
                <a:spcPts val="0"/>
              </a:spcAft>
              <a:buClr>
                <a:srgbClr val="7F7F7F"/>
              </a:buClr>
              <a:buFont typeface="Arial"/>
              <a:buNone/>
              <a:defRPr sz="900" b="0" i="0" u="none" strike="noStrike" cap="none">
                <a:solidFill>
                  <a:srgbClr val="7F7F7F"/>
                </a:solidFill>
                <a:latin typeface="Verdana"/>
                <a:ea typeface="Verdana"/>
                <a:cs typeface="Verdana"/>
                <a:sym typeface="Verdana"/>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9" name="Shape 119"/>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0" name="Shape 120"/>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23" name="Shape 12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rgbClr val="7F7F7F"/>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5" name="Shape 125"/>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6" name="Shape 126"/>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29" name="Shape 12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rgbClr val="7F7F7F"/>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1" name="Shape 131"/>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2" name="Shape 132"/>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33"/>
        <p:cNvGrpSpPr/>
        <p:nvPr/>
      </p:nvGrpSpPr>
      <p:grpSpPr>
        <a:xfrm>
          <a:off x="0" y="0"/>
          <a:ext cx="0" cy="0"/>
          <a:chOff x="0" y="0"/>
          <a:chExt cx="0" cy="0"/>
        </a:xfrm>
      </p:grpSpPr>
      <p:pic>
        <p:nvPicPr>
          <p:cNvPr id="134" name="Shape 134" descr="powerpoint_side.jpg"/>
          <p:cNvPicPr preferRelativeResize="0"/>
          <p:nvPr/>
        </p:nvPicPr>
        <p:blipFill rotWithShape="1">
          <a:blip r:embed="rId2">
            <a:alphaModFix/>
          </a:blip>
          <a:srcRect/>
          <a:stretch/>
        </p:blipFill>
        <p:spPr>
          <a:xfrm>
            <a:off x="5537200" y="1676400"/>
            <a:ext cx="3606800" cy="4876799"/>
          </a:xfrm>
          <a:prstGeom prst="rect">
            <a:avLst/>
          </a:prstGeom>
          <a:noFill/>
          <a:ln>
            <a:noFill/>
          </a:ln>
        </p:spPr>
      </p:pic>
      <p:pic>
        <p:nvPicPr>
          <p:cNvPr id="135" name="Shape 135" descr="powerpoint_bottom_thin.jpg"/>
          <p:cNvPicPr preferRelativeResize="0"/>
          <p:nvPr/>
        </p:nvPicPr>
        <p:blipFill rotWithShape="1">
          <a:blip r:embed="rId3">
            <a:alphaModFix/>
          </a:blip>
          <a:srcRect/>
          <a:stretch/>
        </p:blipFill>
        <p:spPr>
          <a:xfrm>
            <a:off x="0" y="6324600"/>
            <a:ext cx="9144000" cy="533399"/>
          </a:xfrm>
          <a:prstGeom prst="rect">
            <a:avLst/>
          </a:prstGeom>
          <a:noFill/>
          <a:ln>
            <a:noFill/>
          </a:ln>
        </p:spPr>
      </p:pic>
      <p:pic>
        <p:nvPicPr>
          <p:cNvPr id="136" name="Shape 136" descr="email_header2.jpg"/>
          <p:cNvPicPr preferRelativeResize="0"/>
          <p:nvPr/>
        </p:nvPicPr>
        <p:blipFill rotWithShape="1">
          <a:blip r:embed="rId4">
            <a:alphaModFix/>
          </a:blip>
          <a:srcRect/>
          <a:stretch/>
        </p:blipFill>
        <p:spPr>
          <a:xfrm>
            <a:off x="0" y="0"/>
            <a:ext cx="9144000" cy="1650999"/>
          </a:xfrm>
          <a:prstGeom prst="rect">
            <a:avLst/>
          </a:prstGeom>
          <a:noFill/>
          <a:ln>
            <a:noFill/>
          </a:ln>
        </p:spPr>
      </p:pic>
      <p:sp>
        <p:nvSpPr>
          <p:cNvPr id="137" name="Shape 137"/>
          <p:cNvSpPr txBox="1">
            <a:spLocks noGrp="1"/>
          </p:cNvSpPr>
          <p:nvPr>
            <p:ph type="title"/>
          </p:nvPr>
        </p:nvSpPr>
        <p:spPr>
          <a:xfrm>
            <a:off x="457200" y="2743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138" name="Shape 138"/>
          <p:cNvSpPr txBox="1">
            <a:spLocks noGrp="1"/>
          </p:cNvSpPr>
          <p:nvPr>
            <p:ph type="subTitle" idx="1"/>
          </p:nvPr>
        </p:nvSpPr>
        <p:spPr>
          <a:xfrm>
            <a:off x="1295400" y="4267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Verdana"/>
                <a:ea typeface="Verdana"/>
                <a:cs typeface="Verdana"/>
                <a:sym typeface="Verdana"/>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Verdana"/>
                <a:ea typeface="Verdana"/>
                <a:cs typeface="Verdana"/>
                <a:sym typeface="Verdana"/>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Verdana"/>
                <a:ea typeface="Verdana"/>
                <a:cs typeface="Verdana"/>
                <a:sym typeface="Verdana"/>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0" name="Shape 140"/>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1" name="Shape 141"/>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range Text Slide">
    <p:spTree>
      <p:nvGrpSpPr>
        <p:cNvPr id="1" name="Shape 28"/>
        <p:cNvGrpSpPr/>
        <p:nvPr/>
      </p:nvGrpSpPr>
      <p:grpSpPr>
        <a:xfrm>
          <a:off x="0" y="0"/>
          <a:ext cx="0" cy="0"/>
          <a:chOff x="0" y="0"/>
          <a:chExt cx="0" cy="0"/>
        </a:xfrm>
      </p:grpSpPr>
      <p:sp>
        <p:nvSpPr>
          <p:cNvPr id="29" name="Shape 29"/>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sp>
        <p:nvSpPr>
          <p:cNvPr id="30" name="Shape 30"/>
          <p:cNvSpPr txBox="1">
            <a:spLocks noGrp="1"/>
          </p:cNvSpPr>
          <p:nvPr>
            <p:ph type="body" idx="1"/>
          </p:nvPr>
        </p:nvSpPr>
        <p:spPr>
          <a:xfrm>
            <a:off x="547406" y="1346200"/>
            <a:ext cx="8229600" cy="4343399"/>
          </a:xfrm>
          <a:prstGeom prst="rect">
            <a:avLst/>
          </a:prstGeom>
          <a:noFill/>
          <a:ln>
            <a:noFill/>
          </a:ln>
        </p:spPr>
        <p:txBody>
          <a:bodyPr lIns="91425" tIns="91425" rIns="91425" bIns="91425" anchor="t" anchorCtr="0"/>
          <a:lstStyle>
            <a:lvl1pPr marL="342900" marR="0" lvl="0" indent="-90487" algn="l" rtl="0">
              <a:lnSpc>
                <a:spcPct val="147368"/>
              </a:lnSpc>
              <a:spcBef>
                <a:spcPts val="1000"/>
              </a:spcBef>
              <a:spcAft>
                <a:spcPts val="0"/>
              </a:spcAft>
              <a:buClr>
                <a:schemeClr val="dk2"/>
              </a:buClr>
              <a:buSzPct val="125000"/>
              <a:buFont typeface="Arial"/>
              <a:buChar char="•"/>
              <a:defRPr sz="1900" b="0" i="0" u="none" strike="noStrike" cap="none">
                <a:solidFill>
                  <a:srgbClr val="7F7F7F"/>
                </a:solidFill>
                <a:latin typeface="Verdana"/>
                <a:ea typeface="Verdana"/>
                <a:cs typeface="Verdana"/>
                <a:sym typeface="Verdana"/>
              </a:defRPr>
            </a:lvl1pPr>
            <a:lvl2pPr marL="571500" marR="0" lvl="1" indent="-114300" algn="l" rtl="0">
              <a:spcBef>
                <a:spcPts val="1000"/>
              </a:spcBef>
              <a:spcAft>
                <a:spcPts val="0"/>
              </a:spcAft>
              <a:buClr>
                <a:schemeClr val="dk2"/>
              </a:buClr>
              <a:buSzPct val="125000"/>
              <a:buFont typeface="Merriweather Sans"/>
              <a:buChar char="–"/>
              <a:defRPr sz="1600" b="0" i="0" u="none" strike="noStrike" cap="none">
                <a:solidFill>
                  <a:srgbClr val="7F7F7F"/>
                </a:solidFill>
                <a:latin typeface="Verdana"/>
                <a:ea typeface="Verdana"/>
                <a:cs typeface="Verdana"/>
                <a:sym typeface="Verdana"/>
              </a:defRPr>
            </a:lvl2pPr>
            <a:lvl3pPr marL="796925" marR="0" lvl="2" indent="-126365" algn="l" rtl="0">
              <a:spcBef>
                <a:spcPts val="600"/>
              </a:spcBef>
              <a:spcAft>
                <a:spcPts val="0"/>
              </a:spcAft>
              <a:buClr>
                <a:schemeClr val="dk2"/>
              </a:buClr>
              <a:buSzPct val="110000"/>
              <a:buFont typeface="Courier New"/>
              <a:buChar char="o"/>
              <a:defRPr sz="1600" b="0" i="0" u="none" strike="noStrike" cap="none">
                <a:solidFill>
                  <a:srgbClr val="7F7F7F"/>
                </a:solidFill>
                <a:latin typeface="Verdana"/>
                <a:ea typeface="Verdana"/>
                <a:cs typeface="Verdana"/>
                <a:sym typeface="Verdana"/>
              </a:defRPr>
            </a:lvl3pPr>
            <a:lvl4pPr marL="1033463" marR="0" lvl="3" indent="-106362"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4pPr>
            <a:lvl5pPr marL="1309688" marR="0" lvl="4" indent="-103187"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title"/>
          </p:nvPr>
        </p:nvSpPr>
        <p:spPr>
          <a:xfrm>
            <a:off x="888390" y="0"/>
            <a:ext cx="7786485"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F4A323"/>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32" name="Shape 32"/>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3" name="Shape 33"/>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
        <p:nvSpPr>
          <p:cNvPr id="36" name="Shape 36"/>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7" name="Shape 37"/>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t Blue Text Slide">
    <p:spTree>
      <p:nvGrpSpPr>
        <p:cNvPr id="1" name="Shape 39"/>
        <p:cNvGrpSpPr/>
        <p:nvPr/>
      </p:nvGrpSpPr>
      <p:grpSpPr>
        <a:xfrm>
          <a:off x="0" y="0"/>
          <a:ext cx="0" cy="0"/>
          <a:chOff x="0" y="0"/>
          <a:chExt cx="0" cy="0"/>
        </a:xfrm>
      </p:grpSpPr>
      <p:sp>
        <p:nvSpPr>
          <p:cNvPr id="40" name="Shape 40"/>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sp>
        <p:nvSpPr>
          <p:cNvPr id="41" name="Shape 41"/>
          <p:cNvSpPr txBox="1">
            <a:spLocks noGrp="1"/>
          </p:cNvSpPr>
          <p:nvPr>
            <p:ph type="body" idx="1"/>
          </p:nvPr>
        </p:nvSpPr>
        <p:spPr>
          <a:xfrm>
            <a:off x="547406" y="1346200"/>
            <a:ext cx="8229600" cy="4343399"/>
          </a:xfrm>
          <a:prstGeom prst="rect">
            <a:avLst/>
          </a:prstGeom>
          <a:noFill/>
          <a:ln>
            <a:noFill/>
          </a:ln>
        </p:spPr>
        <p:txBody>
          <a:bodyPr lIns="91425" tIns="91425" rIns="91425" bIns="91425" anchor="t" anchorCtr="0"/>
          <a:lstStyle>
            <a:lvl1pPr marL="342900" marR="0" lvl="0" indent="-90487" algn="l" rtl="0">
              <a:lnSpc>
                <a:spcPct val="147368"/>
              </a:lnSpc>
              <a:spcBef>
                <a:spcPts val="1000"/>
              </a:spcBef>
              <a:spcAft>
                <a:spcPts val="0"/>
              </a:spcAft>
              <a:buClr>
                <a:schemeClr val="dk2"/>
              </a:buClr>
              <a:buSzPct val="125000"/>
              <a:buFont typeface="Arial"/>
              <a:buChar char="•"/>
              <a:defRPr sz="1900" b="0" i="0" u="none" strike="noStrike" cap="none">
                <a:solidFill>
                  <a:srgbClr val="7F7F7F"/>
                </a:solidFill>
                <a:latin typeface="Verdana"/>
                <a:ea typeface="Verdana"/>
                <a:cs typeface="Verdana"/>
                <a:sym typeface="Verdana"/>
              </a:defRPr>
            </a:lvl1pPr>
            <a:lvl2pPr marL="571500" marR="0" lvl="1" indent="-114300" algn="l" rtl="0">
              <a:spcBef>
                <a:spcPts val="1000"/>
              </a:spcBef>
              <a:spcAft>
                <a:spcPts val="0"/>
              </a:spcAft>
              <a:buClr>
                <a:schemeClr val="dk2"/>
              </a:buClr>
              <a:buSzPct val="125000"/>
              <a:buFont typeface="Merriweather Sans"/>
              <a:buChar char="–"/>
              <a:defRPr sz="1600" b="0" i="0" u="none" strike="noStrike" cap="none">
                <a:solidFill>
                  <a:srgbClr val="7F7F7F"/>
                </a:solidFill>
                <a:latin typeface="Verdana"/>
                <a:ea typeface="Verdana"/>
                <a:cs typeface="Verdana"/>
                <a:sym typeface="Verdana"/>
              </a:defRPr>
            </a:lvl2pPr>
            <a:lvl3pPr marL="796925" marR="0" lvl="2" indent="-126365" algn="l" rtl="0">
              <a:spcBef>
                <a:spcPts val="600"/>
              </a:spcBef>
              <a:spcAft>
                <a:spcPts val="0"/>
              </a:spcAft>
              <a:buClr>
                <a:schemeClr val="dk2"/>
              </a:buClr>
              <a:buSzPct val="110000"/>
              <a:buFont typeface="Courier New"/>
              <a:buChar char="o"/>
              <a:defRPr sz="1600" b="0" i="0" u="none" strike="noStrike" cap="none">
                <a:solidFill>
                  <a:srgbClr val="7F7F7F"/>
                </a:solidFill>
                <a:latin typeface="Verdana"/>
                <a:ea typeface="Verdana"/>
                <a:cs typeface="Verdana"/>
                <a:sym typeface="Verdana"/>
              </a:defRPr>
            </a:lvl3pPr>
            <a:lvl4pPr marL="1033463" marR="0" lvl="3" indent="-106362"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4pPr>
            <a:lvl5pPr marL="1309688" marR="0" lvl="4" indent="-103187"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title"/>
          </p:nvPr>
        </p:nvSpPr>
        <p:spPr>
          <a:xfrm>
            <a:off x="888390" y="0"/>
            <a:ext cx="7786485"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82CAB7"/>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43" name="Shape 43"/>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5" name="Shape 45"/>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Gray Text Slide">
    <p:spTree>
      <p:nvGrpSpPr>
        <p:cNvPr id="1" name="Shape 46"/>
        <p:cNvGrpSpPr/>
        <p:nvPr/>
      </p:nvGrpSpPr>
      <p:grpSpPr>
        <a:xfrm>
          <a:off x="0" y="0"/>
          <a:ext cx="0" cy="0"/>
          <a:chOff x="0" y="0"/>
          <a:chExt cx="0" cy="0"/>
        </a:xfrm>
      </p:grpSpPr>
      <p:sp>
        <p:nvSpPr>
          <p:cNvPr id="47" name="Shape 47"/>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sp>
        <p:nvSpPr>
          <p:cNvPr id="48" name="Shape 48"/>
          <p:cNvSpPr txBox="1">
            <a:spLocks noGrp="1"/>
          </p:cNvSpPr>
          <p:nvPr>
            <p:ph type="body" idx="1"/>
          </p:nvPr>
        </p:nvSpPr>
        <p:spPr>
          <a:xfrm>
            <a:off x="547406" y="1346200"/>
            <a:ext cx="8229600" cy="4343399"/>
          </a:xfrm>
          <a:prstGeom prst="rect">
            <a:avLst/>
          </a:prstGeom>
          <a:noFill/>
          <a:ln>
            <a:noFill/>
          </a:ln>
        </p:spPr>
        <p:txBody>
          <a:bodyPr lIns="91425" tIns="91425" rIns="91425" bIns="91425" anchor="t" anchorCtr="0"/>
          <a:lstStyle>
            <a:lvl1pPr marL="342900" marR="0" lvl="0" indent="-90487" algn="l" rtl="0">
              <a:lnSpc>
                <a:spcPct val="147368"/>
              </a:lnSpc>
              <a:spcBef>
                <a:spcPts val="1000"/>
              </a:spcBef>
              <a:spcAft>
                <a:spcPts val="0"/>
              </a:spcAft>
              <a:buClr>
                <a:schemeClr val="dk2"/>
              </a:buClr>
              <a:buSzPct val="125000"/>
              <a:buFont typeface="Arial"/>
              <a:buChar char="•"/>
              <a:defRPr sz="1900" b="0" i="0" u="none" strike="noStrike" cap="none">
                <a:solidFill>
                  <a:srgbClr val="7F7F7F"/>
                </a:solidFill>
                <a:latin typeface="Verdana"/>
                <a:ea typeface="Verdana"/>
                <a:cs typeface="Verdana"/>
                <a:sym typeface="Verdana"/>
              </a:defRPr>
            </a:lvl1pPr>
            <a:lvl2pPr marL="571500" marR="0" lvl="1" indent="-114300" algn="l" rtl="0">
              <a:spcBef>
                <a:spcPts val="1000"/>
              </a:spcBef>
              <a:spcAft>
                <a:spcPts val="0"/>
              </a:spcAft>
              <a:buClr>
                <a:schemeClr val="dk2"/>
              </a:buClr>
              <a:buSzPct val="125000"/>
              <a:buFont typeface="Merriweather Sans"/>
              <a:buChar char="–"/>
              <a:defRPr sz="1600" b="0" i="0" u="none" strike="noStrike" cap="none">
                <a:solidFill>
                  <a:srgbClr val="7F7F7F"/>
                </a:solidFill>
                <a:latin typeface="Verdana"/>
                <a:ea typeface="Verdana"/>
                <a:cs typeface="Verdana"/>
                <a:sym typeface="Verdana"/>
              </a:defRPr>
            </a:lvl2pPr>
            <a:lvl3pPr marL="796925" marR="0" lvl="2" indent="-126365" algn="l" rtl="0">
              <a:spcBef>
                <a:spcPts val="600"/>
              </a:spcBef>
              <a:spcAft>
                <a:spcPts val="0"/>
              </a:spcAft>
              <a:buClr>
                <a:schemeClr val="dk2"/>
              </a:buClr>
              <a:buSzPct val="110000"/>
              <a:buFont typeface="Courier New"/>
              <a:buChar char="o"/>
              <a:defRPr sz="1600" b="0" i="0" u="none" strike="noStrike" cap="none">
                <a:solidFill>
                  <a:srgbClr val="7F7F7F"/>
                </a:solidFill>
                <a:latin typeface="Verdana"/>
                <a:ea typeface="Verdana"/>
                <a:cs typeface="Verdana"/>
                <a:sym typeface="Verdana"/>
              </a:defRPr>
            </a:lvl3pPr>
            <a:lvl4pPr marL="1033463" marR="0" lvl="3" indent="-106362"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4pPr>
            <a:lvl5pPr marL="1309688" marR="0" lvl="4" indent="-103187"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title"/>
          </p:nvPr>
        </p:nvSpPr>
        <p:spPr>
          <a:xfrm>
            <a:off x="888390" y="0"/>
            <a:ext cx="7786485"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B1AD87"/>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50" name="Shape 50"/>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1" name="Shape 51"/>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Red Text Slide">
    <p:spTree>
      <p:nvGrpSpPr>
        <p:cNvPr id="1" name="Shape 53"/>
        <p:cNvGrpSpPr/>
        <p:nvPr/>
      </p:nvGrpSpPr>
      <p:grpSpPr>
        <a:xfrm>
          <a:off x="0" y="0"/>
          <a:ext cx="0" cy="0"/>
          <a:chOff x="0" y="0"/>
          <a:chExt cx="0" cy="0"/>
        </a:xfrm>
      </p:grpSpPr>
      <p:sp>
        <p:nvSpPr>
          <p:cNvPr id="54" name="Shape 54"/>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sp>
        <p:nvSpPr>
          <p:cNvPr id="55" name="Shape 55"/>
          <p:cNvSpPr txBox="1">
            <a:spLocks noGrp="1"/>
          </p:cNvSpPr>
          <p:nvPr>
            <p:ph type="body" idx="1"/>
          </p:nvPr>
        </p:nvSpPr>
        <p:spPr>
          <a:xfrm>
            <a:off x="547406" y="1346200"/>
            <a:ext cx="8229600" cy="4343399"/>
          </a:xfrm>
          <a:prstGeom prst="rect">
            <a:avLst/>
          </a:prstGeom>
          <a:noFill/>
          <a:ln>
            <a:noFill/>
          </a:ln>
        </p:spPr>
        <p:txBody>
          <a:bodyPr lIns="91425" tIns="91425" rIns="91425" bIns="91425" anchor="t" anchorCtr="0"/>
          <a:lstStyle>
            <a:lvl1pPr marL="342900" marR="0" lvl="0" indent="-90487" algn="l" rtl="0">
              <a:lnSpc>
                <a:spcPct val="147368"/>
              </a:lnSpc>
              <a:spcBef>
                <a:spcPts val="1000"/>
              </a:spcBef>
              <a:spcAft>
                <a:spcPts val="0"/>
              </a:spcAft>
              <a:buClr>
                <a:schemeClr val="dk2"/>
              </a:buClr>
              <a:buSzPct val="125000"/>
              <a:buFont typeface="Arial"/>
              <a:buChar char="•"/>
              <a:defRPr sz="1900" b="0" i="0" u="none" strike="noStrike" cap="none">
                <a:solidFill>
                  <a:srgbClr val="7F7F7F"/>
                </a:solidFill>
                <a:latin typeface="Verdana"/>
                <a:ea typeface="Verdana"/>
                <a:cs typeface="Verdana"/>
                <a:sym typeface="Verdana"/>
              </a:defRPr>
            </a:lvl1pPr>
            <a:lvl2pPr marL="571500" marR="0" lvl="1" indent="-114300" algn="l" rtl="0">
              <a:spcBef>
                <a:spcPts val="1000"/>
              </a:spcBef>
              <a:spcAft>
                <a:spcPts val="0"/>
              </a:spcAft>
              <a:buClr>
                <a:schemeClr val="dk2"/>
              </a:buClr>
              <a:buSzPct val="125000"/>
              <a:buFont typeface="Merriweather Sans"/>
              <a:buChar char="–"/>
              <a:defRPr sz="1600" b="0" i="0" u="none" strike="noStrike" cap="none">
                <a:solidFill>
                  <a:srgbClr val="7F7F7F"/>
                </a:solidFill>
                <a:latin typeface="Verdana"/>
                <a:ea typeface="Verdana"/>
                <a:cs typeface="Verdana"/>
                <a:sym typeface="Verdana"/>
              </a:defRPr>
            </a:lvl2pPr>
            <a:lvl3pPr marL="796925" marR="0" lvl="2" indent="-126365" algn="l" rtl="0">
              <a:spcBef>
                <a:spcPts val="600"/>
              </a:spcBef>
              <a:spcAft>
                <a:spcPts val="0"/>
              </a:spcAft>
              <a:buClr>
                <a:schemeClr val="dk2"/>
              </a:buClr>
              <a:buSzPct val="110000"/>
              <a:buFont typeface="Courier New"/>
              <a:buChar char="o"/>
              <a:defRPr sz="1600" b="0" i="0" u="none" strike="noStrike" cap="none">
                <a:solidFill>
                  <a:srgbClr val="7F7F7F"/>
                </a:solidFill>
                <a:latin typeface="Verdana"/>
                <a:ea typeface="Verdana"/>
                <a:cs typeface="Verdana"/>
                <a:sym typeface="Verdana"/>
              </a:defRPr>
            </a:lvl3pPr>
            <a:lvl4pPr marL="1033463" marR="0" lvl="3" indent="-106362"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4pPr>
            <a:lvl5pPr marL="1309688" marR="0" lvl="4" indent="-103187"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title"/>
          </p:nvPr>
        </p:nvSpPr>
        <p:spPr>
          <a:xfrm>
            <a:off x="888390" y="0"/>
            <a:ext cx="7786485"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E24C50"/>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57" name="Shape 57"/>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8" name="Shape 58"/>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9" name="Shape 59"/>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Green Text Slide">
    <p:spTree>
      <p:nvGrpSpPr>
        <p:cNvPr id="1" name="Shape 60"/>
        <p:cNvGrpSpPr/>
        <p:nvPr/>
      </p:nvGrpSpPr>
      <p:grpSpPr>
        <a:xfrm>
          <a:off x="0" y="0"/>
          <a:ext cx="0" cy="0"/>
          <a:chOff x="0" y="0"/>
          <a:chExt cx="0" cy="0"/>
        </a:xfrm>
      </p:grpSpPr>
      <p:sp>
        <p:nvSpPr>
          <p:cNvPr id="61" name="Shape 61"/>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sp>
        <p:nvSpPr>
          <p:cNvPr id="62" name="Shape 62"/>
          <p:cNvSpPr txBox="1">
            <a:spLocks noGrp="1"/>
          </p:cNvSpPr>
          <p:nvPr>
            <p:ph type="body" idx="1"/>
          </p:nvPr>
        </p:nvSpPr>
        <p:spPr>
          <a:xfrm>
            <a:off x="547406" y="1346200"/>
            <a:ext cx="8229600" cy="4343399"/>
          </a:xfrm>
          <a:prstGeom prst="rect">
            <a:avLst/>
          </a:prstGeom>
          <a:noFill/>
          <a:ln>
            <a:noFill/>
          </a:ln>
        </p:spPr>
        <p:txBody>
          <a:bodyPr lIns="91425" tIns="91425" rIns="91425" bIns="91425" anchor="t" anchorCtr="0"/>
          <a:lstStyle>
            <a:lvl1pPr marL="342900" marR="0" lvl="0" indent="-90487" algn="l" rtl="0">
              <a:lnSpc>
                <a:spcPct val="147368"/>
              </a:lnSpc>
              <a:spcBef>
                <a:spcPts val="1000"/>
              </a:spcBef>
              <a:spcAft>
                <a:spcPts val="0"/>
              </a:spcAft>
              <a:buClr>
                <a:schemeClr val="dk2"/>
              </a:buClr>
              <a:buSzPct val="125000"/>
              <a:buFont typeface="Arial"/>
              <a:buChar char="•"/>
              <a:defRPr sz="1900" b="0" i="0" u="none" strike="noStrike" cap="none">
                <a:solidFill>
                  <a:srgbClr val="7F7F7F"/>
                </a:solidFill>
                <a:latin typeface="Verdana"/>
                <a:ea typeface="Verdana"/>
                <a:cs typeface="Verdana"/>
                <a:sym typeface="Verdana"/>
              </a:defRPr>
            </a:lvl1pPr>
            <a:lvl2pPr marL="571500" marR="0" lvl="1" indent="-114300" algn="l" rtl="0">
              <a:spcBef>
                <a:spcPts val="1000"/>
              </a:spcBef>
              <a:spcAft>
                <a:spcPts val="0"/>
              </a:spcAft>
              <a:buClr>
                <a:schemeClr val="dk2"/>
              </a:buClr>
              <a:buSzPct val="125000"/>
              <a:buFont typeface="Merriweather Sans"/>
              <a:buChar char="–"/>
              <a:defRPr sz="1600" b="0" i="0" u="none" strike="noStrike" cap="none">
                <a:solidFill>
                  <a:srgbClr val="7F7F7F"/>
                </a:solidFill>
                <a:latin typeface="Verdana"/>
                <a:ea typeface="Verdana"/>
                <a:cs typeface="Verdana"/>
                <a:sym typeface="Verdana"/>
              </a:defRPr>
            </a:lvl2pPr>
            <a:lvl3pPr marL="796925" marR="0" lvl="2" indent="-126365" algn="l" rtl="0">
              <a:spcBef>
                <a:spcPts val="600"/>
              </a:spcBef>
              <a:spcAft>
                <a:spcPts val="0"/>
              </a:spcAft>
              <a:buClr>
                <a:schemeClr val="dk2"/>
              </a:buClr>
              <a:buSzPct val="110000"/>
              <a:buFont typeface="Courier New"/>
              <a:buChar char="o"/>
              <a:defRPr sz="1600" b="0" i="0" u="none" strike="noStrike" cap="none">
                <a:solidFill>
                  <a:srgbClr val="7F7F7F"/>
                </a:solidFill>
                <a:latin typeface="Verdana"/>
                <a:ea typeface="Verdana"/>
                <a:cs typeface="Verdana"/>
                <a:sym typeface="Verdana"/>
              </a:defRPr>
            </a:lvl3pPr>
            <a:lvl4pPr marL="1033463" marR="0" lvl="3" indent="-106362"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4pPr>
            <a:lvl5pPr marL="1309688" marR="0" lvl="4" indent="-103187" algn="l" rtl="0">
              <a:spcBef>
                <a:spcPts val="600"/>
              </a:spcBef>
              <a:spcAft>
                <a:spcPts val="0"/>
              </a:spcAft>
              <a:buClr>
                <a:schemeClr val="dk2"/>
              </a:buClr>
              <a:buSzPct val="125000"/>
              <a:buFont typeface="Arial"/>
              <a:buChar char="•"/>
              <a:defRPr sz="16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title"/>
          </p:nvPr>
        </p:nvSpPr>
        <p:spPr>
          <a:xfrm>
            <a:off x="888390" y="0"/>
            <a:ext cx="7786485"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88BD30"/>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64" name="Shape 64"/>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5" name="Shape 65"/>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l Table">
    <p:spTree>
      <p:nvGrpSpPr>
        <p:cNvPr id="1" name="Shape 67"/>
        <p:cNvGrpSpPr/>
        <p:nvPr/>
      </p:nvGrpSpPr>
      <p:grpSpPr>
        <a:xfrm>
          <a:off x="0" y="0"/>
          <a:ext cx="0" cy="0"/>
          <a:chOff x="0" y="0"/>
          <a:chExt cx="0" cy="0"/>
        </a:xfrm>
      </p:grpSpPr>
      <p:sp>
        <p:nvSpPr>
          <p:cNvPr id="68" name="Shape 68"/>
          <p:cNvSpPr/>
          <p:nvPr/>
        </p:nvSpPr>
        <p:spPr>
          <a:xfrm>
            <a:off x="0" y="0"/>
            <a:ext cx="9144000" cy="1209675"/>
          </a:xfrm>
          <a:prstGeom prst="rect">
            <a:avLst/>
          </a:prstGeom>
          <a:solidFill>
            <a:srgbClr val="2D3E5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4A323"/>
              </a:solidFill>
              <a:latin typeface="Calibri"/>
              <a:ea typeface="Calibri"/>
              <a:cs typeface="Calibri"/>
              <a:sym typeface="Calibri"/>
            </a:endParaRPr>
          </a:p>
        </p:txBody>
      </p:sp>
      <p:pic>
        <p:nvPicPr>
          <p:cNvPr id="69" name="Shape 69" descr="TK_name.png"/>
          <p:cNvPicPr preferRelativeResize="0"/>
          <p:nvPr/>
        </p:nvPicPr>
        <p:blipFill rotWithShape="1">
          <a:blip r:embed="rId2">
            <a:alphaModFix/>
          </a:blip>
          <a:srcRect/>
          <a:stretch/>
        </p:blipFill>
        <p:spPr>
          <a:xfrm>
            <a:off x="512762" y="6096000"/>
            <a:ext cx="1670050" cy="396874"/>
          </a:xfrm>
          <a:prstGeom prst="rect">
            <a:avLst/>
          </a:prstGeom>
          <a:noFill/>
          <a:ln>
            <a:noFill/>
          </a:ln>
        </p:spPr>
      </p:pic>
      <p:sp>
        <p:nvSpPr>
          <p:cNvPr id="70" name="Shape 70"/>
          <p:cNvSpPr txBox="1">
            <a:spLocks noGrp="1"/>
          </p:cNvSpPr>
          <p:nvPr>
            <p:ph type="title"/>
          </p:nvPr>
        </p:nvSpPr>
        <p:spPr>
          <a:xfrm>
            <a:off x="979487" y="0"/>
            <a:ext cx="7707311" cy="12064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88BD30"/>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71" name="Shape 71"/>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74"/>
        <p:cNvGrpSpPr/>
        <p:nvPr/>
      </p:nvGrpSpPr>
      <p:grpSpPr>
        <a:xfrm>
          <a:off x="0" y="0"/>
          <a:ext cx="0" cy="0"/>
          <a:chOff x="0" y="0"/>
          <a:chExt cx="0" cy="0"/>
        </a:xfrm>
      </p:grpSpPr>
      <p:pic>
        <p:nvPicPr>
          <p:cNvPr id="75" name="Shape 75" descr="TK_name.png"/>
          <p:cNvPicPr preferRelativeResize="0"/>
          <p:nvPr/>
        </p:nvPicPr>
        <p:blipFill rotWithShape="1">
          <a:blip r:embed="rId2">
            <a:alphaModFix/>
          </a:blip>
          <a:srcRect/>
          <a:stretch/>
        </p:blipFill>
        <p:spPr>
          <a:xfrm>
            <a:off x="512762" y="6096000"/>
            <a:ext cx="1670050" cy="396874"/>
          </a:xfrm>
          <a:prstGeom prst="rect">
            <a:avLst/>
          </a:prstGeom>
          <a:noFill/>
          <a:ln>
            <a:noFill/>
          </a:ln>
        </p:spPr>
      </p:pic>
      <p:sp>
        <p:nvSpPr>
          <p:cNvPr id="76" name="Shape 76"/>
          <p:cNvSpPr txBox="1">
            <a:spLocks noGrp="1"/>
          </p:cNvSpPr>
          <p:nvPr>
            <p:ph type="title"/>
          </p:nvPr>
        </p:nvSpPr>
        <p:spPr>
          <a:xfrm>
            <a:off x="457200" y="274637"/>
            <a:ext cx="8229600" cy="9318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200" b="0"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77" name="Shape 77"/>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dirty="0">
              <a:solidFill>
                <a:srgbClr val="898989"/>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705"/>
          </a:srgbClr>
        </a:solidFill>
        <a:effectLst/>
      </p:bgPr>
    </p:bg>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7F7F7F"/>
                </a:solidFill>
                <a:latin typeface="Verdana"/>
                <a:ea typeface="Verdana"/>
                <a:cs typeface="Verdana"/>
                <a:sym typeface="Verdana"/>
              </a:defRPr>
            </a:lvl1pPr>
            <a:lvl2pPr marL="0" marR="0" lvl="1" indent="0" algn="ctr" rtl="0">
              <a:spcBef>
                <a:spcPts val="0"/>
              </a:spcBef>
              <a:spcAft>
                <a:spcPts val="0"/>
              </a:spcAft>
              <a:buNone/>
              <a:defRPr sz="4400" b="0" i="0" u="none" strike="noStrike" cap="none">
                <a:solidFill>
                  <a:srgbClr val="7F7F7F"/>
                </a:solidFill>
                <a:latin typeface="Verdana"/>
                <a:ea typeface="Verdana"/>
                <a:cs typeface="Verdana"/>
                <a:sym typeface="Verdana"/>
              </a:defRPr>
            </a:lvl2pPr>
            <a:lvl3pPr marL="0" marR="0" lvl="2" indent="0" algn="ctr" rtl="0">
              <a:spcBef>
                <a:spcPts val="0"/>
              </a:spcBef>
              <a:spcAft>
                <a:spcPts val="0"/>
              </a:spcAft>
              <a:buNone/>
              <a:defRPr sz="4400" b="0" i="0" u="none" strike="noStrike" cap="none">
                <a:solidFill>
                  <a:srgbClr val="7F7F7F"/>
                </a:solidFill>
                <a:latin typeface="Verdana"/>
                <a:ea typeface="Verdana"/>
                <a:cs typeface="Verdana"/>
                <a:sym typeface="Verdana"/>
              </a:defRPr>
            </a:lvl3pPr>
            <a:lvl4pPr marL="0" marR="0" lvl="3" indent="0" algn="ctr" rtl="0">
              <a:spcBef>
                <a:spcPts val="0"/>
              </a:spcBef>
              <a:spcAft>
                <a:spcPts val="0"/>
              </a:spcAft>
              <a:buNone/>
              <a:defRPr sz="4400" b="0" i="0" u="none" strike="noStrike" cap="none">
                <a:solidFill>
                  <a:srgbClr val="7F7F7F"/>
                </a:solidFill>
                <a:latin typeface="Verdana"/>
                <a:ea typeface="Verdana"/>
                <a:cs typeface="Verdana"/>
                <a:sym typeface="Verdana"/>
              </a:defRPr>
            </a:lvl4pPr>
            <a:lvl5pPr marL="0" marR="0" lvl="4" indent="0" algn="ctr" rtl="0">
              <a:spcBef>
                <a:spcPts val="0"/>
              </a:spcBef>
              <a:spcAft>
                <a:spcPts val="0"/>
              </a:spcAft>
              <a:buNone/>
              <a:defRPr sz="4400" b="0" i="0" u="none" strike="noStrike" cap="none">
                <a:solidFill>
                  <a:srgbClr val="7F7F7F"/>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rgbClr val="7F7F7F"/>
                </a:solidFill>
                <a:latin typeface="Verdana"/>
                <a:ea typeface="Verdana"/>
                <a:cs typeface="Verdana"/>
                <a:sym typeface="Verdana"/>
              </a:defRPr>
            </a:lvl6pPr>
            <a:lvl7pPr marL="914400" marR="0" lvl="6" indent="0" algn="ctr" rtl="0">
              <a:spcBef>
                <a:spcPts val="0"/>
              </a:spcBef>
              <a:spcAft>
                <a:spcPts val="0"/>
              </a:spcAft>
              <a:buNone/>
              <a:defRPr sz="4400" b="0" i="0" u="none" strike="noStrike" cap="none">
                <a:solidFill>
                  <a:srgbClr val="7F7F7F"/>
                </a:solidFill>
                <a:latin typeface="Verdana"/>
                <a:ea typeface="Verdana"/>
                <a:cs typeface="Verdana"/>
                <a:sym typeface="Verdana"/>
              </a:defRPr>
            </a:lvl7pPr>
            <a:lvl8pPr marL="1371600" marR="0" lvl="7" indent="0" algn="ctr" rtl="0">
              <a:spcBef>
                <a:spcPts val="0"/>
              </a:spcBef>
              <a:spcAft>
                <a:spcPts val="0"/>
              </a:spcAft>
              <a:buNone/>
              <a:defRPr sz="4400" b="0" i="0" u="none" strike="noStrike" cap="none">
                <a:solidFill>
                  <a:srgbClr val="7F7F7F"/>
                </a:solidFill>
                <a:latin typeface="Verdana"/>
                <a:ea typeface="Verdana"/>
                <a:cs typeface="Verdana"/>
                <a:sym typeface="Verdana"/>
              </a:defRPr>
            </a:lvl8pPr>
            <a:lvl9pPr marL="1828800" marR="0" lvl="8" indent="0" algn="ctr" rtl="0">
              <a:spcBef>
                <a:spcPts val="0"/>
              </a:spcBef>
              <a:spcAft>
                <a:spcPts val="0"/>
              </a:spcAft>
              <a:buNone/>
              <a:defRPr sz="4400" b="0" i="0" u="none" strike="noStrike" cap="none">
                <a:solidFill>
                  <a:srgbClr val="7F7F7F"/>
                </a:solidFill>
                <a:latin typeface="Verdana"/>
                <a:ea typeface="Verdana"/>
                <a:cs typeface="Verdana"/>
                <a:sym typeface="Verdana"/>
              </a:defRPr>
            </a:lvl9pPr>
          </a:lstStyle>
          <a:p>
            <a:endParaRPr/>
          </a:p>
        </p:txBody>
      </p:sp>
      <p:sp>
        <p:nvSpPr>
          <p:cNvPr id="9" name="Shape 9"/>
          <p:cNvSpPr/>
          <p:nvPr/>
        </p:nvSpPr>
        <p:spPr>
          <a:xfrm>
            <a:off x="0" y="5949950"/>
            <a:ext cx="9144000" cy="90804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F7F7F"/>
              </a:buClr>
              <a:buSzPct val="100000"/>
              <a:buFont typeface="Arial"/>
              <a:buChar char="•"/>
              <a:defRPr sz="3200" b="0" i="0" u="none" strike="noStrike" cap="none">
                <a:solidFill>
                  <a:srgbClr val="7F7F7F"/>
                </a:solidFill>
                <a:latin typeface="Verdana"/>
                <a:ea typeface="Verdana"/>
                <a:cs typeface="Verdana"/>
                <a:sym typeface="Verdana"/>
              </a:defRPr>
            </a:lvl1pPr>
            <a:lvl2pPr marL="742950" marR="0" lvl="1" indent="-107950" algn="l" rtl="0">
              <a:spcBef>
                <a:spcPts val="560"/>
              </a:spcBef>
              <a:spcAft>
                <a:spcPts val="0"/>
              </a:spcAft>
              <a:buClr>
                <a:srgbClr val="7F7F7F"/>
              </a:buClr>
              <a:buSzPct val="100000"/>
              <a:buFont typeface="Arial"/>
              <a:buChar char="–"/>
              <a:defRPr sz="2800" b="0" i="0" u="none" strike="noStrike" cap="none">
                <a:solidFill>
                  <a:srgbClr val="7F7F7F"/>
                </a:solidFill>
                <a:latin typeface="Verdana"/>
                <a:ea typeface="Verdana"/>
                <a:cs typeface="Verdana"/>
                <a:sym typeface="Verdana"/>
              </a:defRPr>
            </a:lvl2pPr>
            <a:lvl3pPr marL="1143000" marR="0" lvl="2" indent="-76200" algn="l" rtl="0">
              <a:spcBef>
                <a:spcPts val="480"/>
              </a:spcBef>
              <a:spcAft>
                <a:spcPts val="0"/>
              </a:spcAft>
              <a:buClr>
                <a:srgbClr val="7F7F7F"/>
              </a:buClr>
              <a:buSzPct val="100000"/>
              <a:buFont typeface="Arial"/>
              <a:buChar char="•"/>
              <a:defRPr sz="2400" b="0" i="0" u="none" strike="noStrike" cap="none">
                <a:solidFill>
                  <a:srgbClr val="7F7F7F"/>
                </a:solidFill>
                <a:latin typeface="Verdana"/>
                <a:ea typeface="Verdana"/>
                <a:cs typeface="Verdana"/>
                <a:sym typeface="Verdana"/>
              </a:defRPr>
            </a:lvl3pPr>
            <a:lvl4pPr marL="1600200" marR="0" lvl="3"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4pPr>
            <a:lvl5pPr marL="2057400" marR="0" lvl="4" indent="-101600" algn="l" rtl="0">
              <a:spcBef>
                <a:spcPts val="400"/>
              </a:spcBef>
              <a:spcAft>
                <a:spcPts val="0"/>
              </a:spcAft>
              <a:buClr>
                <a:srgbClr val="7F7F7F"/>
              </a:buClr>
              <a:buSzPct val="100000"/>
              <a:buFont typeface="Arial"/>
              <a:buChar char="»"/>
              <a:defRPr sz="2000" b="0" i="0" u="none" strike="noStrike" cap="none">
                <a:solidFill>
                  <a:srgbClr val="7F7F7F"/>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981075" y="6535737"/>
            <a:ext cx="2133599" cy="2127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900" b="0" i="0" u="none" strike="noStrike" cap="none">
                <a:solidFill>
                  <a:srgbClr val="898989"/>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ftr" idx="11"/>
          </p:nvPr>
        </p:nvSpPr>
        <p:spPr>
          <a:xfrm>
            <a:off x="7208838" y="6486525"/>
            <a:ext cx="1476375" cy="23494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b="0" i="0" u="none" strike="noStrike" cap="none">
                <a:solidFill>
                  <a:srgbClr val="888888"/>
                </a:solidFill>
                <a:latin typeface="Verdana"/>
                <a:ea typeface="Verdana"/>
                <a:cs typeface="Verdana"/>
                <a:sym typeface="Verdana"/>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sldNum" idx="12"/>
          </p:nvPr>
        </p:nvSpPr>
        <p:spPr>
          <a:xfrm>
            <a:off x="4354512" y="6427787"/>
            <a:ext cx="428625"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900" b="0" i="0" u="none" strike="noStrike" cap="none">
                <a:solidFill>
                  <a:srgbClr val="898989"/>
                </a:solidFill>
                <a:latin typeface="Verdana"/>
                <a:ea typeface="Verdana"/>
                <a:cs typeface="Verdana"/>
                <a:sym typeface="Verdana"/>
              </a:rPr>
              <a:pPr marL="0" marR="0" lvl="0" indent="0" algn="ctr" rtl="0">
                <a:spcBef>
                  <a:spcPts val="0"/>
                </a:spcBef>
                <a:spcAft>
                  <a:spcPts val="0"/>
                </a:spcAft>
                <a:buSzPct val="25000"/>
                <a:buNone/>
              </a:pPr>
              <a:t>‹#›</a:t>
            </a:fld>
            <a:endParaRPr lang="en-US" sz="900" b="0" i="0" u="none" strike="noStrike" cap="none" dirty="0">
              <a:solidFill>
                <a:srgbClr val="898989"/>
              </a:solidFill>
              <a:latin typeface="Verdana"/>
              <a:ea typeface="Verdana"/>
              <a:cs typeface="Verdana"/>
              <a:sym typeface="Verdana"/>
            </a:endParaRPr>
          </a:p>
        </p:txBody>
      </p:sp>
      <p:pic>
        <p:nvPicPr>
          <p:cNvPr id="14" name="Shape 14" descr="Different by Design.png"/>
          <p:cNvPicPr preferRelativeResize="0"/>
          <p:nvPr/>
        </p:nvPicPr>
        <p:blipFill rotWithShape="1">
          <a:blip r:embed="rId20">
            <a:alphaModFix/>
          </a:blip>
          <a:srcRect/>
          <a:stretch/>
        </p:blipFill>
        <p:spPr>
          <a:xfrm>
            <a:off x="7704138" y="6180137"/>
            <a:ext cx="1019174" cy="341311"/>
          </a:xfrm>
          <a:prstGeom prst="rect">
            <a:avLst/>
          </a:prstGeom>
          <a:noFill/>
          <a:ln>
            <a:noFill/>
          </a:ln>
        </p:spPr>
      </p:pic>
      <p:pic>
        <p:nvPicPr>
          <p:cNvPr id="15" name="Shape 15" descr="TK_name.png"/>
          <p:cNvPicPr preferRelativeResize="0"/>
          <p:nvPr/>
        </p:nvPicPr>
        <p:blipFill rotWithShape="1">
          <a:blip r:embed="rId21">
            <a:alphaModFix/>
          </a:blip>
          <a:srcRect/>
          <a:stretch/>
        </p:blipFill>
        <p:spPr>
          <a:xfrm>
            <a:off x="512762" y="6096000"/>
            <a:ext cx="1670050" cy="3968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676400" y="1981200"/>
            <a:ext cx="6721500" cy="2887919"/>
          </a:xfrm>
          <a:prstGeom prst="rect">
            <a:avLst/>
          </a:prstGeom>
          <a:noFill/>
          <a:ln>
            <a:noFill/>
          </a:ln>
        </p:spPr>
        <p:txBody>
          <a:bodyPr lIns="0" tIns="45700" rIns="91425" bIns="45700" anchor="b" anchorCtr="0">
            <a:noAutofit/>
          </a:bodyPr>
          <a:lstStyle/>
          <a:p>
            <a:pPr marL="0" marR="0" lvl="0" indent="0" algn="ctr" rtl="0">
              <a:spcBef>
                <a:spcPts val="0"/>
              </a:spcBef>
              <a:spcAft>
                <a:spcPts val="0"/>
              </a:spcAft>
              <a:buSzPct val="25000"/>
              <a:buNone/>
            </a:pPr>
            <a:r>
              <a:rPr lang="en-US" sz="3200" b="1" i="0" u="none" strike="noStrike" cap="none" dirty="0">
                <a:solidFill>
                  <a:srgbClr val="2D3E5F"/>
                </a:solidFill>
                <a:latin typeface="Verdana"/>
                <a:ea typeface="Verdana"/>
                <a:cs typeface="Verdana"/>
                <a:sym typeface="Verdana"/>
              </a:rPr>
              <a:t>To Speak or Not to Speak: </a:t>
            </a:r>
            <a:r>
              <a:rPr lang="en-US" sz="3200" b="0" i="0" u="none" strike="noStrike" cap="none" dirty="0">
                <a:solidFill>
                  <a:srgbClr val="2D3E5F"/>
                </a:solidFill>
                <a:latin typeface="Verdana"/>
                <a:ea typeface="Verdana"/>
                <a:cs typeface="Verdana"/>
                <a:sym typeface="Verdana"/>
              </a:rPr>
              <a:t/>
            </a:r>
            <a:br>
              <a:rPr lang="en-US" sz="3200" b="0" i="0" u="none" strike="noStrike" cap="none" dirty="0">
                <a:solidFill>
                  <a:srgbClr val="2D3E5F"/>
                </a:solidFill>
                <a:latin typeface="Verdana"/>
                <a:ea typeface="Verdana"/>
                <a:cs typeface="Verdana"/>
                <a:sym typeface="Verdana"/>
              </a:rPr>
            </a:br>
            <a:r>
              <a:rPr lang="en-US" sz="3200" b="0" i="0" u="none" strike="noStrike" cap="none" dirty="0">
                <a:solidFill>
                  <a:srgbClr val="2D3E5F"/>
                </a:solidFill>
                <a:latin typeface="Verdana"/>
                <a:ea typeface="Verdana"/>
                <a:cs typeface="Verdana"/>
                <a:sym typeface="Verdana"/>
              </a:rPr>
              <a:t>Handling Employee </a:t>
            </a:r>
            <a:br>
              <a:rPr lang="en-US" sz="3200" b="0" i="0" u="none" strike="noStrike" cap="none" dirty="0">
                <a:solidFill>
                  <a:srgbClr val="2D3E5F"/>
                </a:solidFill>
                <a:latin typeface="Verdana"/>
                <a:ea typeface="Verdana"/>
                <a:cs typeface="Verdana"/>
                <a:sym typeface="Verdana"/>
              </a:rPr>
            </a:br>
            <a:r>
              <a:rPr lang="en-US" sz="3200" b="0" i="0" u="none" strike="noStrike" cap="none" dirty="0">
                <a:solidFill>
                  <a:srgbClr val="2D3E5F"/>
                </a:solidFill>
                <a:latin typeface="Verdana"/>
                <a:ea typeface="Verdana"/>
                <a:cs typeface="Verdana"/>
                <a:sym typeface="Verdana"/>
              </a:rPr>
              <a:t>Speech Issues in</a:t>
            </a:r>
            <a:br>
              <a:rPr lang="en-US" sz="3200" b="0" i="0" u="none" strike="noStrike" cap="none" dirty="0">
                <a:solidFill>
                  <a:srgbClr val="2D3E5F"/>
                </a:solidFill>
                <a:latin typeface="Verdana"/>
                <a:ea typeface="Verdana"/>
                <a:cs typeface="Verdana"/>
                <a:sym typeface="Verdana"/>
              </a:rPr>
            </a:br>
            <a:r>
              <a:rPr lang="en-US" sz="3200" b="0" i="0" u="none" strike="noStrike" cap="none" dirty="0">
                <a:solidFill>
                  <a:srgbClr val="2D3E5F"/>
                </a:solidFill>
                <a:latin typeface="Verdana"/>
                <a:ea typeface="Verdana"/>
                <a:cs typeface="Verdana"/>
                <a:sym typeface="Verdana"/>
              </a:rPr>
              <a:t>Politically Charged Times</a:t>
            </a:r>
            <a:r>
              <a:rPr lang="en-US" sz="3600" b="0" i="0" u="none" strike="noStrike" cap="none" dirty="0">
                <a:solidFill>
                  <a:srgbClr val="2D3E5F"/>
                </a:solidFill>
                <a:latin typeface="Verdana"/>
                <a:ea typeface="Verdana"/>
                <a:cs typeface="Verdana"/>
                <a:sym typeface="Verdana"/>
              </a:rPr>
              <a:t/>
            </a:r>
            <a:br>
              <a:rPr lang="en-US" sz="3600" b="0" i="0" u="none" strike="noStrike" cap="none" dirty="0">
                <a:solidFill>
                  <a:srgbClr val="2D3E5F"/>
                </a:solidFill>
                <a:latin typeface="Verdana"/>
                <a:ea typeface="Verdana"/>
                <a:cs typeface="Verdana"/>
                <a:sym typeface="Verdana"/>
              </a:rPr>
            </a:br>
            <a:endParaRPr lang="en-US" sz="3600" b="0" i="0" u="none" strike="noStrike" cap="none" dirty="0">
              <a:solidFill>
                <a:srgbClr val="2D3E5F"/>
              </a:solidFill>
              <a:latin typeface="Verdana"/>
              <a:ea typeface="Verdana"/>
              <a:cs typeface="Verdana"/>
              <a:sym typeface="Verdana"/>
            </a:endParaRPr>
          </a:p>
        </p:txBody>
      </p:sp>
      <p:sp>
        <p:nvSpPr>
          <p:cNvPr id="148" name="Shape 148"/>
          <p:cNvSpPr txBox="1">
            <a:spLocks noGrp="1"/>
          </p:cNvSpPr>
          <p:nvPr>
            <p:ph type="subTitle" idx="1"/>
          </p:nvPr>
        </p:nvSpPr>
        <p:spPr>
          <a:xfrm>
            <a:off x="1371601" y="6342062"/>
            <a:ext cx="2209800" cy="409124"/>
          </a:xfrm>
          <a:prstGeom prst="rect">
            <a:avLst/>
          </a:prstGeom>
          <a:noFill/>
          <a:ln>
            <a:noFill/>
          </a:ln>
        </p:spPr>
        <p:txBody>
          <a:bodyPr lIns="0" tIns="0" rIns="91425" bIns="45700" anchor="t" anchorCtr="0">
            <a:noAutofit/>
          </a:bodyPr>
          <a:lstStyle/>
          <a:p>
            <a:pPr marL="0" marR="0" lvl="0" indent="0" algn="l" rtl="0">
              <a:spcBef>
                <a:spcPts val="0"/>
              </a:spcBef>
              <a:spcAft>
                <a:spcPts val="0"/>
              </a:spcAft>
              <a:buClr>
                <a:srgbClr val="2D3E5F"/>
              </a:buClr>
              <a:buSzPct val="25000"/>
              <a:buFont typeface="Arial"/>
              <a:buNone/>
            </a:pPr>
            <a:r>
              <a:rPr lang="en-US" sz="1100" i="0" u="none" strike="noStrike" cap="none" dirty="0">
                <a:solidFill>
                  <a:srgbClr val="2D3E5F"/>
                </a:solidFill>
                <a:latin typeface="Verdana"/>
                <a:ea typeface="Verdana"/>
                <a:cs typeface="Verdana"/>
                <a:sym typeface="Verdana"/>
              </a:rPr>
              <a:t>Michelle Basi</a:t>
            </a:r>
          </a:p>
          <a:p>
            <a:pPr marL="0" marR="0" lvl="0" indent="0" algn="l" rtl="0">
              <a:spcBef>
                <a:spcPts val="0"/>
              </a:spcBef>
              <a:spcAft>
                <a:spcPts val="0"/>
              </a:spcAft>
              <a:buClr>
                <a:srgbClr val="2D3E5F"/>
              </a:buClr>
              <a:buSzPct val="25000"/>
              <a:buFont typeface="Arial"/>
              <a:buNone/>
            </a:pPr>
            <a:r>
              <a:rPr lang="en-US" dirty="0"/>
              <a:t>Mike Hodge</a:t>
            </a:r>
            <a:endParaRPr sz="1100" i="0" u="none" strike="noStrike" cap="none" dirty="0">
              <a:solidFill>
                <a:srgbClr val="2D3E5F"/>
              </a:solidFill>
              <a:latin typeface="Verdana"/>
              <a:ea typeface="Verdana"/>
              <a:cs typeface="Verdana"/>
              <a:sym typeface="Verdana"/>
            </a:endParaRPr>
          </a:p>
        </p:txBody>
      </p:sp>
      <p:sp>
        <p:nvSpPr>
          <p:cNvPr id="149" name="Shape 149"/>
          <p:cNvSpPr txBox="1">
            <a:spLocks noGrp="1"/>
          </p:cNvSpPr>
          <p:nvPr>
            <p:ph type="body" idx="2"/>
          </p:nvPr>
        </p:nvSpPr>
        <p:spPr>
          <a:xfrm>
            <a:off x="4419601" y="6342062"/>
            <a:ext cx="2362200" cy="382586"/>
          </a:xfrm>
          <a:prstGeom prst="rect">
            <a:avLst/>
          </a:prstGeom>
          <a:noFill/>
          <a:ln>
            <a:noFill/>
          </a:ln>
        </p:spPr>
        <p:txBody>
          <a:bodyPr lIns="0" tIns="0" rIns="91425" bIns="45700" anchor="t" anchorCtr="0">
            <a:noAutofit/>
          </a:bodyPr>
          <a:lstStyle/>
          <a:p>
            <a:pPr marL="0" marR="0" lvl="0" indent="0" algn="l" rtl="0">
              <a:spcBef>
                <a:spcPts val="0"/>
              </a:spcBef>
              <a:spcAft>
                <a:spcPts val="0"/>
              </a:spcAft>
              <a:buClr>
                <a:srgbClr val="2D3E5F"/>
              </a:buClr>
              <a:buSzPct val="25000"/>
              <a:buFont typeface="Arial"/>
              <a:buNone/>
            </a:pPr>
            <a:r>
              <a:rPr lang="en-US" dirty="0"/>
              <a:t>October 24, 2019</a:t>
            </a:r>
            <a:endParaRPr lang="en-US" sz="1100" i="0" u="none" strike="noStrike" cap="none" dirty="0">
              <a:solidFill>
                <a:srgbClr val="2D3E5F"/>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a:xfrm>
            <a:off x="547406" y="1346200"/>
            <a:ext cx="7986994" cy="4343399"/>
          </a:xfrm>
        </p:spPr>
        <p:txBody>
          <a:bodyPr/>
          <a:lstStyle/>
          <a:p>
            <a:pPr marL="704850" lvl="1" indent="-457200">
              <a:buClr>
                <a:srgbClr val="2D3E5F"/>
              </a:buClr>
              <a:buSzPct val="100000"/>
              <a:buFont typeface="Arial" panose="020B0604020202020204" pitchFamily="34" charset="0"/>
              <a:buChar char="•"/>
            </a:pPr>
            <a:r>
              <a:rPr lang="en-US" sz="2000" i="1" dirty="0" err="1">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Garcetti</a:t>
            </a:r>
            <a:r>
              <a:rPr lang="en-US" sz="2000" i="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v. Ceballos</a:t>
            </a: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547 U.S. 410 (2006)</a:t>
            </a:r>
          </a:p>
          <a:p>
            <a:pPr marL="1443038" lvl="4" indent="-457200">
              <a:buClr>
                <a:srgbClr val="2D3E5F"/>
              </a:buClr>
              <a:buSzPct val="100000"/>
              <a:buFont typeface="Arial" panose="020B0604020202020204" pitchFamily="34" charset="0"/>
              <a:buChar char="•"/>
            </a:pPr>
            <a:r>
              <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First Amendment protections do not apply when the employee is speaking pursuant to his or her </a:t>
            </a:r>
            <a:r>
              <a:rPr lang="en-US" b="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official duties</a:t>
            </a:r>
          </a:p>
          <a:p>
            <a:pPr marL="533400" lvl="1" indent="-285750">
              <a:buClr>
                <a:srgbClr val="2D3E5F"/>
              </a:buClr>
              <a:buSzPct val="100000"/>
              <a:buFont typeface="Arial" panose="020B0604020202020204" pitchFamily="34" charset="0"/>
              <a:buChar char="•"/>
            </a:pP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Some courts have applied this rule to teachers, but the </a:t>
            </a:r>
            <a:r>
              <a:rPr lang="en-US" sz="2000" i="1" dirty="0" err="1">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Garcetti</a:t>
            </a: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court specifically held that question open</a:t>
            </a:r>
          </a:p>
          <a:p>
            <a:pPr marL="1271588" lvl="4" indent="-285750">
              <a:buClr>
                <a:srgbClr val="2D3E5F"/>
              </a:buClr>
              <a:buSzPct val="100000"/>
              <a:buFont typeface="Arial" panose="020B0604020202020204" pitchFamily="34" charset="0"/>
              <a:buChar char="•"/>
            </a:pPr>
            <a:r>
              <a:rPr lang="en-US" sz="2000" i="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See Lee-Walker v. N.Y.C. Dep’t of Educ</a:t>
            </a: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(S.D.N.Y. 2016)</a:t>
            </a:r>
          </a:p>
          <a:p>
            <a:pPr marL="985838" lvl="4" indent="0">
              <a:buClr>
                <a:srgbClr val="2D3E5F"/>
              </a:buClr>
              <a:buSzPct val="100000"/>
              <a:buNone/>
            </a:pPr>
            <a:endPar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endParaRP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b="1" dirty="0">
                <a:solidFill>
                  <a:schemeClr val="bg1"/>
                </a:solidFill>
                <a:latin typeface="Avenir"/>
                <a:ea typeface="Avenir"/>
                <a:cs typeface="Avenir"/>
                <a:sym typeface="Avenir"/>
              </a:rPr>
              <a:t>Freedom of Speech – Official Duty Speech</a:t>
            </a:r>
            <a:endParaRPr lang="en-US"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10</a:t>
            </a:fld>
            <a:endParaRPr lang="en-US" sz="900" dirty="0">
              <a:solidFill>
                <a:srgbClr val="898989"/>
              </a:solidFill>
              <a:latin typeface="Verdana"/>
              <a:ea typeface="Verdana"/>
              <a:cs typeface="Verdana"/>
              <a:sym typeface="Verdana"/>
            </a:endParaRPr>
          </a:p>
        </p:txBody>
      </p:sp>
      <p:pic>
        <p:nvPicPr>
          <p:cNvPr id="6" name="Picture 5">
            <a:extLst>
              <a:ext uri="{FF2B5EF4-FFF2-40B4-BE49-F238E27FC236}">
                <a16:creationId xmlns:a16="http://schemas.microsoft.com/office/drawing/2014/main" xmlns="" id="{888DE06D-AE02-4844-BDA4-A30D274BFE83}"/>
              </a:ext>
            </a:extLst>
          </p:cNvPr>
          <p:cNvPicPr>
            <a:picLocks noChangeAspect="1"/>
          </p:cNvPicPr>
          <p:nvPr/>
        </p:nvPicPr>
        <p:blipFill>
          <a:blip r:embed="rId3"/>
          <a:stretch>
            <a:fillRect/>
          </a:stretch>
        </p:blipFill>
        <p:spPr>
          <a:xfrm>
            <a:off x="2930524" y="3643193"/>
            <a:ext cx="3276600" cy="2186107"/>
          </a:xfrm>
          <a:prstGeom prst="rect">
            <a:avLst/>
          </a:prstGeom>
        </p:spPr>
      </p:pic>
    </p:spTree>
    <p:extLst>
      <p:ext uri="{BB962C8B-B14F-4D97-AF65-F5344CB8AC3E}">
        <p14:creationId xmlns:p14="http://schemas.microsoft.com/office/powerpoint/2010/main" xmlns="" val="171692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sym typeface="Avenir"/>
              </a:rPr>
              <a:t>First Amendment Analysis</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11</a:t>
            </a:fld>
            <a:endParaRPr lang="en-US" sz="900" dirty="0">
              <a:solidFill>
                <a:srgbClr val="898989"/>
              </a:solidFill>
              <a:latin typeface="Verdana"/>
              <a:ea typeface="Verdana"/>
              <a:cs typeface="Verdana"/>
              <a:sym typeface="Verdana"/>
            </a:endParaRPr>
          </a:p>
        </p:txBody>
      </p:sp>
      <p:sp>
        <p:nvSpPr>
          <p:cNvPr id="6" name="TextBox 5">
            <a:extLst>
              <a:ext uri="{FF2B5EF4-FFF2-40B4-BE49-F238E27FC236}">
                <a16:creationId xmlns:a16="http://schemas.microsoft.com/office/drawing/2014/main" xmlns="" id="{BE0B87E8-68D3-451E-B1F4-37965FCF08EB}"/>
              </a:ext>
            </a:extLst>
          </p:cNvPr>
          <p:cNvSpPr txBox="1"/>
          <p:nvPr/>
        </p:nvSpPr>
        <p:spPr>
          <a:xfrm>
            <a:off x="533400" y="1447800"/>
            <a:ext cx="8141475" cy="3631763"/>
          </a:xfrm>
          <a:prstGeom prst="rect">
            <a:avLst/>
          </a:prstGeom>
          <a:noFill/>
        </p:spPr>
        <p:txBody>
          <a:bodyPr wrap="square" rtlCol="0">
            <a:spAutoFit/>
          </a:bodyPr>
          <a:lstStyle/>
          <a:p>
            <a:r>
              <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1.) Is the employee speaking as a citizen or pursuant to official duties?</a:t>
            </a:r>
          </a:p>
          <a:p>
            <a:endPar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2.) Is the speech relating to an issue of public concern based on content, form, and context? Or, is the speech related to the employee’s private concern?</a:t>
            </a:r>
          </a:p>
          <a:p>
            <a:endPar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rPr>
              <a:t>3.) If the speech is “protected,” balance the employee’s interests against those of the school.</a:t>
            </a:r>
          </a:p>
          <a:p>
            <a:endParaRPr lang="en-US"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lvl="1"/>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52254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First Amendment Analysis</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12</a:t>
            </a:fld>
            <a:endParaRPr lang="en-US" sz="900" dirty="0">
              <a:solidFill>
                <a:srgbClr val="898989"/>
              </a:solidFill>
              <a:latin typeface="Verdana"/>
              <a:ea typeface="Verdana"/>
              <a:cs typeface="Verdana"/>
              <a:sym typeface="Verdana"/>
            </a:endParaRPr>
          </a:p>
        </p:txBody>
      </p:sp>
      <p:sp>
        <p:nvSpPr>
          <p:cNvPr id="6" name="TextBox 5">
            <a:extLst>
              <a:ext uri="{FF2B5EF4-FFF2-40B4-BE49-F238E27FC236}">
                <a16:creationId xmlns:a16="http://schemas.microsoft.com/office/drawing/2014/main" xmlns="" id="{BE0B87E8-68D3-451E-B1F4-37965FCF08EB}"/>
              </a:ext>
            </a:extLst>
          </p:cNvPr>
          <p:cNvSpPr txBox="1"/>
          <p:nvPr/>
        </p:nvSpPr>
        <p:spPr>
          <a:xfrm>
            <a:off x="533400" y="1447800"/>
            <a:ext cx="8141475" cy="3693319"/>
          </a:xfrm>
          <a:prstGeom prst="rect">
            <a:avLst/>
          </a:prstGeom>
          <a:noFill/>
        </p:spPr>
        <p:txBody>
          <a:bodyPr wrap="square" rtlCol="0">
            <a:spAutoFit/>
          </a:bodyPr>
          <a:lstStyle/>
          <a:p>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1.) Is the employee speaking as a citizen or pursuant to official duties?</a:t>
            </a:r>
          </a:p>
          <a:p>
            <a:endPar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For employee to be speaking as a private citizen, speech itself cannot have been made in the course of the employee’s ordinary duties</a:t>
            </a:r>
          </a:p>
          <a:p>
            <a:pPr marL="628650" lvl="3"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Does the speech relate to the employee’s job duties?</a:t>
            </a:r>
          </a:p>
          <a:p>
            <a:pPr marL="628650" lvl="1"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Was the speech made while on or off duty?</a:t>
            </a:r>
          </a:p>
          <a:p>
            <a:pPr marL="628650" lvl="1"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“Chain of command speech,” speech made by an employee to his superiors, is typically “employee” speech</a:t>
            </a:r>
          </a:p>
          <a:p>
            <a:pPr marL="457200" lvl="1"/>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83180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First Amendment Analysis</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13</a:t>
            </a:fld>
            <a:endParaRPr lang="en-US" sz="900" dirty="0">
              <a:solidFill>
                <a:srgbClr val="898989"/>
              </a:solidFill>
              <a:latin typeface="Verdana"/>
              <a:ea typeface="Verdana"/>
              <a:cs typeface="Verdana"/>
              <a:sym typeface="Verdana"/>
            </a:endParaRPr>
          </a:p>
        </p:txBody>
      </p:sp>
      <p:sp>
        <p:nvSpPr>
          <p:cNvPr id="6" name="TextBox 5">
            <a:extLst>
              <a:ext uri="{FF2B5EF4-FFF2-40B4-BE49-F238E27FC236}">
                <a16:creationId xmlns:a16="http://schemas.microsoft.com/office/drawing/2014/main" xmlns="" id="{BE0B87E8-68D3-451E-B1F4-37965FCF08EB}"/>
              </a:ext>
            </a:extLst>
          </p:cNvPr>
          <p:cNvSpPr txBox="1"/>
          <p:nvPr/>
        </p:nvSpPr>
        <p:spPr>
          <a:xfrm>
            <a:off x="533400" y="1447800"/>
            <a:ext cx="8141475" cy="3385542"/>
          </a:xfrm>
          <a:prstGeom prst="rect">
            <a:avLst/>
          </a:prstGeom>
          <a:noFill/>
        </p:spPr>
        <p:txBody>
          <a:bodyPr wrap="square" rtlCol="0">
            <a:spAutoFit/>
          </a:bodyPr>
          <a:lstStyle/>
          <a:p>
            <a:pPr marL="457200" lvl="1"/>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2.) Is the speech relating to an issue of public concern based on content, form, and context? Or, is the speech related to the employee’s private concern?</a:t>
            </a:r>
          </a:p>
          <a:p>
            <a:endPar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2000" i="1" dirty="0">
                <a:solidFill>
                  <a:srgbClr val="002060"/>
                </a:solidFill>
                <a:latin typeface="Verdana" panose="020B0604030504040204" pitchFamily="34" charset="0"/>
                <a:ea typeface="Verdana" panose="020B0604030504040204" pitchFamily="34" charset="0"/>
                <a:cs typeface="Verdana" panose="020B0604030504040204" pitchFamily="34" charset="0"/>
              </a:rPr>
              <a:t>Connick</a:t>
            </a: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 – touches on aspects of “political, social, or other concern in the community”</a:t>
            </a:r>
          </a:p>
          <a:p>
            <a:pPr marL="628650" lvl="1"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Personal issues and grievances do not typically constitute issues of public concern</a:t>
            </a:r>
          </a:p>
          <a:p>
            <a:pPr marL="628650" lvl="1"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Focus on identifying speech that may implicate broader public issues and current events</a:t>
            </a:r>
          </a:p>
        </p:txBody>
      </p:sp>
    </p:spTree>
    <p:extLst>
      <p:ext uri="{BB962C8B-B14F-4D97-AF65-F5344CB8AC3E}">
        <p14:creationId xmlns:p14="http://schemas.microsoft.com/office/powerpoint/2010/main" xmlns="" val="192222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First Amendment Analysis</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14</a:t>
            </a:fld>
            <a:endParaRPr lang="en-US" sz="900" dirty="0">
              <a:solidFill>
                <a:srgbClr val="898989"/>
              </a:solidFill>
              <a:latin typeface="Verdana"/>
              <a:ea typeface="Verdana"/>
              <a:cs typeface="Verdana"/>
              <a:sym typeface="Verdana"/>
            </a:endParaRPr>
          </a:p>
        </p:txBody>
      </p:sp>
      <p:sp>
        <p:nvSpPr>
          <p:cNvPr id="6" name="TextBox 5">
            <a:extLst>
              <a:ext uri="{FF2B5EF4-FFF2-40B4-BE49-F238E27FC236}">
                <a16:creationId xmlns:a16="http://schemas.microsoft.com/office/drawing/2014/main" xmlns="" id="{BE0B87E8-68D3-451E-B1F4-37965FCF08EB}"/>
              </a:ext>
            </a:extLst>
          </p:cNvPr>
          <p:cNvSpPr txBox="1"/>
          <p:nvPr/>
        </p:nvSpPr>
        <p:spPr>
          <a:xfrm>
            <a:off x="533400" y="1447800"/>
            <a:ext cx="8141475" cy="2739211"/>
          </a:xfrm>
          <a:prstGeom prst="rect">
            <a:avLst/>
          </a:prstGeom>
          <a:noFill/>
        </p:spPr>
        <p:txBody>
          <a:bodyPr wrap="square" rtlCol="0">
            <a:spAutoFit/>
          </a:bodyPr>
          <a:lstStyle/>
          <a:p>
            <a:pPr marL="457200" lvl="1"/>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3.) If the speech is “protected,” balance the employee’s interests against those of the school.</a:t>
            </a:r>
          </a:p>
          <a:p>
            <a:endPar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Do the interests of the employee as a private citizen in commenting on matters of public concern outweigh the interests of the public employer in promoting the efficiency of the public services it performs?</a:t>
            </a:r>
          </a:p>
          <a:p>
            <a:pPr marL="628650" lvl="1" indent="-171450">
              <a:buFont typeface="Arial" panose="020B0604020202020204" pitchFamily="34" charset="0"/>
              <a:buChar char="•"/>
            </a:pPr>
            <a:endParaRPr lang="en-US"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51549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a:xfrm>
            <a:off x="547406" y="1346200"/>
            <a:ext cx="8229600" cy="4597400"/>
          </a:xfrm>
        </p:spPr>
        <p:txBody>
          <a:bodyPr/>
          <a:lstStyle/>
          <a:p>
            <a:pPr marL="533400" lvl="1" indent="-285750">
              <a:buClr>
                <a:srgbClr val="2D3E5F"/>
              </a:buClr>
              <a:buFont typeface="Arial" panose="020B0604020202020204" pitchFamily="34" charset="0"/>
              <a:buChar char="•"/>
            </a:pPr>
            <a:r>
              <a:rPr lang="en-US" sz="2000" u="sng"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Considerations:</a:t>
            </a:r>
          </a:p>
          <a:p>
            <a:pPr marL="1090613" lvl="3" indent="-171450">
              <a:buFont typeface="Arial" panose="020B0604020202020204" pitchFamily="34" charset="0"/>
              <a:buChar char="•"/>
            </a:pPr>
            <a:r>
              <a:rPr lang="en-US" dirty="0">
                <a:solidFill>
                  <a:srgbClr val="002060"/>
                </a:solidFill>
              </a:rPr>
              <a:t>Need for harmony in the work place;</a:t>
            </a:r>
          </a:p>
          <a:p>
            <a:pPr marL="1090613" lvl="3" indent="-171450">
              <a:buFont typeface="Arial" panose="020B0604020202020204" pitchFamily="34" charset="0"/>
              <a:buChar char="•"/>
            </a:pPr>
            <a:r>
              <a:rPr lang="en-US" dirty="0">
                <a:solidFill>
                  <a:srgbClr val="002060"/>
                </a:solidFill>
              </a:rPr>
              <a:t>Whether the government’s responsibilities require a close working relationship to exist between the employee and co-workers when the speech in question has caused or could cause the relationship to deteriorate;</a:t>
            </a:r>
          </a:p>
          <a:p>
            <a:pPr marL="1090613" lvl="3" indent="-171450">
              <a:buFont typeface="Arial" panose="020B0604020202020204" pitchFamily="34" charset="0"/>
              <a:buChar char="•"/>
            </a:pPr>
            <a:r>
              <a:rPr lang="en-US" dirty="0">
                <a:solidFill>
                  <a:srgbClr val="002060"/>
                </a:solidFill>
              </a:rPr>
              <a:t>Time, manner, and place of the speech;</a:t>
            </a:r>
          </a:p>
          <a:p>
            <a:pPr marL="1090613" lvl="3" indent="-171450">
              <a:buFont typeface="Arial" panose="020B0604020202020204" pitchFamily="34" charset="0"/>
              <a:buChar char="•"/>
            </a:pPr>
            <a:r>
              <a:rPr lang="en-US" dirty="0">
                <a:solidFill>
                  <a:srgbClr val="002060"/>
                </a:solidFill>
              </a:rPr>
              <a:t>Context in which the speech arose;</a:t>
            </a:r>
          </a:p>
          <a:p>
            <a:pPr marL="1090613" lvl="3" indent="-171450">
              <a:buFont typeface="Arial" panose="020B0604020202020204" pitchFamily="34" charset="0"/>
              <a:buChar char="•"/>
            </a:pPr>
            <a:r>
              <a:rPr lang="en-US" dirty="0">
                <a:solidFill>
                  <a:srgbClr val="002060"/>
                </a:solidFill>
              </a:rPr>
              <a:t>Degree of public interest in the speech;</a:t>
            </a:r>
          </a:p>
          <a:p>
            <a:pPr marL="1090613" lvl="3" indent="-171450">
              <a:buFont typeface="Arial" panose="020B0604020202020204" pitchFamily="34" charset="0"/>
              <a:buChar char="•"/>
            </a:pPr>
            <a:r>
              <a:rPr lang="en-US" dirty="0">
                <a:solidFill>
                  <a:srgbClr val="002060"/>
                </a:solidFill>
              </a:rPr>
              <a:t>Whether the speech impeded the employee’s ability to perform his or her duties</a:t>
            </a:r>
          </a:p>
          <a:p>
            <a:pPr marL="1271588" lvl="4" indent="-285750">
              <a:buClr>
                <a:srgbClr val="2D3E5F"/>
              </a:buClr>
              <a:buFont typeface="Arial" panose="020B0604020202020204" pitchFamily="34" charset="0"/>
              <a:buChar char="•"/>
            </a:pPr>
            <a:endPar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endParaRPr>
          </a:p>
          <a:p>
            <a:pPr marL="533400" lvl="1" indent="-285750">
              <a:buClr>
                <a:srgbClr val="2D3E5F"/>
              </a:buClr>
              <a:buFont typeface="Arial" panose="020B0604020202020204" pitchFamily="34" charset="0"/>
              <a:buChar char="•"/>
            </a:pPr>
            <a:endPar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endParaRP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b="1" dirty="0">
                <a:solidFill>
                  <a:schemeClr val="bg1"/>
                </a:solidFill>
                <a:latin typeface="Avenir"/>
                <a:ea typeface="Avenir"/>
                <a:cs typeface="Avenir"/>
                <a:sym typeface="Avenir"/>
              </a:rPr>
              <a:t>First Amendment - Balancing Analysis</a:t>
            </a:r>
            <a:endParaRPr lang="en-US"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15</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37805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EBB5F5-CC58-4E0E-964D-CFD68A049D3B}"/>
              </a:ext>
            </a:extLst>
          </p:cNvPr>
          <p:cNvSpPr>
            <a:spLocks noGrp="1"/>
          </p:cNvSpPr>
          <p:nvPr>
            <p:ph type="body" idx="1"/>
          </p:nvPr>
        </p:nvSpPr>
        <p:spPr>
          <a:xfrm>
            <a:off x="547406" y="1346200"/>
            <a:ext cx="8229600" cy="4978400"/>
          </a:xfrm>
        </p:spPr>
        <p:txBody>
          <a:bodyPr/>
          <a:lstStyle/>
          <a:p>
            <a:pPr marL="252413" indent="0">
              <a:buNone/>
            </a:pPr>
            <a:r>
              <a:rPr lang="en-US" sz="1800" dirty="0">
                <a:solidFill>
                  <a:srgbClr val="002060"/>
                </a:solidFill>
                <a:latin typeface="Avenir"/>
              </a:rPr>
              <a:t>Suzie Smith is an eighth grade history teacher.  While conducting a lesson on Ellis Island in class, a student asks Ms. Smith, “What do you think about the wall that is going to be built between the United States and Mexico?”  Ms. Smith replies, “I think it’s a great thing we are keeping all of those people out of the country.  Mexicans are criminals.  We should kick all of them out, not just build a wall.”  Several students in the classroom are of Mexican descent and were upset by her comments.  You receive many phone calls from angry parents, demanding that their children be removed from Ms. Smith’s class.</a:t>
            </a:r>
          </a:p>
          <a:p>
            <a:pPr marL="252413" indent="0">
              <a:buNone/>
            </a:pPr>
            <a:r>
              <a:rPr lang="en-US" sz="2400" dirty="0">
                <a:solidFill>
                  <a:srgbClr val="002060"/>
                </a:solidFill>
              </a:rPr>
              <a:t>Is this protected speech?  What if Ms. Smith posted this on her personal Facebook instead?</a:t>
            </a:r>
          </a:p>
        </p:txBody>
      </p:sp>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Hypothetical #1</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16</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33447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EBB5F5-CC58-4E0E-964D-CFD68A049D3B}"/>
              </a:ext>
            </a:extLst>
          </p:cNvPr>
          <p:cNvSpPr>
            <a:spLocks noGrp="1"/>
          </p:cNvSpPr>
          <p:nvPr>
            <p:ph type="body" idx="1"/>
          </p:nvPr>
        </p:nvSpPr>
        <p:spPr>
          <a:xfrm>
            <a:off x="547406" y="1346200"/>
            <a:ext cx="8229600" cy="4978400"/>
          </a:xfrm>
        </p:spPr>
        <p:txBody>
          <a:bodyPr/>
          <a:lstStyle/>
          <a:p>
            <a:pPr marL="252413" indent="0">
              <a:buNone/>
            </a:pPr>
            <a:r>
              <a:rPr lang="en-US" sz="2000" dirty="0">
                <a:solidFill>
                  <a:srgbClr val="002060"/>
                </a:solidFill>
                <a:latin typeface="Avenir"/>
              </a:rPr>
              <a:t>A large fight occurred in the parking lot after the school day concluded.  Carol Brown, the School Resource Officer, responded to the scene and tried to break up the fight.  Police also arrived to the scene, and one of the students was taken to the ground and arrested.  Believing the arrest was excessive, Ms. Brown stated that the arrest was “bogus,” shouted “police brutality!” and told students to get out their phones and record the arrest.  An investigation ensued regarding Ms. Brown’s conduct, and it was recommended that she be terminated.</a:t>
            </a:r>
            <a:endParaRPr lang="en-US" sz="2000" dirty="0">
              <a:solidFill>
                <a:srgbClr val="002060"/>
              </a:solidFill>
            </a:endParaRPr>
          </a:p>
          <a:p>
            <a:pPr marL="252413" indent="0">
              <a:buNone/>
            </a:pPr>
            <a:r>
              <a:rPr lang="en-US" sz="2800" dirty="0">
                <a:solidFill>
                  <a:srgbClr val="002060"/>
                </a:solidFill>
              </a:rPr>
              <a:t>Is this protected speech?</a:t>
            </a:r>
          </a:p>
        </p:txBody>
      </p:sp>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Hypothetical #2</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17</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14357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EBB5F5-CC58-4E0E-964D-CFD68A049D3B}"/>
              </a:ext>
            </a:extLst>
          </p:cNvPr>
          <p:cNvSpPr>
            <a:spLocks noGrp="1"/>
          </p:cNvSpPr>
          <p:nvPr>
            <p:ph type="body" idx="1"/>
          </p:nvPr>
        </p:nvSpPr>
        <p:spPr>
          <a:xfrm>
            <a:off x="547406" y="1346200"/>
            <a:ext cx="8229600" cy="4978400"/>
          </a:xfrm>
        </p:spPr>
        <p:txBody>
          <a:bodyPr/>
          <a:lstStyle/>
          <a:p>
            <a:pPr marL="252413" indent="0">
              <a:buNone/>
            </a:pPr>
            <a:r>
              <a:rPr lang="en-US" sz="2000" dirty="0">
                <a:solidFill>
                  <a:srgbClr val="002060"/>
                </a:solidFill>
              </a:rPr>
              <a:t>Ms. Smith, a middle school math teacher, wore a button to school that said “War is Not the Answer” and made comments about the President being an “idiot.” She also made negative comments about the military.  A large percentage of students in her class had parents in the military.  One parent, Colonel Johnson, called the superintendent to complaint.</a:t>
            </a:r>
          </a:p>
          <a:p>
            <a:pPr marL="252413" indent="0">
              <a:buNone/>
            </a:pPr>
            <a:r>
              <a:rPr lang="en-US" sz="2800" dirty="0">
                <a:solidFill>
                  <a:srgbClr val="002060"/>
                </a:solidFill>
              </a:rPr>
              <a:t>Is this protected speech?</a:t>
            </a:r>
          </a:p>
        </p:txBody>
      </p:sp>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Hypothetical #3</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18</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2699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EBB5F5-CC58-4E0E-964D-CFD68A049D3B}"/>
              </a:ext>
            </a:extLst>
          </p:cNvPr>
          <p:cNvSpPr>
            <a:spLocks noGrp="1"/>
          </p:cNvSpPr>
          <p:nvPr>
            <p:ph type="body" idx="1"/>
          </p:nvPr>
        </p:nvSpPr>
        <p:spPr>
          <a:xfrm>
            <a:off x="547406" y="1346200"/>
            <a:ext cx="8229600" cy="4978400"/>
          </a:xfrm>
        </p:spPr>
        <p:txBody>
          <a:bodyPr/>
          <a:lstStyle/>
          <a:p>
            <a:pPr marL="252413" indent="0">
              <a:buNone/>
            </a:pPr>
            <a:r>
              <a:rPr lang="en-US" sz="2000" dirty="0">
                <a:solidFill>
                  <a:srgbClr val="002060"/>
                </a:solidFill>
              </a:rPr>
              <a:t>Mr. Lee, a Spanish teacher, had several posters in classroom, including a National Day of Prayer poster that featured George Washington kneeling in prayer, an article called “The God Gap” about religious differences between presidential candidates, and an article about White House staffers gathering for Bible study sessions.  A parent complaint that his student felt uncomfortable because of the religious nature of the postings.</a:t>
            </a:r>
          </a:p>
          <a:p>
            <a:pPr marL="252413" indent="0">
              <a:buNone/>
            </a:pPr>
            <a:r>
              <a:rPr lang="en-US" sz="2800" dirty="0">
                <a:solidFill>
                  <a:srgbClr val="002060"/>
                </a:solidFill>
              </a:rPr>
              <a:t>Is this protected speech?</a:t>
            </a:r>
          </a:p>
        </p:txBody>
      </p:sp>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Hypothetical #4</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19</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400847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547406" y="1346200"/>
            <a:ext cx="8229600" cy="4343399"/>
          </a:xfrm>
          <a:prstGeom prst="rect">
            <a:avLst/>
          </a:prstGeom>
          <a:noFill/>
          <a:ln>
            <a:noFill/>
          </a:ln>
        </p:spPr>
        <p:txBody>
          <a:bodyPr lIns="91425" tIns="45700" rIns="91425" bIns="45700" anchor="t" anchorCtr="0">
            <a:noAutofit/>
          </a:bodyPr>
          <a:lstStyle/>
          <a:p>
            <a:pPr marL="704850" marR="0" lvl="1" indent="-457200" algn="l" rtl="0">
              <a:spcBef>
                <a:spcPts val="1000"/>
              </a:spcBef>
              <a:spcAft>
                <a:spcPts val="0"/>
              </a:spcAft>
              <a:buClr>
                <a:srgbClr val="2D3E5F"/>
              </a:buClr>
              <a:buSzPct val="100000"/>
              <a:buFont typeface="Wingdings" panose="05000000000000000000" pitchFamily="2" charset="2"/>
              <a:buChar char="ü"/>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Review sources of law regarding employee First Amendment free speech rights</a:t>
            </a:r>
          </a:p>
          <a:p>
            <a:pPr marL="704850" lvl="1" indent="-457200">
              <a:buClr>
                <a:srgbClr val="2D3E5F"/>
              </a:buClr>
              <a:buSzPct val="100000"/>
              <a:buFont typeface="Wingdings" panose="05000000000000000000" pitchFamily="2" charset="2"/>
              <a:buChar char="ü"/>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Revisit key court decisions regarding the First Amendment </a:t>
            </a:r>
          </a:p>
          <a:p>
            <a:pPr marL="704850" lvl="1" indent="-457200">
              <a:buClr>
                <a:srgbClr val="2D3E5F"/>
              </a:buClr>
              <a:buSzPct val="100000"/>
              <a:buFont typeface="Wingdings" panose="05000000000000000000" pitchFamily="2" charset="2"/>
              <a:buChar char="ü"/>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Consider controversial First Amendment issues and practical guidance</a:t>
            </a:r>
          </a:p>
          <a:p>
            <a:pPr marL="704850" marR="0" lvl="1" indent="-457200" algn="l" rtl="0">
              <a:spcBef>
                <a:spcPts val="1000"/>
              </a:spcBef>
              <a:spcAft>
                <a:spcPts val="0"/>
              </a:spcAft>
              <a:buClr>
                <a:srgbClr val="2D3E5F"/>
              </a:buClr>
              <a:buSzPct val="100000"/>
              <a:buFont typeface="Wingdings" panose="05000000000000000000" pitchFamily="2" charset="2"/>
              <a:buChar char="ü"/>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Your questions!</a:t>
            </a:r>
          </a:p>
        </p:txBody>
      </p:sp>
      <p:sp>
        <p:nvSpPr>
          <p:cNvPr id="175" name="Shape 175"/>
          <p:cNvSpPr txBox="1">
            <a:spLocks noGrp="1"/>
          </p:cNvSpPr>
          <p:nvPr>
            <p:ph type="title"/>
          </p:nvPr>
        </p:nvSpPr>
        <p:spPr>
          <a:xfrm>
            <a:off x="888388" y="0"/>
            <a:ext cx="7926002" cy="1206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dirty="0">
                <a:solidFill>
                  <a:schemeClr val="bg1"/>
                </a:solidFill>
                <a:latin typeface="Avenir"/>
                <a:ea typeface="Avenir"/>
                <a:cs typeface="Avenir"/>
                <a:sym typeface="Avenir"/>
              </a:rPr>
              <a:t>Today’s Agenda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EBB5F5-CC58-4E0E-964D-CFD68A049D3B}"/>
              </a:ext>
            </a:extLst>
          </p:cNvPr>
          <p:cNvSpPr>
            <a:spLocks noGrp="1"/>
          </p:cNvSpPr>
          <p:nvPr>
            <p:ph type="body" idx="1"/>
          </p:nvPr>
        </p:nvSpPr>
        <p:spPr>
          <a:xfrm>
            <a:off x="547406" y="1346200"/>
            <a:ext cx="8229600" cy="4978400"/>
          </a:xfrm>
        </p:spPr>
        <p:txBody>
          <a:bodyPr/>
          <a:lstStyle/>
          <a:p>
            <a:pPr marL="252413" indent="0">
              <a:buNone/>
            </a:pPr>
            <a:r>
              <a:rPr lang="en-US" sz="2000" dirty="0">
                <a:solidFill>
                  <a:srgbClr val="002060"/>
                </a:solidFill>
                <a:latin typeface="Avenir"/>
              </a:rPr>
              <a:t>Mr. Jones, a school  counselor, published a book entitled “It’s Her Fault,” that included sexually provocative themes and sexually explicit language.  In the book’s Introduction, Mr. Jones explains that he is qualified to give advice because he was a girls basketball coach, he works in an office in which he is the only male, and he talks to female high school students every day.  School because aware, and Mr. Jones was fired.</a:t>
            </a:r>
          </a:p>
          <a:p>
            <a:pPr marL="252413" indent="0">
              <a:buNone/>
            </a:pPr>
            <a:endParaRPr lang="en-US" sz="2000" dirty="0">
              <a:solidFill>
                <a:srgbClr val="002060"/>
              </a:solidFill>
            </a:endParaRPr>
          </a:p>
          <a:p>
            <a:pPr marL="252413" indent="0">
              <a:buNone/>
            </a:pPr>
            <a:r>
              <a:rPr lang="en-US" sz="2800" dirty="0">
                <a:solidFill>
                  <a:srgbClr val="002060"/>
                </a:solidFill>
              </a:rPr>
              <a:t>Is this protected speech?</a:t>
            </a:r>
          </a:p>
        </p:txBody>
      </p:sp>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Hypothetical #5</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20</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143844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EBB5F5-CC58-4E0E-964D-CFD68A049D3B}"/>
              </a:ext>
            </a:extLst>
          </p:cNvPr>
          <p:cNvSpPr>
            <a:spLocks noGrp="1"/>
          </p:cNvSpPr>
          <p:nvPr>
            <p:ph type="body" idx="1"/>
          </p:nvPr>
        </p:nvSpPr>
        <p:spPr>
          <a:xfrm>
            <a:off x="547406" y="1346200"/>
            <a:ext cx="8229600" cy="4978400"/>
          </a:xfrm>
        </p:spPr>
        <p:txBody>
          <a:bodyPr/>
          <a:lstStyle/>
          <a:p>
            <a:r>
              <a:rPr lang="en-US" sz="2000" dirty="0">
                <a:solidFill>
                  <a:srgbClr val="002060"/>
                </a:solidFill>
              </a:rPr>
              <a:t>When disciplining employees, consider whether the employee has engaged in protected activity or protected speech.</a:t>
            </a:r>
          </a:p>
          <a:p>
            <a:r>
              <a:rPr lang="en-US" sz="2000" dirty="0">
                <a:solidFill>
                  <a:srgbClr val="002060"/>
                </a:solidFill>
              </a:rPr>
              <a:t>Carefully consider the impact of the employee’s speech on the operations and/or mission of the school.</a:t>
            </a:r>
          </a:p>
          <a:p>
            <a:r>
              <a:rPr lang="en-US" sz="2000" dirty="0">
                <a:solidFill>
                  <a:srgbClr val="002060"/>
                </a:solidFill>
              </a:rPr>
              <a:t>Document reasons for taking action.</a:t>
            </a:r>
          </a:p>
          <a:p>
            <a:r>
              <a:rPr lang="en-US" sz="2000" dirty="0">
                <a:solidFill>
                  <a:srgbClr val="002060"/>
                </a:solidFill>
              </a:rPr>
              <a:t>Don’t let your personal beliefs influence your decision.  </a:t>
            </a:r>
          </a:p>
        </p:txBody>
      </p:sp>
      <p:sp>
        <p:nvSpPr>
          <p:cNvPr id="3" name="Title 2">
            <a:extLst>
              <a:ext uri="{FF2B5EF4-FFF2-40B4-BE49-F238E27FC236}">
                <a16:creationId xmlns:a16="http://schemas.microsoft.com/office/drawing/2014/main" xmlns="" id="{F0F81ED1-9CE0-48DB-B46A-3190B3BF97E9}"/>
              </a:ext>
            </a:extLst>
          </p:cNvPr>
          <p:cNvSpPr>
            <a:spLocks noGrp="1"/>
          </p:cNvSpPr>
          <p:nvPr>
            <p:ph type="title"/>
          </p:nvPr>
        </p:nvSpPr>
        <p:spPr>
          <a:xfrm>
            <a:off x="889894" y="0"/>
            <a:ext cx="7786485" cy="1206499"/>
          </a:xfrm>
        </p:spPr>
        <p:txBody>
          <a:bodyPr/>
          <a:lstStyle/>
          <a:p>
            <a:pPr algn="ctr"/>
            <a:r>
              <a:rPr lang="en-US" sz="4000" b="1" dirty="0">
                <a:solidFill>
                  <a:schemeClr val="bg1"/>
                </a:solidFill>
                <a:latin typeface="Avenir"/>
                <a:ea typeface="Avenir"/>
                <a:cs typeface="Avenir"/>
                <a:sym typeface="Avenir"/>
              </a:rPr>
              <a:t>Practical Considerations</a:t>
            </a:r>
            <a:endParaRPr lang="en-US" sz="4000" dirty="0"/>
          </a:p>
        </p:txBody>
      </p:sp>
      <p:sp>
        <p:nvSpPr>
          <p:cNvPr id="4" name="Slide Number Placeholder 3">
            <a:extLst>
              <a:ext uri="{FF2B5EF4-FFF2-40B4-BE49-F238E27FC236}">
                <a16:creationId xmlns:a16="http://schemas.microsoft.com/office/drawing/2014/main" xmlns="" id="{391907CE-2A6E-494E-BB35-6E292791A66A}"/>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21</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55108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547687" y="1346200"/>
            <a:ext cx="8229600" cy="4343400"/>
          </a:xfrm>
          <a:prstGeom prst="rect">
            <a:avLst/>
          </a:prstGeom>
          <a:noFill/>
          <a:ln>
            <a:noFill/>
          </a:ln>
        </p:spPr>
        <p:txBody>
          <a:bodyPr lIns="91425" tIns="45700" rIns="91425" bIns="45700" anchor="t" anchorCtr="0">
            <a:noAutofit/>
          </a:bodyPr>
          <a:lstStyle/>
          <a:p>
            <a:pPr marL="571500" marR="0" lvl="1" indent="-241300" algn="l" rtl="0">
              <a:spcBef>
                <a:spcPts val="0"/>
              </a:spcBef>
              <a:spcAft>
                <a:spcPts val="0"/>
              </a:spcAft>
              <a:buClr>
                <a:schemeClr val="dk2"/>
              </a:buClr>
              <a:buSzPct val="25000"/>
              <a:buFont typeface="Merriweather Sans"/>
              <a:buNone/>
            </a:pPr>
            <a:endParaRPr sz="1600" b="1" i="0" u="none" strike="noStrike" cap="none" dirty="0">
              <a:solidFill>
                <a:srgbClr val="7F7F7F"/>
              </a:solidFill>
              <a:latin typeface="Verdana"/>
              <a:ea typeface="Verdana"/>
              <a:cs typeface="Verdana"/>
              <a:sym typeface="Verdana"/>
            </a:endParaRPr>
          </a:p>
          <a:p>
            <a:pPr marL="342900" marR="0" lvl="0" indent="-241300" algn="ctr" rtl="0">
              <a:lnSpc>
                <a:spcPct val="77777"/>
              </a:lnSpc>
              <a:spcBef>
                <a:spcPts val="1000"/>
              </a:spcBef>
              <a:spcAft>
                <a:spcPts val="0"/>
              </a:spcAft>
              <a:buClr>
                <a:schemeClr val="dk2"/>
              </a:buClr>
              <a:buSzPct val="25000"/>
              <a:buFont typeface="Arial"/>
              <a:buNone/>
            </a:pPr>
            <a:endParaRPr sz="3600" b="1" i="0" u="none" strike="noStrike" cap="none" dirty="0">
              <a:solidFill>
                <a:srgbClr val="7F7F7F"/>
              </a:solidFill>
              <a:latin typeface="Verdana"/>
              <a:ea typeface="Verdana"/>
              <a:cs typeface="Verdana"/>
              <a:sym typeface="Verdana"/>
            </a:endParaRPr>
          </a:p>
          <a:p>
            <a:pPr marL="342900" marR="0" lvl="0" indent="-241300" algn="ctr" rtl="0">
              <a:lnSpc>
                <a:spcPct val="77777"/>
              </a:lnSpc>
              <a:spcBef>
                <a:spcPts val="1000"/>
              </a:spcBef>
              <a:spcAft>
                <a:spcPts val="0"/>
              </a:spcAft>
              <a:buClr>
                <a:schemeClr val="dk2"/>
              </a:buClr>
              <a:buSzPct val="25000"/>
              <a:buFont typeface="Arial"/>
              <a:buNone/>
            </a:pPr>
            <a:endParaRPr sz="3600" b="1" i="0" u="none" strike="noStrike" cap="none" dirty="0">
              <a:solidFill>
                <a:srgbClr val="7F7F7F"/>
              </a:solidFill>
              <a:latin typeface="Verdana"/>
              <a:ea typeface="Verdana"/>
              <a:cs typeface="Verdana"/>
              <a:sym typeface="Verdana"/>
            </a:endParaRPr>
          </a:p>
          <a:p>
            <a:pPr marL="342900" marR="0" lvl="0" indent="-241300" algn="ctr" rtl="0">
              <a:lnSpc>
                <a:spcPct val="77777"/>
              </a:lnSpc>
              <a:spcBef>
                <a:spcPts val="1000"/>
              </a:spcBef>
              <a:spcAft>
                <a:spcPts val="0"/>
              </a:spcAft>
              <a:buClr>
                <a:schemeClr val="dk2"/>
              </a:buClr>
              <a:buSzPct val="25000"/>
              <a:buFont typeface="Arial"/>
              <a:buNone/>
            </a:pPr>
            <a:endParaRPr sz="3600" b="1" i="0" u="none" strike="noStrike" cap="none" dirty="0">
              <a:solidFill>
                <a:srgbClr val="7F7F7F"/>
              </a:solidFill>
              <a:latin typeface="Verdana"/>
              <a:ea typeface="Verdana"/>
              <a:cs typeface="Verdana"/>
              <a:sym typeface="Verdana"/>
            </a:endParaRPr>
          </a:p>
          <a:p>
            <a:pPr marL="342900" marR="0" lvl="0" indent="-241300" algn="ctr" rtl="0">
              <a:lnSpc>
                <a:spcPct val="58333"/>
              </a:lnSpc>
              <a:spcBef>
                <a:spcPts val="1000"/>
              </a:spcBef>
              <a:spcAft>
                <a:spcPts val="0"/>
              </a:spcAft>
              <a:buClr>
                <a:schemeClr val="dk2"/>
              </a:buClr>
              <a:buSzPct val="25000"/>
              <a:buFont typeface="Arial"/>
              <a:buNone/>
            </a:pPr>
            <a:r>
              <a:rPr lang="en-US" sz="4800" b="1" i="0" u="none" strike="noStrike" cap="none" dirty="0">
                <a:solidFill>
                  <a:srgbClr val="2D3E5F"/>
                </a:solidFill>
                <a:latin typeface="Avenir"/>
                <a:ea typeface="Avenir"/>
                <a:cs typeface="Avenir"/>
                <a:sym typeface="Avenir"/>
              </a:rPr>
              <a:t>Questions? </a:t>
            </a:r>
          </a:p>
        </p:txBody>
      </p:sp>
      <p:sp>
        <p:nvSpPr>
          <p:cNvPr id="351" name="Shape 351"/>
          <p:cNvSpPr txBox="1">
            <a:spLocks noGrp="1"/>
          </p:cNvSpPr>
          <p:nvPr>
            <p:ph type="title"/>
          </p:nvPr>
        </p:nvSpPr>
        <p:spPr>
          <a:xfrm>
            <a:off x="889000" y="0"/>
            <a:ext cx="7785100" cy="12064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dirty="0">
                <a:solidFill>
                  <a:srgbClr val="E24C50"/>
                </a:solidFill>
                <a:latin typeface="Verdana"/>
                <a:ea typeface="Verdana"/>
                <a:cs typeface="Verdana"/>
                <a:sym typeface="Verdana"/>
              </a:rPr>
              <a:t/>
            </a:r>
            <a:br>
              <a:rPr lang="en-US" sz="3200" b="0" i="0" u="none" strike="noStrike" cap="none" dirty="0">
                <a:solidFill>
                  <a:srgbClr val="E24C50"/>
                </a:solidFill>
                <a:latin typeface="Verdana"/>
                <a:ea typeface="Verdana"/>
                <a:cs typeface="Verdana"/>
                <a:sym typeface="Verdana"/>
              </a:rPr>
            </a:br>
            <a:r>
              <a:rPr lang="en-US" sz="3200" b="0" i="0" u="none" strike="noStrike" cap="none" dirty="0">
                <a:solidFill>
                  <a:srgbClr val="E24C50"/>
                </a:solidFill>
                <a:latin typeface="Verdana"/>
                <a:ea typeface="Verdana"/>
                <a:cs typeface="Verdana"/>
                <a:sym typeface="Verdana"/>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52413" lvl="0" indent="0" algn="ctr">
              <a:lnSpc>
                <a:spcPct val="100000"/>
              </a:lnSpc>
              <a:spcBef>
                <a:spcPts val="0"/>
              </a:spcBef>
              <a:buClr>
                <a:srgbClr val="1F497D"/>
              </a:buClr>
              <a:buNone/>
            </a:pPr>
            <a:endParaRPr lang="en-US" sz="2000" b="1"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marL="252413" lvl="0" indent="0" algn="ctr">
              <a:lnSpc>
                <a:spcPct val="100000"/>
              </a:lnSpc>
              <a:spcBef>
                <a:spcPts val="0"/>
              </a:spcBef>
              <a:buClr>
                <a:srgbClr val="1F497D"/>
              </a:buClr>
              <a:buNone/>
            </a:pPr>
            <a:r>
              <a:rPr lang="en-US" sz="3200" b="1" dirty="0">
                <a:solidFill>
                  <a:srgbClr val="2D3E5F"/>
                </a:solidFill>
                <a:latin typeface="Verdana" panose="020B0604030504040204" pitchFamily="34" charset="0"/>
                <a:ea typeface="Verdana" panose="020B0604030504040204" pitchFamily="34" charset="0"/>
                <a:cs typeface="Verdana" panose="020B0604030504040204" pitchFamily="34" charset="0"/>
              </a:rPr>
              <a:t>Michelle Basi</a:t>
            </a:r>
          </a:p>
          <a:p>
            <a:pPr marL="252413" indent="0" algn="ctr">
              <a:lnSpc>
                <a:spcPct val="100000"/>
              </a:lnSpc>
              <a:spcBef>
                <a:spcPts val="0"/>
              </a:spcBef>
              <a:buClr>
                <a:srgbClr val="1F497D"/>
              </a:buClr>
              <a:buNone/>
            </a:pPr>
            <a:r>
              <a:rPr lang="en-US" sz="3200" dirty="0">
                <a:solidFill>
                  <a:srgbClr val="2D3E5F"/>
                </a:solidFill>
                <a:latin typeface="Verdana" panose="020B0604030504040204" pitchFamily="34" charset="0"/>
                <a:ea typeface="Verdana" panose="020B0604030504040204" pitchFamily="34" charset="0"/>
                <a:cs typeface="Verdana" panose="020B0604030504040204" pitchFamily="34" charset="0"/>
              </a:rPr>
              <a:t>mbasi@tuethkeeney.com</a:t>
            </a:r>
          </a:p>
          <a:p>
            <a:pPr marL="252413" lvl="0" indent="0" algn="ctr">
              <a:lnSpc>
                <a:spcPct val="100000"/>
              </a:lnSpc>
              <a:spcBef>
                <a:spcPts val="0"/>
              </a:spcBef>
              <a:buClr>
                <a:srgbClr val="1F497D"/>
              </a:buClr>
              <a:buNone/>
            </a:pPr>
            <a:r>
              <a:rPr lang="en-US" sz="3200" b="1" dirty="0">
                <a:solidFill>
                  <a:srgbClr val="2D3E5F"/>
                </a:solidFill>
                <a:latin typeface="Verdana" panose="020B0604030504040204" pitchFamily="34" charset="0"/>
                <a:ea typeface="Verdana" panose="020B0604030504040204" pitchFamily="34" charset="0"/>
                <a:cs typeface="Verdana" panose="020B0604030504040204" pitchFamily="34" charset="0"/>
              </a:rPr>
              <a:t>Mike Hodge</a:t>
            </a:r>
          </a:p>
          <a:p>
            <a:pPr marL="252413" indent="0" algn="ctr">
              <a:lnSpc>
                <a:spcPct val="100000"/>
              </a:lnSpc>
              <a:spcBef>
                <a:spcPts val="0"/>
              </a:spcBef>
              <a:buClr>
                <a:srgbClr val="1F497D"/>
              </a:buClr>
              <a:buNone/>
            </a:pPr>
            <a:r>
              <a:rPr lang="en-US" sz="3200" dirty="0">
                <a:solidFill>
                  <a:srgbClr val="2D3E5F"/>
                </a:solidFill>
                <a:latin typeface="Verdana" panose="020B0604030504040204" pitchFamily="34" charset="0"/>
                <a:ea typeface="Verdana" panose="020B0604030504040204" pitchFamily="34" charset="0"/>
                <a:cs typeface="Verdana" panose="020B0604030504040204" pitchFamily="34" charset="0"/>
              </a:rPr>
              <a:t>mhodge@tuethkeeney.com</a:t>
            </a:r>
          </a:p>
          <a:p>
            <a:pPr marL="252413" lvl="0" indent="0" algn="ctr">
              <a:lnSpc>
                <a:spcPct val="100000"/>
              </a:lnSpc>
              <a:spcBef>
                <a:spcPct val="0"/>
              </a:spcBef>
              <a:buClr>
                <a:srgbClr val="1F497D"/>
              </a:buClr>
              <a:buNone/>
              <a:defRPr/>
            </a:pPr>
            <a:endParaRPr lang="en-US" altLang="en-US" sz="2000"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marL="252413" indent="0" algn="ctr">
              <a:lnSpc>
                <a:spcPct val="100000"/>
              </a:lnSpc>
              <a:spcBef>
                <a:spcPts val="0"/>
              </a:spcBef>
              <a:buClr>
                <a:srgbClr val="1F497D"/>
              </a:buClr>
              <a:buNone/>
            </a:pPr>
            <a:endParaRPr lang="en-US" sz="3200"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marL="252413" lvl="0" indent="0" algn="ctr" eaLnBrk="1" hangingPunct="1">
              <a:lnSpc>
                <a:spcPct val="100000"/>
              </a:lnSpc>
              <a:spcBef>
                <a:spcPts val="0"/>
              </a:spcBef>
              <a:buClr>
                <a:srgbClr val="1F497D"/>
              </a:buClr>
              <a:buNone/>
              <a:defRPr/>
            </a:pP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rPr>
              <a:t>Follow us on Twitter! @</a:t>
            </a:r>
            <a:r>
              <a:rPr lang="en-US" sz="2000" dirty="0" err="1">
                <a:solidFill>
                  <a:srgbClr val="2D3E5F"/>
                </a:solidFill>
                <a:latin typeface="Verdana" panose="020B0604030504040204" pitchFamily="34" charset="0"/>
                <a:ea typeface="Verdana" panose="020B0604030504040204" pitchFamily="34" charset="0"/>
                <a:cs typeface="Verdana" panose="020B0604030504040204" pitchFamily="34" charset="0"/>
              </a:rPr>
              <a:t>tuethkeeney</a:t>
            </a: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rPr>
              <a:t> </a:t>
            </a:r>
          </a:p>
        </p:txBody>
      </p:sp>
      <p:pic>
        <p:nvPicPr>
          <p:cNvPr id="4"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96192" y="4135582"/>
            <a:ext cx="862444" cy="1088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009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55" y="2283642"/>
            <a:ext cx="7735887" cy="1019187"/>
          </a:xfrm>
        </p:spPr>
        <p:txBody>
          <a:bodyPr>
            <a:normAutofit/>
          </a:bodyPr>
          <a:lstStyle/>
          <a:p>
            <a:pPr algn="ctr"/>
            <a:r>
              <a:rPr lang="en-US" sz="4400" b="1" dirty="0">
                <a:solidFill>
                  <a:srgbClr val="2D3E5F"/>
                </a:solidFill>
                <a:latin typeface="Avenir LT Std 45 Book" pitchFamily="34" charset="0"/>
                <a:ea typeface="Tahoma" pitchFamily="34" charset="0"/>
                <a:cs typeface="Tahoma" pitchFamily="34" charset="0"/>
              </a:rPr>
              <a:t>Freedom of Speech</a:t>
            </a:r>
          </a:p>
        </p:txBody>
      </p:sp>
      <p:sp>
        <p:nvSpPr>
          <p:cNvPr id="5" name="TextBox 4"/>
          <p:cNvSpPr txBox="1"/>
          <p:nvPr/>
        </p:nvSpPr>
        <p:spPr>
          <a:xfrm>
            <a:off x="-228600" y="3466897"/>
            <a:ext cx="8382000" cy="1015663"/>
          </a:xfrm>
          <a:prstGeom prst="rect">
            <a:avLst/>
          </a:prstGeom>
          <a:noFill/>
        </p:spPr>
        <p:txBody>
          <a:bodyPr wrap="square" rtlCol="0">
            <a:spAutoFit/>
          </a:bodyPr>
          <a:lstStyle/>
          <a:p>
            <a:pPr>
              <a:spcBef>
                <a:spcPts val="600"/>
              </a:spcBef>
              <a:spcAft>
                <a:spcPts val="600"/>
              </a:spcAft>
              <a:buClr>
                <a:srgbClr val="2D3E5F"/>
              </a:buClr>
            </a:pPr>
            <a:endParaRPr lang="en-US" sz="2400" dirty="0">
              <a:solidFill>
                <a:srgbClr val="2D3E5F"/>
              </a:solidFill>
              <a:latin typeface="Avenir LT Std 45 Book" pitchFamily="34" charset="0"/>
              <a:ea typeface="Tahoma" pitchFamily="34" charset="0"/>
              <a:cs typeface="Tahoma" pitchFamily="34" charset="0"/>
            </a:endParaRPr>
          </a:p>
          <a:p>
            <a:pPr>
              <a:spcBef>
                <a:spcPts val="600"/>
              </a:spcBef>
              <a:spcAft>
                <a:spcPts val="600"/>
              </a:spcAft>
              <a:buClr>
                <a:srgbClr val="2D3E5F"/>
              </a:buClr>
            </a:pPr>
            <a:r>
              <a:rPr lang="en-US" sz="2400" dirty="0">
                <a:solidFill>
                  <a:srgbClr val="2D3E5F"/>
                </a:solidFill>
                <a:latin typeface="Avenir LT Std 45 Book" pitchFamily="34" charset="0"/>
                <a:ea typeface="Tahoma" pitchFamily="34" charset="0"/>
                <a:cs typeface="Tahoma" pitchFamily="34" charset="0"/>
              </a:rPr>
              <a:t>	</a:t>
            </a:r>
            <a:endParaRPr lang="en-US" sz="3000" dirty="0">
              <a:solidFill>
                <a:srgbClr val="2D3E5F"/>
              </a:solidFill>
              <a:latin typeface="Avenir LT Std 45 Book" pitchFamily="34" charset="0"/>
              <a:ea typeface="Tahoma" pitchFamily="34" charset="0"/>
              <a:cs typeface="Tahoma" pitchFamily="34" charset="0"/>
            </a:endParaRPr>
          </a:p>
        </p:txBody>
      </p:sp>
      <p:pic>
        <p:nvPicPr>
          <p:cNvPr id="3" name="Picture 2">
            <a:extLst>
              <a:ext uri="{FF2B5EF4-FFF2-40B4-BE49-F238E27FC236}">
                <a16:creationId xmlns:a16="http://schemas.microsoft.com/office/drawing/2014/main" xmlns="" id="{FFBA6814-49EA-4519-A5BE-1D33711F6EC5}"/>
              </a:ext>
            </a:extLst>
          </p:cNvPr>
          <p:cNvPicPr>
            <a:picLocks noChangeAspect="1"/>
          </p:cNvPicPr>
          <p:nvPr/>
        </p:nvPicPr>
        <p:blipFill>
          <a:blip r:embed="rId3"/>
          <a:stretch>
            <a:fillRect/>
          </a:stretch>
        </p:blipFill>
        <p:spPr>
          <a:xfrm>
            <a:off x="4800600" y="3248013"/>
            <a:ext cx="4060288" cy="2676376"/>
          </a:xfrm>
          <a:prstGeom prst="rect">
            <a:avLst/>
          </a:prstGeom>
        </p:spPr>
      </p:pic>
      <p:pic>
        <p:nvPicPr>
          <p:cNvPr id="4" name="Picture 3">
            <a:extLst>
              <a:ext uri="{FF2B5EF4-FFF2-40B4-BE49-F238E27FC236}">
                <a16:creationId xmlns:a16="http://schemas.microsoft.com/office/drawing/2014/main" xmlns="" id="{37BC4F62-D63C-4630-8F0A-0D369DBB8F54}"/>
              </a:ext>
            </a:extLst>
          </p:cNvPr>
          <p:cNvPicPr>
            <a:picLocks noChangeAspect="1"/>
          </p:cNvPicPr>
          <p:nvPr/>
        </p:nvPicPr>
        <p:blipFill>
          <a:blip r:embed="rId4"/>
          <a:stretch>
            <a:fillRect/>
          </a:stretch>
        </p:blipFill>
        <p:spPr>
          <a:xfrm>
            <a:off x="283109" y="83902"/>
            <a:ext cx="3222091" cy="2275454"/>
          </a:xfrm>
          <a:prstGeom prst="rect">
            <a:avLst/>
          </a:prstGeom>
        </p:spPr>
      </p:pic>
      <p:pic>
        <p:nvPicPr>
          <p:cNvPr id="6" name="Picture 5">
            <a:extLst>
              <a:ext uri="{FF2B5EF4-FFF2-40B4-BE49-F238E27FC236}">
                <a16:creationId xmlns:a16="http://schemas.microsoft.com/office/drawing/2014/main" xmlns="" id="{C9EEF304-7B37-4DFA-BECE-2904EA28AD50}"/>
              </a:ext>
            </a:extLst>
          </p:cNvPr>
          <p:cNvPicPr>
            <a:picLocks noChangeAspect="1"/>
          </p:cNvPicPr>
          <p:nvPr/>
        </p:nvPicPr>
        <p:blipFill>
          <a:blip r:embed="rId5"/>
          <a:stretch>
            <a:fillRect/>
          </a:stretch>
        </p:blipFill>
        <p:spPr>
          <a:xfrm>
            <a:off x="152400" y="3333215"/>
            <a:ext cx="4533780" cy="2543187"/>
          </a:xfrm>
          <a:prstGeom prst="rect">
            <a:avLst/>
          </a:prstGeom>
        </p:spPr>
      </p:pic>
      <p:pic>
        <p:nvPicPr>
          <p:cNvPr id="7" name="Picture 6">
            <a:extLst>
              <a:ext uri="{FF2B5EF4-FFF2-40B4-BE49-F238E27FC236}">
                <a16:creationId xmlns:a16="http://schemas.microsoft.com/office/drawing/2014/main" xmlns="" id="{ABE236F7-12C2-48C4-B1F1-0BDF0DE2952D}"/>
              </a:ext>
            </a:extLst>
          </p:cNvPr>
          <p:cNvPicPr>
            <a:picLocks noChangeAspect="1"/>
          </p:cNvPicPr>
          <p:nvPr/>
        </p:nvPicPr>
        <p:blipFill>
          <a:blip r:embed="rId6"/>
          <a:stretch>
            <a:fillRect/>
          </a:stretch>
        </p:blipFill>
        <p:spPr>
          <a:xfrm>
            <a:off x="5012640" y="207947"/>
            <a:ext cx="3641194" cy="1911627"/>
          </a:xfrm>
          <a:prstGeom prst="rect">
            <a:avLst/>
          </a:prstGeom>
        </p:spPr>
      </p:pic>
    </p:spTree>
    <p:extLst>
      <p:ext uri="{BB962C8B-B14F-4D97-AF65-F5344CB8AC3E}">
        <p14:creationId xmlns:p14="http://schemas.microsoft.com/office/powerpoint/2010/main" xmlns="" val="294460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p:txBody>
          <a:bodyPr/>
          <a:lstStyle/>
          <a:p>
            <a:pPr marL="704850" lvl="1" indent="-457200">
              <a:buClr>
                <a:srgbClr val="2D3E5F"/>
              </a:buClr>
              <a:buSzPct val="100000"/>
              <a:buFont typeface="Arial" panose="020B0604020202020204" pitchFamily="34" charset="0"/>
              <a:buChar char="•"/>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United States Constitution</a:t>
            </a:r>
          </a:p>
          <a:p>
            <a:pPr marL="704850" lvl="1" indent="-457200">
              <a:buClr>
                <a:srgbClr val="2D3E5F"/>
              </a:buClr>
              <a:buSzPct val="100000"/>
              <a:buFont typeface="Arial" panose="020B0604020202020204" pitchFamily="34" charset="0"/>
              <a:buChar char="•"/>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Missouri Constitution</a:t>
            </a:r>
          </a:p>
          <a:p>
            <a:pPr marL="704850" lvl="1" indent="-457200">
              <a:buClr>
                <a:srgbClr val="2D3E5F"/>
              </a:buClr>
              <a:buSzPct val="100000"/>
              <a:buFont typeface="Arial" panose="020B0604020202020204" pitchFamily="34" charset="0"/>
              <a:buChar char="•"/>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Federal and state laws and regulations</a:t>
            </a:r>
          </a:p>
          <a:p>
            <a:pPr marL="704850" lvl="1" indent="-457200">
              <a:buClr>
                <a:srgbClr val="2D3E5F"/>
              </a:buClr>
              <a:buSzPct val="100000"/>
              <a:buFont typeface="Arial" panose="020B0604020202020204" pitchFamily="34" charset="0"/>
              <a:buChar char="•"/>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Case law</a:t>
            </a:r>
          </a:p>
          <a:p>
            <a:pPr marL="704850" lvl="1" indent="-457200">
              <a:buClr>
                <a:srgbClr val="2D3E5F"/>
              </a:buClr>
              <a:buSzPct val="100000"/>
              <a:buFont typeface="Arial" panose="020B0604020202020204" pitchFamily="34" charset="0"/>
              <a:buChar char="•"/>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Board policies</a:t>
            </a: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sz="3600" b="1" dirty="0">
                <a:solidFill>
                  <a:schemeClr val="bg1"/>
                </a:solidFill>
                <a:latin typeface="Avenir"/>
                <a:ea typeface="Avenir"/>
                <a:cs typeface="Avenir"/>
                <a:sym typeface="Avenir"/>
              </a:rPr>
              <a:t>Sources of Law and Guidance</a:t>
            </a:r>
            <a:endParaRPr lang="en-US" sz="3600"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4</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59097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p:txBody>
          <a:bodyPr/>
          <a:lstStyle/>
          <a:p>
            <a:pPr marL="247650" lvl="1" indent="0">
              <a:buClr>
                <a:srgbClr val="2D3E5F"/>
              </a:buClr>
              <a:buSzPct val="100000"/>
              <a:buNone/>
            </a:pP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“Congress shall make no law respecting an establishment of religion, or prohibiting the free exercise thereof; or </a:t>
            </a:r>
            <a:r>
              <a:rPr lang="en-US" sz="2800" b="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abridging the freedom of speech</a:t>
            </a:r>
            <a:r>
              <a:rPr lang="en-US" sz="28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or of the press; or the right of the people to peacefully assemble, and to petition the government for a redress of grievances.”</a:t>
            </a: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sz="3600" b="1" dirty="0">
                <a:solidFill>
                  <a:schemeClr val="bg1"/>
                </a:solidFill>
                <a:latin typeface="Avenir"/>
                <a:ea typeface="Avenir"/>
                <a:cs typeface="Avenir"/>
                <a:sym typeface="Avenir"/>
              </a:rPr>
              <a:t>First Amendment</a:t>
            </a:r>
            <a:endParaRPr lang="en-US" sz="3600"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5</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64737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C2D89A-9CFF-4DDA-A409-C55CD157BC6C}"/>
              </a:ext>
            </a:extLst>
          </p:cNvPr>
          <p:cNvSpPr>
            <a:spLocks noGrp="1"/>
          </p:cNvSpPr>
          <p:nvPr>
            <p:ph type="body" idx="1"/>
          </p:nvPr>
        </p:nvSpPr>
        <p:spPr/>
        <p:txBody>
          <a:bodyPr/>
          <a:lstStyle/>
          <a:p>
            <a:pPr marL="252413" indent="0">
              <a:buNone/>
            </a:pPr>
            <a:r>
              <a:rPr lang="en-US" sz="2400" dirty="0">
                <a:solidFill>
                  <a:srgbClr val="002060"/>
                </a:solidFill>
              </a:rPr>
              <a:t>“That </a:t>
            </a:r>
            <a:r>
              <a:rPr lang="en-US" sz="2400" b="1" dirty="0">
                <a:solidFill>
                  <a:srgbClr val="002060"/>
                </a:solidFill>
              </a:rPr>
              <a:t>no law shall be passed impairing the freedom of speech</a:t>
            </a:r>
            <a:r>
              <a:rPr lang="en-US" sz="2400" dirty="0">
                <a:solidFill>
                  <a:srgbClr val="002060"/>
                </a:solidFill>
              </a:rPr>
              <a:t>, no matter by what means communicated: that every person shall be free to say, write or publish, or otherwise communicate whatever he will on any subject, being responsible for all abuses of that liberty…”</a:t>
            </a:r>
            <a:endParaRPr lang="en-US" sz="2400" dirty="0">
              <a:solidFill>
                <a:srgbClr val="002060"/>
              </a:solidFill>
              <a:latin typeface="Avenir"/>
            </a:endParaRPr>
          </a:p>
        </p:txBody>
      </p:sp>
      <p:sp>
        <p:nvSpPr>
          <p:cNvPr id="3" name="Title 2">
            <a:extLst>
              <a:ext uri="{FF2B5EF4-FFF2-40B4-BE49-F238E27FC236}">
                <a16:creationId xmlns:a16="http://schemas.microsoft.com/office/drawing/2014/main" xmlns="" id="{34054EB5-1287-455E-83FC-C8B1CE0700E1}"/>
              </a:ext>
            </a:extLst>
          </p:cNvPr>
          <p:cNvSpPr>
            <a:spLocks noGrp="1"/>
          </p:cNvSpPr>
          <p:nvPr>
            <p:ph type="title"/>
          </p:nvPr>
        </p:nvSpPr>
        <p:spPr/>
        <p:txBody>
          <a:bodyPr/>
          <a:lstStyle/>
          <a:p>
            <a:pPr algn="ctr"/>
            <a:r>
              <a:rPr lang="en-US" b="1" dirty="0">
                <a:solidFill>
                  <a:schemeClr val="bg1"/>
                </a:solidFill>
                <a:latin typeface="Avenir"/>
                <a:ea typeface="Avenir"/>
                <a:cs typeface="Avenir"/>
                <a:sym typeface="Avenir"/>
              </a:rPr>
              <a:t/>
            </a:r>
            <a:br>
              <a:rPr lang="en-US" b="1" dirty="0">
                <a:solidFill>
                  <a:schemeClr val="bg1"/>
                </a:solidFill>
                <a:latin typeface="Avenir"/>
                <a:ea typeface="Avenir"/>
                <a:cs typeface="Avenir"/>
                <a:sym typeface="Avenir"/>
              </a:rPr>
            </a:br>
            <a:r>
              <a:rPr lang="en-US" b="1" dirty="0">
                <a:solidFill>
                  <a:schemeClr val="bg1"/>
                </a:solidFill>
                <a:latin typeface="Avenir"/>
                <a:ea typeface="Avenir"/>
                <a:cs typeface="Avenir"/>
                <a:sym typeface="Avenir"/>
              </a:rPr>
              <a:t>Missouri Constitution, Article I </a:t>
            </a:r>
            <a:r>
              <a:rPr lang="en-US" dirty="0">
                <a:solidFill>
                  <a:schemeClr val="bg1"/>
                </a:solidFill>
                <a:latin typeface="Avenir"/>
              </a:rPr>
              <a:t>§</a:t>
            </a:r>
            <a:r>
              <a:rPr lang="en-US" b="1" dirty="0">
                <a:solidFill>
                  <a:schemeClr val="bg1"/>
                </a:solidFill>
                <a:latin typeface="Avenir"/>
              </a:rPr>
              <a:t> 8 – Freedom of Speech</a:t>
            </a:r>
            <a:r>
              <a:rPr lang="en-US" dirty="0"/>
              <a:t/>
            </a:r>
            <a:br>
              <a:rPr lang="en-US" dirty="0"/>
            </a:br>
            <a:endParaRPr lang="en-US" dirty="0"/>
          </a:p>
        </p:txBody>
      </p:sp>
      <p:sp>
        <p:nvSpPr>
          <p:cNvPr id="4" name="Slide Number Placeholder 3">
            <a:extLst>
              <a:ext uri="{FF2B5EF4-FFF2-40B4-BE49-F238E27FC236}">
                <a16:creationId xmlns:a16="http://schemas.microsoft.com/office/drawing/2014/main" xmlns="" id="{625EDC47-CF89-4B03-9EF6-5E1D1F2F616B}"/>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6</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54757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p:txBody>
          <a:bodyPr/>
          <a:lstStyle/>
          <a:p>
            <a:pPr marL="247650" lvl="1" indent="0">
              <a:buClr>
                <a:srgbClr val="2D3E5F"/>
              </a:buClr>
              <a:buSzPct val="100000"/>
              <a:buNone/>
            </a:pPr>
            <a:r>
              <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Avenir"/>
              </a:rPr>
              <a:t>42 U.S.C. </a:t>
            </a:r>
            <a:r>
              <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rPr>
              <a:t>§ 1983 </a:t>
            </a:r>
            <a:endPar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Avenir"/>
            </a:endParaRPr>
          </a:p>
          <a:p>
            <a:pPr marL="247650" lvl="1" indent="0">
              <a:buClr>
                <a:srgbClr val="2D3E5F"/>
              </a:buClr>
              <a:buSzPct val="100000"/>
              <a:buNone/>
            </a:pPr>
            <a:r>
              <a:rPr lang="en-US" sz="2400" b="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Who are the typical defendants?</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School Districts</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Boards of Education</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Individual Board Members</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Superintendents</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Principals</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Other individuals who are acting under the color of state law</a:t>
            </a:r>
          </a:p>
          <a:p>
            <a:pPr marL="1052513" lvl="3" indent="-342900">
              <a:buClr>
                <a:srgbClr val="2D3E5F"/>
              </a:buClr>
              <a:buSzPct val="100000"/>
              <a:buFont typeface="Arial" panose="020B0604020202020204" pitchFamily="34" charset="0"/>
              <a:buChar char="•"/>
            </a:pPr>
            <a:endPar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endParaRPr>
          </a:p>
          <a:p>
            <a:pPr marL="709613" lvl="3" indent="0">
              <a:buClr>
                <a:srgbClr val="2D3E5F"/>
              </a:buClr>
              <a:buSzPct val="100000"/>
              <a:buNone/>
            </a:pPr>
            <a:endPar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endParaRP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sz="3600" b="1" dirty="0">
                <a:solidFill>
                  <a:schemeClr val="bg1"/>
                </a:solidFill>
                <a:latin typeface="Avenir"/>
                <a:ea typeface="Avenir"/>
                <a:cs typeface="Avenir"/>
                <a:sym typeface="Avenir"/>
              </a:rPr>
              <a:t>First Amendment Lawsuits</a:t>
            </a:r>
            <a:endParaRPr lang="en-US" sz="3600"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7</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36929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p:txBody>
          <a:bodyPr/>
          <a:lstStyle/>
          <a:p>
            <a:pPr marL="247650" lvl="1" indent="0">
              <a:buClr>
                <a:srgbClr val="2D3E5F"/>
              </a:buClr>
              <a:buSzPct val="100000"/>
              <a:buNone/>
            </a:pPr>
            <a:r>
              <a:rPr lang="en-US" sz="2400" b="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Issues:</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Local school board has broad power to adopt curriculum.</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The speech of teachers at school usually bear the school’s imprimatur</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A teacher’s speech as part of his/her official duties is typically not protected by the First Amendment.</a:t>
            </a:r>
          </a:p>
          <a:p>
            <a:pPr marL="1052513" lvl="3" indent="-342900">
              <a:buClr>
                <a:srgbClr val="2D3E5F"/>
              </a:buClr>
              <a:buSzPct val="100000"/>
              <a:buFont typeface="Arial" panose="020B0604020202020204" pitchFamily="34" charset="0"/>
              <a:buChar char="•"/>
            </a:pP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The above factors shape the school’s authority to regulate the speech of its employees.</a:t>
            </a: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sz="4000" b="1" dirty="0">
                <a:solidFill>
                  <a:schemeClr val="bg1"/>
                </a:solidFill>
                <a:latin typeface="Avenir"/>
                <a:ea typeface="Avenir"/>
                <a:cs typeface="Avenir"/>
                <a:sym typeface="Avenir"/>
              </a:rPr>
              <a:t>Teacher Expression</a:t>
            </a:r>
            <a:endParaRPr lang="en-US" sz="4000"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8</a:t>
            </a:fld>
            <a:endParaRPr lang="en-US" sz="9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xmlns="" val="243560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0F9191-F4D5-4E6D-977F-D4CDC9C3766C}"/>
              </a:ext>
            </a:extLst>
          </p:cNvPr>
          <p:cNvSpPr>
            <a:spLocks noGrp="1"/>
          </p:cNvSpPr>
          <p:nvPr>
            <p:ph type="body" idx="1"/>
          </p:nvPr>
        </p:nvSpPr>
        <p:spPr>
          <a:xfrm>
            <a:off x="547406" y="1346200"/>
            <a:ext cx="5091394" cy="4343399"/>
          </a:xfrm>
        </p:spPr>
        <p:txBody>
          <a:bodyPr/>
          <a:lstStyle/>
          <a:p>
            <a:pPr marL="704850" lvl="1" indent="-457200">
              <a:buClr>
                <a:srgbClr val="2D3E5F"/>
              </a:buClr>
              <a:buSzPct val="100000"/>
              <a:buFont typeface="Arial" panose="020B0604020202020204" pitchFamily="34" charset="0"/>
              <a:buChar char="•"/>
            </a:pPr>
            <a:r>
              <a:rPr lang="en-US" sz="2000" i="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Pickering v. Board of Education</a:t>
            </a: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391 U.S. 563 (1968)</a:t>
            </a:r>
          </a:p>
          <a:p>
            <a:pPr marL="1443038" lvl="4" indent="-457200">
              <a:buClr>
                <a:srgbClr val="2D3E5F"/>
              </a:buClr>
              <a:buSzPct val="100000"/>
              <a:buFont typeface="Arial" panose="020B0604020202020204" pitchFamily="34" charset="0"/>
              <a:buChar char="•"/>
            </a:pPr>
            <a:r>
              <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Public employees have a First Amendment right to speak on </a:t>
            </a:r>
            <a:r>
              <a:rPr lang="en-US" b="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matters of “public concern”</a:t>
            </a:r>
          </a:p>
          <a:p>
            <a:pPr marL="1443038" lvl="4" indent="-457200">
              <a:buClr>
                <a:srgbClr val="2D3E5F"/>
              </a:buClr>
              <a:buSzPct val="100000"/>
              <a:buFont typeface="Arial" panose="020B0604020202020204" pitchFamily="34" charset="0"/>
              <a:buChar char="•"/>
            </a:pPr>
            <a:r>
              <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Balancing test</a:t>
            </a:r>
          </a:p>
          <a:p>
            <a:pPr marL="704850" lvl="1" indent="-457200">
              <a:buClr>
                <a:srgbClr val="2D3E5F"/>
              </a:buClr>
              <a:buSzPct val="100000"/>
              <a:buFont typeface="Arial" panose="020B0604020202020204" pitchFamily="34" charset="0"/>
              <a:buChar char="•"/>
            </a:pPr>
            <a:r>
              <a:rPr lang="en-US" sz="2000" i="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Connick v. Myers</a:t>
            </a:r>
            <a:r>
              <a:rPr lang="en-US" sz="2000"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 461 U.S. 138 (1983)</a:t>
            </a:r>
          </a:p>
          <a:p>
            <a:pPr marL="1443038" lvl="4" indent="-457200">
              <a:buClr>
                <a:srgbClr val="2D3E5F"/>
              </a:buClr>
              <a:buSzPct val="100000"/>
              <a:buFont typeface="Arial" panose="020B0604020202020204" pitchFamily="34" charset="0"/>
              <a:buChar char="•"/>
            </a:pPr>
            <a:r>
              <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To determine whether an employee’s speech is a matter of public concern, courts examine the </a:t>
            </a:r>
            <a:r>
              <a:rPr lang="en-US" b="1"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“content, form, and context” </a:t>
            </a:r>
            <a:r>
              <a:rPr lang="en-US" dirty="0">
                <a:solidFill>
                  <a:srgbClr val="2D3E5F"/>
                </a:solidFill>
                <a:latin typeface="Verdana" panose="020B0604030504040204" pitchFamily="34" charset="0"/>
                <a:ea typeface="Verdana" panose="020B0604030504040204" pitchFamily="34" charset="0"/>
                <a:cs typeface="Verdana" panose="020B0604030504040204" pitchFamily="34" charset="0"/>
                <a:sym typeface="Avenir"/>
              </a:rPr>
              <a:t>of a given statement</a:t>
            </a:r>
          </a:p>
        </p:txBody>
      </p:sp>
      <p:sp>
        <p:nvSpPr>
          <p:cNvPr id="3" name="Title 2">
            <a:extLst>
              <a:ext uri="{FF2B5EF4-FFF2-40B4-BE49-F238E27FC236}">
                <a16:creationId xmlns:a16="http://schemas.microsoft.com/office/drawing/2014/main" xmlns="" id="{D6DEEF8A-AFC1-49D7-911B-F7C6B07E161F}"/>
              </a:ext>
            </a:extLst>
          </p:cNvPr>
          <p:cNvSpPr>
            <a:spLocks noGrp="1"/>
          </p:cNvSpPr>
          <p:nvPr>
            <p:ph type="title"/>
          </p:nvPr>
        </p:nvSpPr>
        <p:spPr/>
        <p:txBody>
          <a:bodyPr/>
          <a:lstStyle/>
          <a:p>
            <a:pPr algn="ctr"/>
            <a:r>
              <a:rPr lang="en-US" b="1" dirty="0">
                <a:solidFill>
                  <a:schemeClr val="bg1"/>
                </a:solidFill>
                <a:latin typeface="Avenir"/>
                <a:ea typeface="Avenir"/>
                <a:cs typeface="Avenir"/>
                <a:sym typeface="Avenir"/>
              </a:rPr>
              <a:t>Freedom of Speech – Public Concern</a:t>
            </a:r>
            <a:endParaRPr lang="en-US" dirty="0"/>
          </a:p>
        </p:txBody>
      </p:sp>
      <p:sp>
        <p:nvSpPr>
          <p:cNvPr id="4" name="Slide Number Placeholder 3">
            <a:extLst>
              <a:ext uri="{FF2B5EF4-FFF2-40B4-BE49-F238E27FC236}">
                <a16:creationId xmlns:a16="http://schemas.microsoft.com/office/drawing/2014/main" xmlns="" id="{EE3EB41C-38BD-4E71-BCCE-6312F76E53EC}"/>
              </a:ext>
            </a:extLst>
          </p:cNvPr>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900" smtClean="0">
                <a:solidFill>
                  <a:srgbClr val="898989"/>
                </a:solidFill>
                <a:latin typeface="Verdana"/>
                <a:ea typeface="Verdana"/>
                <a:cs typeface="Verdana"/>
                <a:sym typeface="Verdana"/>
              </a:rPr>
              <a:pPr marL="0" marR="0" lvl="0" indent="0" algn="ctr" rtl="0">
                <a:spcBef>
                  <a:spcPts val="0"/>
                </a:spcBef>
                <a:spcAft>
                  <a:spcPts val="0"/>
                </a:spcAft>
                <a:buSzPct val="25000"/>
                <a:buNone/>
              </a:pPr>
              <a:t>9</a:t>
            </a:fld>
            <a:endParaRPr lang="en-US" sz="900" dirty="0">
              <a:solidFill>
                <a:srgbClr val="898989"/>
              </a:solidFill>
              <a:latin typeface="Verdana"/>
              <a:ea typeface="Verdana"/>
              <a:cs typeface="Verdana"/>
              <a:sym typeface="Verdana"/>
            </a:endParaRPr>
          </a:p>
        </p:txBody>
      </p:sp>
      <p:pic>
        <p:nvPicPr>
          <p:cNvPr id="5" name="Picture 4" descr="connicks.jpg">
            <a:extLst>
              <a:ext uri="{FF2B5EF4-FFF2-40B4-BE49-F238E27FC236}">
                <a16:creationId xmlns:a16="http://schemas.microsoft.com/office/drawing/2014/main" xmlns="" id="{BD5554B7-1B70-489A-9EC5-47D23FE7B5C8}"/>
              </a:ext>
            </a:extLst>
          </p:cNvPr>
          <p:cNvPicPr>
            <a:picLocks noChangeAspect="1"/>
          </p:cNvPicPr>
          <p:nvPr/>
        </p:nvPicPr>
        <p:blipFill>
          <a:blip r:embed="rId3" cstate="print"/>
          <a:stretch>
            <a:fillRect/>
          </a:stretch>
        </p:blipFill>
        <p:spPr>
          <a:xfrm>
            <a:off x="5638800" y="2133600"/>
            <a:ext cx="3387049" cy="2847887"/>
          </a:xfrm>
          <a:prstGeom prst="rect">
            <a:avLst/>
          </a:prstGeom>
        </p:spPr>
      </p:pic>
    </p:spTree>
    <p:extLst>
      <p:ext uri="{BB962C8B-B14F-4D97-AF65-F5344CB8AC3E}">
        <p14:creationId xmlns:p14="http://schemas.microsoft.com/office/powerpoint/2010/main" xmlns="" val="1521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 A c t i v e ! 7 2 0 6 4 2 . 1 < / d o c u m e n t i d >  
     < s e n d e r i d > M B A S I < / s e n d e r i d >  
     < s e n d e r e m a i l > M B A S I @ T U E T H K E E N E Y . C O M < / s e n d e r e m a i l >  
     < l a s t m o d i f i e d > 2 0 1 9 - 1 0 - 2 3 T 1 5 : 4 5 : 3 3 . 0 0 0 0 0 0 0 - 0 5 : 0 0 < / l a s t m o d i f i e d >  
     < d a t a b a s e > A c t i v e < / d a t a b a s e >  
 < / p r o p e r t i e s > 
</file>

<file path=customXml/itemProps1.xml><?xml version="1.0" encoding="utf-8"?>
<ds:datastoreItem xmlns:ds="http://schemas.openxmlformats.org/officeDocument/2006/customXml" ds:itemID="{4EF6FC5C-899E-4704-B38F-67ECEC2F1E5B}">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3713</TotalTime>
  <Words>2689</Words>
  <Application>Microsoft Office PowerPoint</Application>
  <PresentationFormat>On-screen Show (4:3)</PresentationFormat>
  <Paragraphs>249</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Verdana</vt:lpstr>
      <vt:lpstr>Avenir</vt:lpstr>
      <vt:lpstr>Wingdings</vt:lpstr>
      <vt:lpstr>Avenir LT Std 45 Book</vt:lpstr>
      <vt:lpstr>Tahoma</vt:lpstr>
      <vt:lpstr>Merriweather Sans</vt:lpstr>
      <vt:lpstr>Calibri</vt:lpstr>
      <vt:lpstr>Courier New</vt:lpstr>
      <vt:lpstr>Office Theme</vt:lpstr>
      <vt:lpstr>To Speak or Not to Speak:  Handling Employee  Speech Issues in Politically Charged Times </vt:lpstr>
      <vt:lpstr>Today’s Agenda </vt:lpstr>
      <vt:lpstr>Freedom of Speech</vt:lpstr>
      <vt:lpstr>Sources of Law and Guidance</vt:lpstr>
      <vt:lpstr>First Amendment</vt:lpstr>
      <vt:lpstr> Missouri Constitution, Article I § 8 – Freedom of Speech </vt:lpstr>
      <vt:lpstr>First Amendment Lawsuits</vt:lpstr>
      <vt:lpstr>Teacher Expression</vt:lpstr>
      <vt:lpstr>Freedom of Speech – Public Concern</vt:lpstr>
      <vt:lpstr>Freedom of Speech – Official Duty Speech</vt:lpstr>
      <vt:lpstr>First Amendment Analysis</vt:lpstr>
      <vt:lpstr>First Amendment Analysis</vt:lpstr>
      <vt:lpstr>First Amendment Analysis</vt:lpstr>
      <vt:lpstr>First Amendment Analysis</vt:lpstr>
      <vt:lpstr>First Amendment - Balancing Analysis</vt:lpstr>
      <vt:lpstr>Hypothetical #1</vt:lpstr>
      <vt:lpstr>Hypothetical #2</vt:lpstr>
      <vt:lpstr>Hypothetical #3</vt:lpstr>
      <vt:lpstr>Hypothetical #4</vt:lpstr>
      <vt:lpstr>Hypothetical #5</vt:lpstr>
      <vt:lpstr>Practical Considerations</vt:lpstr>
      <vt:lpstr>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  Emerging Legal Issues</dc:title>
  <dc:creator>Nash, Kate</dc:creator>
  <cp:lastModifiedBy>User</cp:lastModifiedBy>
  <cp:revision>140</cp:revision>
  <cp:lastPrinted>2017-07-24T13:31:43Z</cp:lastPrinted>
  <dcterms:modified xsi:type="dcterms:W3CDTF">2019-10-30T13:06:46Z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_Owner}">
    <vt:lpwstr>cssadmin</vt:lpwstr>
  </property>
  <property fmtid="{D5CDD505-2E9C-101B-9397-08002B2CF9AE}" pid="3" name="{DLP_CreatedBy}">
    <vt:lpwstr>mhesse</vt:lpwstr>
  </property>
  <property fmtid="{D5CDD505-2E9C-101B-9397-08002B2CF9AE}" pid="4" name="{DLP_CreatedOn}">
    <vt:lpwstr>7/31/2017 2:45:24 PM</vt:lpwstr>
  </property>
  <property fmtid="{D5CDD505-2E9C-101B-9397-08002B2CF9AE}" pid="5" name="{DLP_Description}">
    <vt:lpwstr/>
  </property>
  <property fmtid="{D5CDD505-2E9C-101B-9397-08002B2CF9AE}" pid="6" name="{DLP_VersionNotes}">
    <vt:lpwstr/>
  </property>
  <property fmtid="{D5CDD505-2E9C-101B-9397-08002B2CF9AE}" pid="7" name="{DLP_VersionID}">
    <vt:lpwstr>1</vt:lpwstr>
  </property>
  <property fmtid="{D5CDD505-2E9C-101B-9397-08002B2CF9AE}" pid="8" name="{DLP_MinorID}">
    <vt:lpwstr>0</vt:lpwstr>
  </property>
  <property fmtid="{D5CDD505-2E9C-101B-9397-08002B2CF9AE}" pid="9" name="{DLP_Path}">
    <vt:lpwstr>DL1\Documents\Firm\Marketing\Seminars\Charter School Law Seminar\2017 SLU-Charter School Law Seminar\</vt:lpwstr>
  </property>
  <property fmtid="{D5CDD505-2E9C-101B-9397-08002B2CF9AE}" pid="10" name="{DLP_ParentFolder}">
    <vt:lpwstr>2F96FC9347DB4500AEB5F2880011C01</vt:lpwstr>
  </property>
  <property fmtid="{D5CDD505-2E9C-101B-9397-08002B2CF9AE}" pid="11" name="{DLP_ObjectID}">
    <vt:lpwstr/>
  </property>
  <property fmtid="{D5CDD505-2E9C-101B-9397-08002B2CF9AE}" pid="12" name="{DLP_FileName}">
    <vt:lpwstr>Charter 2017 - First Amendment Issues in the Workplace v8_0.pptx</vt:lpwstr>
  </property>
  <property fmtid="{D5CDD505-2E9C-101B-9397-08002B2CF9AE}" pid="13" name="{DLP_Extension}">
    <vt:lpwstr>.pptx</vt:lpwstr>
  </property>
  <property fmtid="{D5CDD505-2E9C-101B-9397-08002B2CF9AE}" pid="14" name="{DLP_Profile}">
    <vt:lpwstr>Standard</vt:lpwstr>
  </property>
  <property fmtid="{D5CDD505-2E9C-101B-9397-08002B2CF9AE}" pid="15" name="{DLPP_Client}">
    <vt:lpwstr>Firm</vt:lpwstr>
  </property>
  <property fmtid="{D5CDD505-2E9C-101B-9397-08002B2CF9AE}" pid="16" name="{DLPP_Matter}">
    <vt:lpwstr>General</vt:lpwstr>
  </property>
  <property fmtid="{D5CDD505-2E9C-101B-9397-08002B2CF9AE}" pid="17" name="{DLPP_DocNum}">
    <vt:lpwstr>DL0368907</vt:lpwstr>
  </property>
  <property fmtid="{D5CDD505-2E9C-101B-9397-08002B2CF9AE}" pid="18" name="{DLPP_Author}">
    <vt:lpwstr>mhesse</vt:lpwstr>
  </property>
</Properties>
</file>