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7"/>
  </p:notesMasterIdLst>
  <p:sldIdLst>
    <p:sldId id="256" r:id="rId2"/>
    <p:sldId id="260" r:id="rId3"/>
    <p:sldId id="257" r:id="rId4"/>
    <p:sldId id="258" r:id="rId5"/>
    <p:sldId id="261" r:id="rId6"/>
    <p:sldId id="267" r:id="rId7"/>
    <p:sldId id="268" r:id="rId8"/>
    <p:sldId id="262" r:id="rId9"/>
    <p:sldId id="263" r:id="rId10"/>
    <p:sldId id="273" r:id="rId11"/>
    <p:sldId id="264" r:id="rId12"/>
    <p:sldId id="269" r:id="rId13"/>
    <p:sldId id="270" r:id="rId14"/>
    <p:sldId id="271" r:id="rId15"/>
    <p:sldId id="272" r:id="rId1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598" autoAdjust="0"/>
  </p:normalViewPr>
  <p:slideViewPr>
    <p:cSldViewPr>
      <p:cViewPr varScale="1">
        <p:scale>
          <a:sx n="110" d="100"/>
          <a:sy n="110" d="100"/>
        </p:scale>
        <p:origin x="-164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CA78FFA-83B9-4A11-BF5C-3E963745B6A4}" type="datetimeFigureOut">
              <a:rPr lang="en-US" smtClean="0"/>
              <a:pPr/>
              <a:t>10/30/2018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80C96B0-8941-439C-91F6-85DA3CFB7208}" type="slidenum">
              <a:rPr lang="en-US" smtClean="0"/>
              <a:pPr/>
              <a:t>‹#›</a:t>
            </a:fld>
            <a:endParaRPr lang="en-US"/>
          </a:p>
        </p:txBody>
      </p:sp>
    </p:spTree>
    <p:extLst>
      <p:ext uri="{BB962C8B-B14F-4D97-AF65-F5344CB8AC3E}">
        <p14:creationId xmlns:p14="http://schemas.microsoft.com/office/powerpoint/2010/main" xmlns="" val="2789395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79F68E99-BA8D-4199-839E-D60C86E27980}" type="datetimeFigureOut">
              <a:rPr lang="en-US" smtClean="0"/>
              <a:pPr/>
              <a:t>10/30/2018</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E7CBEBC6-7DD5-491F-A328-0ABD1305A27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9F68E99-BA8D-4199-839E-D60C86E27980}" type="datetimeFigureOut">
              <a:rPr lang="en-US" smtClean="0"/>
              <a:pPr/>
              <a:t>10/30/2018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7CBEBC6-7DD5-491F-A328-0ABD1305A27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9F68E99-BA8D-4199-839E-D60C86E27980}" type="datetimeFigureOut">
              <a:rPr lang="en-US" smtClean="0"/>
              <a:pPr/>
              <a:t>10/30/2018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7CBEBC6-7DD5-491F-A328-0ABD1305A27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9F68E99-BA8D-4199-839E-D60C86E27980}" type="datetimeFigureOut">
              <a:rPr lang="en-US" smtClean="0"/>
              <a:pPr/>
              <a:t>10/30/2018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7CBEBC6-7DD5-491F-A328-0ABD1305A271}"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9F68E99-BA8D-4199-839E-D60C86E27980}" type="datetimeFigureOut">
              <a:rPr lang="en-US" smtClean="0"/>
              <a:pPr/>
              <a:t>10/30/2018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7CBEBC6-7DD5-491F-A328-0ABD1305A271}"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9F68E99-BA8D-4199-839E-D60C86E27980}" type="datetimeFigureOut">
              <a:rPr lang="en-US" smtClean="0"/>
              <a:pPr/>
              <a:t>10/30/2018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7CBEBC6-7DD5-491F-A328-0ABD1305A271}"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9F68E99-BA8D-4199-839E-D60C86E27980}" type="datetimeFigureOut">
              <a:rPr lang="en-US" smtClean="0"/>
              <a:pPr/>
              <a:t>10/30/2018</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E7CBEBC6-7DD5-491F-A328-0ABD1305A27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79F68E99-BA8D-4199-839E-D60C86E27980}" type="datetimeFigureOut">
              <a:rPr lang="en-US" smtClean="0"/>
              <a:pPr/>
              <a:t>10/30/2018</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E7CBEBC6-7DD5-491F-A328-0ABD1305A271}"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79F68E99-BA8D-4199-839E-D60C86E27980}" type="datetimeFigureOut">
              <a:rPr lang="en-US" smtClean="0"/>
              <a:pPr/>
              <a:t>10/30/2018</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E7CBEBC6-7DD5-491F-A328-0ABD1305A27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79F68E99-BA8D-4199-839E-D60C86E27980}" type="datetimeFigureOut">
              <a:rPr lang="en-US" smtClean="0"/>
              <a:pPr/>
              <a:t>10/30/2018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7CBEBC6-7DD5-491F-A328-0ABD1305A27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79F68E99-BA8D-4199-839E-D60C86E27980}" type="datetimeFigureOut">
              <a:rPr lang="en-US" smtClean="0"/>
              <a:pPr/>
              <a:t>10/30/2018</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E7CBEBC6-7DD5-491F-A328-0ABD1305A271}"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9F68E99-BA8D-4199-839E-D60C86E27980}" type="datetimeFigureOut">
              <a:rPr lang="en-US" smtClean="0"/>
              <a:pPr/>
              <a:t>10/30/2018</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7CBEBC6-7DD5-491F-A328-0ABD1305A271}"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10700" i="1" dirty="0" smtClean="0">
                <a:solidFill>
                  <a:schemeClr val="accent1"/>
                </a:solidFill>
              </a:rPr>
              <a:t>Z-Lock</a:t>
            </a:r>
            <a:r>
              <a:rPr lang="en-US" sz="6000" i="1" dirty="0" smtClean="0">
                <a:solidFill>
                  <a:schemeClr val="bg2">
                    <a:lumMod val="20000"/>
                    <a:lumOff val="80000"/>
                  </a:schemeClr>
                </a:solidFill>
              </a:rPr>
              <a:t> </a:t>
            </a:r>
            <a:r>
              <a:rPr lang="en-US" i="1" dirty="0" smtClean="0">
                <a:solidFill>
                  <a:schemeClr val="bg2">
                    <a:lumMod val="20000"/>
                    <a:lumOff val="80000"/>
                  </a:schemeClr>
                </a:solidFill>
              </a:rPr>
              <a:t/>
            </a:r>
            <a:br>
              <a:rPr lang="en-US" i="1" dirty="0" smtClean="0">
                <a:solidFill>
                  <a:schemeClr val="bg2">
                    <a:lumMod val="20000"/>
                    <a:lumOff val="80000"/>
                  </a:schemeClr>
                </a:solidFill>
              </a:rPr>
            </a:br>
            <a:r>
              <a:rPr lang="en-US" i="1" dirty="0" smtClean="0">
                <a:solidFill>
                  <a:schemeClr val="bg2">
                    <a:lumMod val="20000"/>
                    <a:lumOff val="80000"/>
                  </a:schemeClr>
                </a:solidFill>
              </a:rPr>
              <a:t>DK Safety Solutions</a:t>
            </a:r>
            <a:endParaRPr lang="en-US" i="1" dirty="0">
              <a:solidFill>
                <a:schemeClr val="bg2">
                  <a:lumMod val="20000"/>
                  <a:lumOff val="80000"/>
                </a:schemeClr>
              </a:solidFill>
            </a:endParaRPr>
          </a:p>
        </p:txBody>
      </p:sp>
      <p:sp>
        <p:nvSpPr>
          <p:cNvPr id="3" name="Subtitle 2"/>
          <p:cNvSpPr>
            <a:spLocks noGrp="1"/>
          </p:cNvSpPr>
          <p:nvPr>
            <p:ph type="subTitle" idx="1"/>
          </p:nvPr>
        </p:nvSpPr>
        <p:spPr/>
        <p:txBody>
          <a:bodyPr/>
          <a:lstStyle/>
          <a:p>
            <a:r>
              <a:rPr lang="en-US" i="1" dirty="0" smtClean="0">
                <a:solidFill>
                  <a:schemeClr val="tx1">
                    <a:lumMod val="85000"/>
                  </a:schemeClr>
                </a:solidFill>
              </a:rPr>
              <a:t>Classroom lockdown device designed to save lives. </a:t>
            </a:r>
            <a:endParaRPr lang="en-US" i="1" dirty="0">
              <a:solidFill>
                <a:schemeClr val="tx1">
                  <a:lumMod val="85000"/>
                </a:schemeClr>
              </a:solidFill>
            </a:endParaRP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z lock size compared to other devices.JPG"/>
          <p:cNvPicPr>
            <a:picLocks noGrp="1" noChangeAspect="1"/>
          </p:cNvPicPr>
          <p:nvPr>
            <p:ph idx="1"/>
          </p:nvPr>
        </p:nvPicPr>
        <p:blipFill>
          <a:blip r:embed="rId2" cstate="print"/>
          <a:stretch>
            <a:fillRect/>
          </a:stretch>
        </p:blipFill>
        <p:spPr>
          <a:xfrm>
            <a:off x="1554692" y="1481138"/>
            <a:ext cx="6034616" cy="4525962"/>
          </a:xfrm>
        </p:spPr>
      </p:pic>
      <p:sp>
        <p:nvSpPr>
          <p:cNvPr id="5" name="Title 4"/>
          <p:cNvSpPr>
            <a:spLocks noGrp="1"/>
          </p:cNvSpPr>
          <p:nvPr>
            <p:ph type="title"/>
          </p:nvPr>
        </p:nvSpPr>
        <p:spPr/>
        <p:txBody>
          <a:bodyPr/>
          <a:lstStyle/>
          <a:p>
            <a:r>
              <a:rPr lang="en-US" dirty="0" smtClean="0"/>
              <a:t>Z-Lock Size</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smtClean="0"/>
              <a:t>Other units are $100 plus per door</a:t>
            </a:r>
          </a:p>
          <a:p>
            <a:r>
              <a:rPr lang="en-US" dirty="0" smtClean="0"/>
              <a:t>Z-Lock is only $40 with your school logo </a:t>
            </a:r>
          </a:p>
          <a:p>
            <a:r>
              <a:rPr lang="en-US" dirty="0" smtClean="0"/>
              <a:t>In Swing and double door devices only $40 </a:t>
            </a:r>
          </a:p>
          <a:p>
            <a:r>
              <a:rPr lang="en-US" dirty="0" smtClean="0"/>
              <a:t>Any maintenance person can install or I can install for $10 a door. </a:t>
            </a:r>
          </a:p>
          <a:p>
            <a:r>
              <a:rPr lang="en-US" dirty="0" smtClean="0"/>
              <a:t>One-time purchase</a:t>
            </a:r>
          </a:p>
          <a:p>
            <a:r>
              <a:rPr lang="en-US" dirty="0" smtClean="0"/>
              <a:t>New Title IV money the federal government wants you to spend on school safety </a:t>
            </a:r>
            <a:endParaRPr lang="en-US" dirty="0"/>
          </a:p>
        </p:txBody>
      </p:sp>
      <p:sp>
        <p:nvSpPr>
          <p:cNvPr id="5" name="Title 4"/>
          <p:cNvSpPr>
            <a:spLocks noGrp="1"/>
          </p:cNvSpPr>
          <p:nvPr>
            <p:ph type="title"/>
          </p:nvPr>
        </p:nvSpPr>
        <p:spPr/>
        <p:txBody>
          <a:bodyPr/>
          <a:lstStyle/>
          <a:p>
            <a:r>
              <a:rPr lang="en-US" dirty="0" smtClean="0">
                <a:solidFill>
                  <a:schemeClr val="tx1">
                    <a:lumMod val="85000"/>
                  </a:schemeClr>
                </a:solidFill>
              </a:rPr>
              <a:t>Affordable</a:t>
            </a:r>
            <a:endParaRPr lang="en-US" dirty="0">
              <a:solidFill>
                <a:schemeClr val="tx1">
                  <a:lumMod val="85000"/>
                </a:schemeClr>
              </a:solidFill>
            </a:endParaRPr>
          </a:p>
        </p:txBody>
      </p:sp>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40000" lnSpcReduction="20000"/>
          </a:bodyPr>
          <a:lstStyle/>
          <a:p>
            <a:r>
              <a:rPr lang="en-US" dirty="0" smtClean="0"/>
              <a:t>HICKORY COUNTY R-I, Urbana MO</a:t>
            </a:r>
          </a:p>
          <a:p>
            <a:r>
              <a:rPr lang="en-US" dirty="0" smtClean="0"/>
              <a:t>HALFWAY, Halfway MO</a:t>
            </a:r>
          </a:p>
          <a:p>
            <a:r>
              <a:rPr lang="en-US" dirty="0" smtClean="0"/>
              <a:t>PLEASANT HOPE,  MO</a:t>
            </a:r>
          </a:p>
          <a:p>
            <a:r>
              <a:rPr lang="en-US" dirty="0" smtClean="0"/>
              <a:t>FAIR PLAY,  Fair Play MO</a:t>
            </a:r>
          </a:p>
          <a:p>
            <a:r>
              <a:rPr lang="en-US" dirty="0" smtClean="0"/>
              <a:t>DADEVILLE, Dadeville MO</a:t>
            </a:r>
          </a:p>
          <a:p>
            <a:r>
              <a:rPr lang="en-US" dirty="0" smtClean="0"/>
              <a:t>LAKELAND, Lakeland MO</a:t>
            </a:r>
          </a:p>
          <a:p>
            <a:r>
              <a:rPr lang="en-US" dirty="0" smtClean="0"/>
              <a:t>FAIR GROVE, </a:t>
            </a:r>
            <a:r>
              <a:rPr lang="en-US" dirty="0" err="1" smtClean="0"/>
              <a:t>Fairgrove</a:t>
            </a:r>
            <a:r>
              <a:rPr lang="en-US" dirty="0" smtClean="0"/>
              <a:t> MO</a:t>
            </a:r>
          </a:p>
          <a:p>
            <a:r>
              <a:rPr lang="en-US" dirty="0" smtClean="0"/>
              <a:t>BOLIVAR EPCO CENTER, Bolivar MO</a:t>
            </a:r>
          </a:p>
          <a:p>
            <a:r>
              <a:rPr lang="en-US" dirty="0" smtClean="0"/>
              <a:t>DALLAS COUNTY R-I,  Buffalo MO</a:t>
            </a:r>
          </a:p>
          <a:p>
            <a:r>
              <a:rPr lang="en-US" dirty="0" smtClean="0"/>
              <a:t>NEVADA  , Nevada MO</a:t>
            </a:r>
          </a:p>
          <a:p>
            <a:r>
              <a:rPr lang="en-US" dirty="0" smtClean="0"/>
              <a:t>TURTLE LAKE SCHOOL DISTRICT,  WISCONSIN</a:t>
            </a:r>
          </a:p>
          <a:p>
            <a:r>
              <a:rPr lang="en-US" dirty="0" smtClean="0"/>
              <a:t>AWESOME  ADVENTURE PRESCHOOL Joplin MO</a:t>
            </a:r>
          </a:p>
          <a:p>
            <a:r>
              <a:rPr lang="en-US" dirty="0" smtClean="0"/>
              <a:t>KNOXVILLE CATHOLIC , KNOXVILLE   TN</a:t>
            </a:r>
          </a:p>
          <a:p>
            <a:r>
              <a:rPr lang="en-US" dirty="0" smtClean="0"/>
              <a:t>BLOOMFIELD R-XIV, Bloomfield Mo </a:t>
            </a:r>
          </a:p>
          <a:p>
            <a:r>
              <a:rPr lang="en-US" dirty="0" smtClean="0"/>
              <a:t>GOOD NEWS BIBLE CHURCH, IOWA CITY,  Iowa</a:t>
            </a:r>
          </a:p>
          <a:p>
            <a:r>
              <a:rPr lang="en-US" dirty="0" smtClean="0"/>
              <a:t>BENNETT COMMUNITY SCHOOL DISTRICT,  Bennett Iowa</a:t>
            </a:r>
          </a:p>
          <a:p>
            <a:r>
              <a:rPr lang="en-US" dirty="0" smtClean="0"/>
              <a:t>HARTVILLE R-II, Hartville Mo</a:t>
            </a:r>
          </a:p>
          <a:p>
            <a:r>
              <a:rPr lang="en-US" dirty="0" smtClean="0"/>
              <a:t>NEOSHO SCHOOL DISTRICT,   Neosho Mo</a:t>
            </a:r>
          </a:p>
          <a:p>
            <a:r>
              <a:rPr lang="en-US" dirty="0" smtClean="0"/>
              <a:t>HOLLISTER R-V, Hollister Mo</a:t>
            </a:r>
          </a:p>
          <a:p>
            <a:r>
              <a:rPr lang="en-US" dirty="0" smtClean="0"/>
              <a:t>AVA SCHOOL DISTRICT,   Ava MO</a:t>
            </a:r>
          </a:p>
          <a:p>
            <a:endParaRPr lang="en-US" dirty="0" smtClean="0"/>
          </a:p>
          <a:p>
            <a:endParaRPr lang="en-US" dirty="0" smtClean="0"/>
          </a:p>
          <a:p>
            <a:endParaRPr lang="en-US" dirty="0"/>
          </a:p>
        </p:txBody>
      </p:sp>
      <p:sp>
        <p:nvSpPr>
          <p:cNvPr id="4" name="Content Placeholder 3"/>
          <p:cNvSpPr>
            <a:spLocks noGrp="1"/>
          </p:cNvSpPr>
          <p:nvPr>
            <p:ph sz="half" idx="2"/>
          </p:nvPr>
        </p:nvSpPr>
        <p:spPr/>
        <p:txBody>
          <a:bodyPr>
            <a:normAutofit fontScale="40000" lnSpcReduction="20000"/>
          </a:bodyPr>
          <a:lstStyle/>
          <a:p>
            <a:r>
              <a:rPr lang="en-US" dirty="0" smtClean="0"/>
              <a:t>MACKS CREEK SCHOOL DISTRICT, </a:t>
            </a:r>
            <a:r>
              <a:rPr lang="en-US" dirty="0" err="1" smtClean="0"/>
              <a:t>Macks</a:t>
            </a:r>
            <a:r>
              <a:rPr lang="en-US" dirty="0" smtClean="0"/>
              <a:t> Creek Mo</a:t>
            </a:r>
          </a:p>
          <a:p>
            <a:r>
              <a:rPr lang="en-US" dirty="0" smtClean="0"/>
              <a:t>ASH GROVE SCHOOL DISTRICT, </a:t>
            </a:r>
            <a:r>
              <a:rPr lang="en-US" dirty="0" err="1" smtClean="0"/>
              <a:t>Ashgrove</a:t>
            </a:r>
            <a:r>
              <a:rPr lang="en-US" dirty="0" smtClean="0"/>
              <a:t> Mo</a:t>
            </a:r>
          </a:p>
          <a:p>
            <a:r>
              <a:rPr lang="en-US" dirty="0" smtClean="0"/>
              <a:t>SYMINGTON ELEMENTARY, Kansas City Mo</a:t>
            </a:r>
          </a:p>
          <a:p>
            <a:r>
              <a:rPr lang="en-US" dirty="0" smtClean="0"/>
              <a:t>WHEATLAND R-II , Wheatland Mo</a:t>
            </a:r>
          </a:p>
          <a:p>
            <a:r>
              <a:rPr lang="en-US" dirty="0" smtClean="0"/>
              <a:t>WEAUBLEAU R-III, </a:t>
            </a:r>
            <a:r>
              <a:rPr lang="en-US" dirty="0" err="1" smtClean="0"/>
              <a:t>Weaubleau</a:t>
            </a:r>
            <a:r>
              <a:rPr lang="en-US" dirty="0" smtClean="0"/>
              <a:t>, Mo</a:t>
            </a:r>
          </a:p>
          <a:p>
            <a:r>
              <a:rPr lang="en-US" dirty="0" smtClean="0"/>
              <a:t>MOUNTANT VIEW BIRCH TREE R-III, Mountain View, Mo </a:t>
            </a:r>
          </a:p>
          <a:p>
            <a:r>
              <a:rPr lang="en-US" dirty="0" smtClean="0"/>
              <a:t>CHARLOTTE  PREP ,  Port Charlotte, Florida</a:t>
            </a:r>
          </a:p>
          <a:p>
            <a:r>
              <a:rPr lang="en-US" dirty="0" smtClean="0"/>
              <a:t>FRIENDS SCHOOL MULLICA HILL, Moorestown, NJ</a:t>
            </a:r>
          </a:p>
          <a:p>
            <a:r>
              <a:rPr lang="en-US" dirty="0" smtClean="0"/>
              <a:t>RICH HILL K-12, Rich Hill Mo</a:t>
            </a:r>
          </a:p>
          <a:p>
            <a:r>
              <a:rPr lang="en-US" dirty="0" smtClean="0"/>
              <a:t>CRAWFORD COUNTY R-I, Bourbon Mo</a:t>
            </a:r>
          </a:p>
          <a:p>
            <a:r>
              <a:rPr lang="en-US" smtClean="0"/>
              <a:t>HUGO SCHOOL DISTRICT, Hugo OK</a:t>
            </a:r>
            <a:endParaRPr lang="en-US" dirty="0" smtClean="0"/>
          </a:p>
          <a:p>
            <a:endParaRPr lang="en-US" dirty="0"/>
          </a:p>
        </p:txBody>
      </p:sp>
      <p:sp>
        <p:nvSpPr>
          <p:cNvPr id="3" name="Title 2"/>
          <p:cNvSpPr>
            <a:spLocks noGrp="1"/>
          </p:cNvSpPr>
          <p:nvPr>
            <p:ph type="title"/>
          </p:nvPr>
        </p:nvSpPr>
        <p:spPr/>
        <p:txBody>
          <a:bodyPr>
            <a:normAutofit fontScale="90000"/>
          </a:bodyPr>
          <a:lstStyle/>
          <a:p>
            <a:r>
              <a:rPr lang="en-US" dirty="0" smtClean="0"/>
              <a:t>Schools who have chose the “Z Lock” to protect their students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“While we're aware no campus is ever 100% proof against violence ~ these locks have given our teachers, students, staff and community more peace of mind.  These locks are now our teachers (or students) first responsibility to engage when it comes to securing our classrooms in the event we're in lockdown mode”.   (Ore </a:t>
            </a:r>
            <a:r>
              <a:rPr lang="en-US" dirty="0" err="1" smtClean="0"/>
              <a:t>Pumariega</a:t>
            </a:r>
            <a:r>
              <a:rPr lang="en-US" dirty="0" smtClean="0"/>
              <a:t>, Knoxville Catholic </a:t>
            </a:r>
            <a:r>
              <a:rPr lang="en-US" dirty="0" err="1" smtClean="0"/>
              <a:t>HighSchool</a:t>
            </a:r>
            <a:r>
              <a:rPr lang="en-US" dirty="0" smtClean="0"/>
              <a:t>)</a:t>
            </a:r>
            <a:endParaRPr lang="en-US" dirty="0"/>
          </a:p>
        </p:txBody>
      </p:sp>
      <p:sp>
        <p:nvSpPr>
          <p:cNvPr id="3" name="Title 2"/>
          <p:cNvSpPr>
            <a:spLocks noGrp="1"/>
          </p:cNvSpPr>
          <p:nvPr>
            <p:ph type="title"/>
          </p:nvPr>
        </p:nvSpPr>
        <p:spPr/>
        <p:txBody>
          <a:bodyPr>
            <a:normAutofit fontScale="90000"/>
          </a:bodyPr>
          <a:lstStyle/>
          <a:p>
            <a:r>
              <a:rPr lang="en-US" dirty="0" smtClean="0"/>
              <a:t>School Administrator Feedback</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“Hello Jason! We unfortunately had to go into lock down at our preschool last week and we wanted to let you know that your locks are amazing. We have practiced our lock down drills with them, but having to use them in a real situation allowed my staff to feel safe and secure in their classrooms during a very frightening situation. THANK YOU!” (Ashlee </a:t>
            </a:r>
            <a:r>
              <a:rPr lang="en-US" dirty="0" err="1" smtClean="0"/>
              <a:t>Pahlow</a:t>
            </a:r>
            <a:r>
              <a:rPr lang="en-US" dirty="0" smtClean="0"/>
              <a:t>,  Awesome Adventures Preschool, Joplin Mo)</a:t>
            </a:r>
            <a:endParaRPr lang="en-US" dirty="0"/>
          </a:p>
        </p:txBody>
      </p:sp>
      <p:sp>
        <p:nvSpPr>
          <p:cNvPr id="3" name="Title 2"/>
          <p:cNvSpPr>
            <a:spLocks noGrp="1"/>
          </p:cNvSpPr>
          <p:nvPr>
            <p:ph type="title"/>
          </p:nvPr>
        </p:nvSpPr>
        <p:spPr/>
        <p:txBody>
          <a:bodyPr/>
          <a:lstStyle/>
          <a:p>
            <a:r>
              <a:rPr lang="en-US" dirty="0" smtClean="0"/>
              <a:t>Feedback Continued </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fontAlgn="b"/>
            <a:r>
              <a:rPr lang="en-US" dirty="0" smtClean="0"/>
              <a:t>“They are easy to install, simple to use and extremely secure.  I think it's a great product. I have recommended them to several schools” (Chris Thompson , Ash Grove Principal)</a:t>
            </a:r>
          </a:p>
          <a:p>
            <a:endParaRPr lang="en-US" dirty="0"/>
          </a:p>
        </p:txBody>
      </p:sp>
      <p:sp>
        <p:nvSpPr>
          <p:cNvPr id="3" name="Title 2"/>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dirty="0" smtClean="0"/>
              <a:t>Easy to become complacent </a:t>
            </a:r>
          </a:p>
          <a:p>
            <a:r>
              <a:rPr lang="en-US" dirty="0" smtClean="0"/>
              <a:t>There have actually been 142 school shootings since 2013</a:t>
            </a:r>
          </a:p>
          <a:p>
            <a:r>
              <a:rPr lang="en-US" dirty="0" smtClean="0"/>
              <a:t>17 year old committed suicide by shooting herself at Lee’s Summit High School on September 29</a:t>
            </a:r>
            <a:r>
              <a:rPr lang="en-US" baseline="30000" dirty="0" smtClean="0"/>
              <a:t>th</a:t>
            </a:r>
            <a:r>
              <a:rPr lang="en-US" dirty="0"/>
              <a:t> </a:t>
            </a:r>
            <a:r>
              <a:rPr lang="en-US" dirty="0" smtClean="0"/>
              <a:t>of this year. </a:t>
            </a:r>
          </a:p>
          <a:p>
            <a:r>
              <a:rPr lang="en-US" dirty="0" smtClean="0"/>
              <a:t>Shootings on soft targets- schools, churches, concerts etc. on the rise</a:t>
            </a:r>
          </a:p>
          <a:p>
            <a:r>
              <a:rPr lang="en-US" dirty="0" smtClean="0"/>
              <a:t>November 14</a:t>
            </a:r>
            <a:r>
              <a:rPr lang="en-US" baseline="30000" dirty="0" smtClean="0"/>
              <a:t>th</a:t>
            </a:r>
            <a:r>
              <a:rPr lang="en-US" dirty="0" smtClean="0"/>
              <a:t> 2017,  Shooting in Rancho Elementary in California. Tragedy averted because shooter couldn’t get in rooms, shot through walls but only one student was injured</a:t>
            </a:r>
          </a:p>
          <a:p>
            <a:r>
              <a:rPr lang="en-US" dirty="0" smtClean="0"/>
              <a:t>December 7</a:t>
            </a:r>
            <a:r>
              <a:rPr lang="en-US" baseline="30000" dirty="0" smtClean="0"/>
              <a:t>th</a:t>
            </a:r>
            <a:r>
              <a:rPr lang="en-US" dirty="0" smtClean="0"/>
              <a:t> 2017,  Two students plus the gunman were killed at  Aztec High School in New Mexico. </a:t>
            </a:r>
          </a:p>
          <a:p>
            <a:r>
              <a:rPr lang="en-US" dirty="0" smtClean="0"/>
              <a:t>January 23</a:t>
            </a:r>
            <a:r>
              <a:rPr lang="en-US" baseline="30000" dirty="0" smtClean="0"/>
              <a:t>rd</a:t>
            </a:r>
            <a:r>
              <a:rPr lang="en-US" dirty="0" smtClean="0"/>
              <a:t> 2018, Kentucky High School, 2 dead 15 shot</a:t>
            </a:r>
          </a:p>
          <a:p>
            <a:r>
              <a:rPr lang="en-US" dirty="0" smtClean="0"/>
              <a:t>February 1</a:t>
            </a:r>
            <a:r>
              <a:rPr lang="en-US" baseline="30000" dirty="0" smtClean="0"/>
              <a:t>st</a:t>
            </a:r>
            <a:r>
              <a:rPr lang="en-US" dirty="0" smtClean="0"/>
              <a:t> 2018,  Salvador B. Castro Middle School, 2 shot, female shooter</a:t>
            </a:r>
          </a:p>
          <a:p>
            <a:r>
              <a:rPr lang="en-US" dirty="0" smtClean="0"/>
              <a:t>February 15</a:t>
            </a:r>
            <a:r>
              <a:rPr lang="en-US" baseline="30000" dirty="0" smtClean="0"/>
              <a:t>th</a:t>
            </a:r>
            <a:r>
              <a:rPr lang="en-US" dirty="0" smtClean="0"/>
              <a:t>,  </a:t>
            </a:r>
            <a:r>
              <a:rPr lang="en-US" smtClean="0"/>
              <a:t>2018  Parkland, </a:t>
            </a:r>
            <a:r>
              <a:rPr lang="en-US" dirty="0" smtClean="0"/>
              <a:t>Florida </a:t>
            </a:r>
            <a:r>
              <a:rPr lang="en-US" dirty="0" err="1" smtClean="0"/>
              <a:t>HighSchool</a:t>
            </a:r>
            <a:r>
              <a:rPr lang="en-US" dirty="0" smtClean="0"/>
              <a:t>. 17 students dead</a:t>
            </a:r>
          </a:p>
          <a:p>
            <a:endParaRPr lang="en-US" dirty="0" smtClean="0"/>
          </a:p>
          <a:p>
            <a:pPr>
              <a:buNone/>
            </a:pPr>
            <a:endParaRPr lang="en-US" dirty="0" smtClean="0"/>
          </a:p>
          <a:p>
            <a:pPr>
              <a:buNone/>
            </a:pPr>
            <a:endParaRPr lang="en-US" dirty="0" smtClean="0"/>
          </a:p>
          <a:p>
            <a:endParaRPr lang="en-US" dirty="0" smtClean="0"/>
          </a:p>
          <a:p>
            <a:endParaRPr lang="en-US" dirty="0"/>
          </a:p>
        </p:txBody>
      </p:sp>
      <p:sp>
        <p:nvSpPr>
          <p:cNvPr id="2" name="Title 1"/>
          <p:cNvSpPr>
            <a:spLocks noGrp="1"/>
          </p:cNvSpPr>
          <p:nvPr>
            <p:ph type="title"/>
          </p:nvPr>
        </p:nvSpPr>
        <p:spPr/>
        <p:txBody>
          <a:bodyPr/>
          <a:lstStyle/>
          <a:p>
            <a:r>
              <a:rPr lang="en-US" dirty="0" smtClean="0">
                <a:solidFill>
                  <a:schemeClr val="tx1">
                    <a:lumMod val="85000"/>
                  </a:schemeClr>
                </a:solidFill>
              </a:rPr>
              <a:t>Complacency </a:t>
            </a:r>
            <a:endParaRPr lang="en-US" dirty="0">
              <a:solidFill>
                <a:schemeClr val="tx1">
                  <a:lumMod val="85000"/>
                </a:schemeClr>
              </a:solidFill>
            </a:endParaRPr>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Z-Lock is a classroom lockdown device designed to save lives by:</a:t>
            </a:r>
          </a:p>
          <a:p>
            <a:r>
              <a:rPr lang="en-US" dirty="0" smtClean="0"/>
              <a:t>STRENGTH</a:t>
            </a:r>
          </a:p>
          <a:p>
            <a:r>
              <a:rPr lang="en-US" dirty="0" smtClean="0"/>
              <a:t>SECONDS to engage</a:t>
            </a:r>
          </a:p>
          <a:p>
            <a:r>
              <a:rPr lang="en-US" dirty="0" smtClean="0"/>
              <a:t>SIMPLE to use</a:t>
            </a:r>
          </a:p>
          <a:p>
            <a:r>
              <a:rPr lang="en-US" dirty="0" smtClean="0"/>
              <a:t>AFFORDABLE</a:t>
            </a:r>
          </a:p>
          <a:p>
            <a:r>
              <a:rPr lang="en-US" dirty="0" smtClean="0"/>
              <a:t>Teachers can visually see the lock is engaged in a stressed situation. </a:t>
            </a:r>
          </a:p>
          <a:p>
            <a:pPr>
              <a:buNone/>
            </a:pPr>
            <a:endParaRPr lang="en-US" dirty="0" smtClean="0"/>
          </a:p>
          <a:p>
            <a:endParaRPr lang="en-US" dirty="0"/>
          </a:p>
        </p:txBody>
      </p:sp>
      <p:sp>
        <p:nvSpPr>
          <p:cNvPr id="2" name="Title 1"/>
          <p:cNvSpPr>
            <a:spLocks noGrp="1"/>
          </p:cNvSpPr>
          <p:nvPr>
            <p:ph type="title"/>
          </p:nvPr>
        </p:nvSpPr>
        <p:spPr/>
        <p:txBody>
          <a:bodyPr/>
          <a:lstStyle/>
          <a:p>
            <a:r>
              <a:rPr lang="en-US" dirty="0" smtClean="0">
                <a:solidFill>
                  <a:schemeClr val="tx1">
                    <a:lumMod val="85000"/>
                  </a:schemeClr>
                </a:solidFill>
              </a:rPr>
              <a:t>What is the Z-Lock</a:t>
            </a:r>
            <a:endParaRPr lang="en-US" dirty="0">
              <a:solidFill>
                <a:schemeClr val="tx1">
                  <a:lumMod val="85000"/>
                </a:schemeClr>
              </a:solidFill>
            </a:endParaRPr>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amdenton Z lock.jpg"/>
          <p:cNvPicPr>
            <a:picLocks noGrp="1" noChangeAspect="1"/>
          </p:cNvPicPr>
          <p:nvPr>
            <p:ph sz="half" idx="1"/>
          </p:nvPr>
        </p:nvPicPr>
        <p:blipFill>
          <a:blip r:embed="rId2" cstate="print"/>
          <a:stretch>
            <a:fillRect/>
          </a:stretch>
        </p:blipFill>
        <p:spPr>
          <a:xfrm>
            <a:off x="807390" y="1578467"/>
            <a:ext cx="3321474" cy="4428633"/>
          </a:xfrm>
          <a:effectLst>
            <a:outerShdw blurRad="50800" dist="152400" dir="8100000" algn="tr" rotWithShape="0">
              <a:prstClr val="black">
                <a:alpha val="49000"/>
              </a:prstClr>
            </a:outerShdw>
            <a:softEdge rad="63500"/>
          </a:effectLst>
        </p:spPr>
      </p:pic>
      <p:pic>
        <p:nvPicPr>
          <p:cNvPr id="6" name="Content Placeholder 5" descr="Pleasant Hope z lock.jpg"/>
          <p:cNvPicPr>
            <a:picLocks noGrp="1" noChangeAspect="1"/>
          </p:cNvPicPr>
          <p:nvPr>
            <p:ph sz="half" idx="2"/>
          </p:nvPr>
        </p:nvPicPr>
        <p:blipFill>
          <a:blip r:embed="rId3" cstate="print"/>
          <a:stretch>
            <a:fillRect/>
          </a:stretch>
        </p:blipFill>
        <p:spPr>
          <a:xfrm>
            <a:off x="4648200" y="2228850"/>
            <a:ext cx="4038600" cy="3028950"/>
          </a:xfrm>
          <a:effectLst>
            <a:outerShdw blurRad="50800" dist="127000" dir="2700000" algn="tl" rotWithShape="0">
              <a:prstClr val="black">
                <a:alpha val="45000"/>
              </a:prstClr>
            </a:outerShdw>
            <a:softEdge rad="63500"/>
          </a:effectLst>
        </p:spPr>
      </p:pic>
      <p:sp>
        <p:nvSpPr>
          <p:cNvPr id="2" name="Title 1"/>
          <p:cNvSpPr>
            <a:spLocks noGrp="1"/>
          </p:cNvSpPr>
          <p:nvPr>
            <p:ph type="title"/>
          </p:nvPr>
        </p:nvSpPr>
        <p:spPr/>
        <p:txBody>
          <a:bodyPr/>
          <a:lstStyle/>
          <a:p>
            <a:r>
              <a:rPr lang="en-US" dirty="0" smtClean="0">
                <a:solidFill>
                  <a:schemeClr val="tx1">
                    <a:lumMod val="85000"/>
                  </a:schemeClr>
                </a:solidFill>
              </a:rPr>
              <a:t>Customized to your school</a:t>
            </a:r>
            <a:endParaRPr lang="en-US" dirty="0">
              <a:solidFill>
                <a:schemeClr val="tx1">
                  <a:lumMod val="85000"/>
                </a:schemeClr>
              </a:solidFill>
            </a:endParaRPr>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Z lock door mount.jpg"/>
          <p:cNvPicPr>
            <a:picLocks noGrp="1" noChangeAspect="1"/>
          </p:cNvPicPr>
          <p:nvPr>
            <p:ph sz="half" idx="1"/>
          </p:nvPr>
        </p:nvPicPr>
        <p:blipFill>
          <a:blip r:embed="rId2" cstate="print"/>
          <a:stretch>
            <a:fillRect/>
          </a:stretch>
        </p:blipFill>
        <p:spPr>
          <a:xfrm>
            <a:off x="778745" y="1481138"/>
            <a:ext cx="3395510" cy="4525962"/>
          </a:xfrm>
          <a:effectLst>
            <a:outerShdw blurRad="50800" dist="127000" dir="8100000" algn="tr" rotWithShape="0">
              <a:prstClr val="black">
                <a:alpha val="45000"/>
              </a:prstClr>
            </a:outerShdw>
            <a:softEdge rad="63500"/>
          </a:effectLst>
        </p:spPr>
      </p:pic>
      <p:pic>
        <p:nvPicPr>
          <p:cNvPr id="6" name="Content Placeholder 5" descr="Z lock engaged.jpg"/>
          <p:cNvPicPr>
            <a:picLocks noGrp="1" noChangeAspect="1"/>
          </p:cNvPicPr>
          <p:nvPr>
            <p:ph sz="half" idx="2"/>
          </p:nvPr>
        </p:nvPicPr>
        <p:blipFill>
          <a:blip r:embed="rId3" cstate="print"/>
          <a:stretch>
            <a:fillRect/>
          </a:stretch>
        </p:blipFill>
        <p:spPr>
          <a:xfrm>
            <a:off x="4969745" y="1481138"/>
            <a:ext cx="3395510" cy="4525962"/>
          </a:xfrm>
          <a:effectLst>
            <a:outerShdw blurRad="50800" dist="127000" dir="2700000" algn="tl" rotWithShape="0">
              <a:prstClr val="black">
                <a:alpha val="45000"/>
              </a:prstClr>
            </a:outerShdw>
            <a:softEdge rad="63500"/>
          </a:effectLst>
        </p:spPr>
      </p:pic>
      <p:sp>
        <p:nvSpPr>
          <p:cNvPr id="2" name="Title 1"/>
          <p:cNvSpPr>
            <a:spLocks noGrp="1"/>
          </p:cNvSpPr>
          <p:nvPr>
            <p:ph type="title"/>
          </p:nvPr>
        </p:nvSpPr>
        <p:spPr/>
        <p:txBody>
          <a:bodyPr/>
          <a:lstStyle/>
          <a:p>
            <a:r>
              <a:rPr lang="en-US" dirty="0" smtClean="0">
                <a:solidFill>
                  <a:schemeClr val="tx1">
                    <a:lumMod val="85000"/>
                  </a:schemeClr>
                </a:solidFill>
              </a:rPr>
              <a:t>Z-Lock on Door</a:t>
            </a:r>
            <a:endParaRPr lang="en-US" dirty="0">
              <a:solidFill>
                <a:schemeClr val="tx1">
                  <a:lumMod val="85000"/>
                </a:schemeClr>
              </a:solidFill>
            </a:endParaRPr>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View from backside of door.jpg"/>
          <p:cNvPicPr>
            <a:picLocks noGrp="1" noChangeAspect="1"/>
          </p:cNvPicPr>
          <p:nvPr>
            <p:ph idx="1"/>
          </p:nvPr>
        </p:nvPicPr>
        <p:blipFill>
          <a:blip r:embed="rId2" cstate="print"/>
          <a:stretch>
            <a:fillRect/>
          </a:stretch>
        </p:blipFill>
        <p:spPr>
          <a:xfrm>
            <a:off x="2874764" y="1481138"/>
            <a:ext cx="3394472" cy="4525962"/>
          </a:xfrm>
        </p:spPr>
      </p:pic>
      <p:sp>
        <p:nvSpPr>
          <p:cNvPr id="4" name="Title 3"/>
          <p:cNvSpPr>
            <a:spLocks noGrp="1"/>
          </p:cNvSpPr>
          <p:nvPr>
            <p:ph type="title"/>
          </p:nvPr>
        </p:nvSpPr>
        <p:spPr/>
        <p:txBody>
          <a:bodyPr/>
          <a:lstStyle/>
          <a:p>
            <a:r>
              <a:rPr lang="en-US" dirty="0" smtClean="0"/>
              <a:t>View from backside of door</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In swing door non engaged.JPG"/>
          <p:cNvPicPr>
            <a:picLocks noGrp="1" noChangeAspect="1"/>
          </p:cNvPicPr>
          <p:nvPr>
            <p:ph sz="half" idx="1"/>
          </p:nvPr>
        </p:nvPicPr>
        <p:blipFill>
          <a:blip r:embed="rId2" cstate="print"/>
          <a:stretch>
            <a:fillRect/>
          </a:stretch>
        </p:blipFill>
        <p:spPr>
          <a:xfrm>
            <a:off x="779264" y="1481138"/>
            <a:ext cx="3394472" cy="4525962"/>
          </a:xfrm>
        </p:spPr>
      </p:pic>
      <p:pic>
        <p:nvPicPr>
          <p:cNvPr id="11" name="Content Placeholder 10" descr="In swing door engaged.JPG"/>
          <p:cNvPicPr>
            <a:picLocks noGrp="1" noChangeAspect="1"/>
          </p:cNvPicPr>
          <p:nvPr>
            <p:ph sz="half" idx="2"/>
          </p:nvPr>
        </p:nvPicPr>
        <p:blipFill>
          <a:blip r:embed="rId3" cstate="print"/>
          <a:stretch>
            <a:fillRect/>
          </a:stretch>
        </p:blipFill>
        <p:spPr>
          <a:xfrm>
            <a:off x="4970264" y="1481138"/>
            <a:ext cx="3394472" cy="4525962"/>
          </a:xfrm>
        </p:spPr>
      </p:pic>
      <p:sp>
        <p:nvSpPr>
          <p:cNvPr id="3" name="Title 2"/>
          <p:cNvSpPr>
            <a:spLocks noGrp="1"/>
          </p:cNvSpPr>
          <p:nvPr>
            <p:ph type="title"/>
          </p:nvPr>
        </p:nvSpPr>
        <p:spPr/>
        <p:txBody>
          <a:bodyPr>
            <a:normAutofit fontScale="90000"/>
          </a:bodyPr>
          <a:lstStyle/>
          <a:p>
            <a:r>
              <a:rPr lang="en-US" dirty="0" smtClean="0"/>
              <a:t>DK Safety Solutions Lock for doors that swing inward</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Door lock to floor.jpg"/>
          <p:cNvPicPr>
            <a:picLocks noGrp="1" noChangeAspect="1"/>
          </p:cNvPicPr>
          <p:nvPr>
            <p:ph sz="half" idx="1"/>
          </p:nvPr>
        </p:nvPicPr>
        <p:blipFill>
          <a:blip r:embed="rId2" cstate="print"/>
          <a:stretch>
            <a:fillRect/>
          </a:stretch>
        </p:blipFill>
        <p:spPr>
          <a:xfrm>
            <a:off x="778745" y="1481138"/>
            <a:ext cx="3395510" cy="4525962"/>
          </a:xfrm>
          <a:effectLst>
            <a:outerShdw blurRad="50800" dist="127000" dir="8100000" algn="tr" rotWithShape="0">
              <a:prstClr val="black">
                <a:alpha val="45000"/>
              </a:prstClr>
            </a:outerShdw>
            <a:softEdge rad="63500"/>
          </a:effectLst>
        </p:spPr>
      </p:pic>
      <p:pic>
        <p:nvPicPr>
          <p:cNvPr id="9" name="Content Placeholder 8" descr="U lock from U lock it.PNG"/>
          <p:cNvPicPr>
            <a:picLocks noGrp="1" noChangeAspect="1"/>
          </p:cNvPicPr>
          <p:nvPr>
            <p:ph sz="half" idx="2"/>
          </p:nvPr>
        </p:nvPicPr>
        <p:blipFill>
          <a:blip r:embed="rId3" cstate="print"/>
          <a:stretch>
            <a:fillRect/>
          </a:stretch>
        </p:blipFill>
        <p:spPr>
          <a:xfrm>
            <a:off x="5393664" y="1481138"/>
            <a:ext cx="2547672" cy="4525962"/>
          </a:xfrm>
          <a:effectLst>
            <a:softEdge rad="63500"/>
          </a:effectLst>
        </p:spPr>
      </p:pic>
      <p:sp>
        <p:nvSpPr>
          <p:cNvPr id="5" name="Title 4"/>
          <p:cNvSpPr>
            <a:spLocks noGrp="1"/>
          </p:cNvSpPr>
          <p:nvPr>
            <p:ph type="title"/>
          </p:nvPr>
        </p:nvSpPr>
        <p:spPr/>
        <p:txBody>
          <a:bodyPr/>
          <a:lstStyle/>
          <a:p>
            <a:r>
              <a:rPr lang="en-US" dirty="0" smtClean="0">
                <a:solidFill>
                  <a:schemeClr val="tx1">
                    <a:lumMod val="85000"/>
                  </a:schemeClr>
                </a:solidFill>
              </a:rPr>
              <a:t>Other company’s devices</a:t>
            </a:r>
            <a:endParaRPr lang="en-US" dirty="0">
              <a:solidFill>
                <a:schemeClr val="tx1">
                  <a:lumMod val="85000"/>
                </a:schemeClr>
              </a:solidFill>
            </a:endParaRPr>
          </a:p>
        </p:txBody>
      </p:sp>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able Door lock.jpg"/>
          <p:cNvPicPr>
            <a:picLocks noGrp="1" noChangeAspect="1"/>
          </p:cNvPicPr>
          <p:nvPr>
            <p:ph sz="half" idx="1"/>
          </p:nvPr>
        </p:nvPicPr>
        <p:blipFill>
          <a:blip r:embed="rId2" cstate="print"/>
          <a:stretch>
            <a:fillRect/>
          </a:stretch>
        </p:blipFill>
        <p:spPr>
          <a:xfrm>
            <a:off x="778745" y="1481138"/>
            <a:ext cx="3395510" cy="4525962"/>
          </a:xfrm>
          <a:effectLst>
            <a:outerShdw blurRad="50800" dist="177800" dir="8100000" algn="tr" rotWithShape="0">
              <a:prstClr val="black">
                <a:alpha val="45000"/>
              </a:prstClr>
            </a:outerShdw>
            <a:softEdge rad="63500"/>
          </a:effectLst>
        </p:spPr>
      </p:pic>
      <p:pic>
        <p:nvPicPr>
          <p:cNvPr id="6" name="Content Placeholder 5" descr="Other devices.jpg"/>
          <p:cNvPicPr>
            <a:picLocks noGrp="1" noChangeAspect="1"/>
          </p:cNvPicPr>
          <p:nvPr>
            <p:ph sz="half" idx="2"/>
          </p:nvPr>
        </p:nvPicPr>
        <p:blipFill>
          <a:blip r:embed="rId3" cstate="print"/>
          <a:stretch>
            <a:fillRect/>
          </a:stretch>
        </p:blipFill>
        <p:spPr>
          <a:xfrm>
            <a:off x="4969745" y="1481138"/>
            <a:ext cx="3395510" cy="4525962"/>
          </a:xfrm>
          <a:effectLst>
            <a:outerShdw blurRad="50800" dist="127000" dir="2700000" algn="tl" rotWithShape="0">
              <a:prstClr val="black">
                <a:alpha val="45000"/>
              </a:prstClr>
            </a:outerShdw>
            <a:softEdge rad="63500"/>
          </a:effectLst>
        </p:spPr>
      </p:pic>
      <p:sp>
        <p:nvSpPr>
          <p:cNvPr id="2" name="Title 1"/>
          <p:cNvSpPr>
            <a:spLocks noGrp="1"/>
          </p:cNvSpPr>
          <p:nvPr>
            <p:ph type="title"/>
          </p:nvPr>
        </p:nvSpPr>
        <p:spPr/>
        <p:txBody>
          <a:bodyPr>
            <a:normAutofit fontScale="90000"/>
          </a:bodyPr>
          <a:lstStyle/>
          <a:p>
            <a:r>
              <a:rPr lang="en-US" dirty="0" smtClean="0">
                <a:solidFill>
                  <a:schemeClr val="tx1">
                    <a:lumMod val="85000"/>
                  </a:schemeClr>
                </a:solidFill>
              </a:rPr>
              <a:t>Other company’s devices over $120 per unit</a:t>
            </a:r>
            <a:endParaRPr lang="en-US" dirty="0">
              <a:solidFill>
                <a:schemeClr val="tx1">
                  <a:lumMod val="85000"/>
                </a:schemeClr>
              </a:solidFill>
            </a:endParaRPr>
          </a:p>
        </p:txBody>
      </p:sp>
    </p:spTree>
  </p:cSld>
  <p:clrMapOvr>
    <a:masterClrMapping/>
  </p:clrMapOvr>
  <p:transition>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ustom 2">
      <a:dk1>
        <a:sysClr val="windowText" lastClr="000000"/>
      </a:dk1>
      <a:lt1>
        <a:sysClr val="window" lastClr="FFFFFF"/>
      </a:lt1>
      <a:dk2>
        <a:srgbClr val="464646"/>
      </a:dk2>
      <a:lt2>
        <a:srgbClr val="DEF5FA"/>
      </a:lt2>
      <a:accent1>
        <a:srgbClr val="FF0000"/>
      </a:accent1>
      <a:accent2>
        <a:srgbClr val="C00000"/>
      </a:accent2>
      <a:accent3>
        <a:srgbClr val="EB641B"/>
      </a:accent3>
      <a:accent4>
        <a:srgbClr val="39639D"/>
      </a:accent4>
      <a:accent5>
        <a:srgbClr val="474B78"/>
      </a:accent5>
      <a:accent6>
        <a:srgbClr val="C00000"/>
      </a:accent6>
      <a:hlink>
        <a:srgbClr val="FF8119"/>
      </a:hlink>
      <a:folHlink>
        <a:srgbClr val="44B9E8"/>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470</TotalTime>
  <Words>595</Words>
  <Application>Microsoft Office PowerPoint</Application>
  <PresentationFormat>On-screen Show (4:3)</PresentationFormat>
  <Paragraphs>74</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Concourse</vt:lpstr>
      <vt:lpstr>Z-Lock  DK Safety Solutions</vt:lpstr>
      <vt:lpstr>Complacency </vt:lpstr>
      <vt:lpstr>What is the Z-Lock</vt:lpstr>
      <vt:lpstr>Customized to your school</vt:lpstr>
      <vt:lpstr>Z-Lock on Door</vt:lpstr>
      <vt:lpstr>View from backside of door</vt:lpstr>
      <vt:lpstr>DK Safety Solutions Lock for doors that swing inward</vt:lpstr>
      <vt:lpstr>Other company’s devices</vt:lpstr>
      <vt:lpstr>Other company’s devices over $120 per unit</vt:lpstr>
      <vt:lpstr>Z-Lock Size</vt:lpstr>
      <vt:lpstr>Affordable</vt:lpstr>
      <vt:lpstr>Schools who have chose the “Z Lock” to protect their students</vt:lpstr>
      <vt:lpstr>School Administrator Feedback</vt:lpstr>
      <vt:lpstr>Feedback Continued </vt:lpstr>
      <vt:lpstr>Slide 15</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Z-Lock</dc:title>
  <dc:creator>jpursley</dc:creator>
  <cp:lastModifiedBy>User</cp:lastModifiedBy>
  <cp:revision>63</cp:revision>
  <dcterms:created xsi:type="dcterms:W3CDTF">2017-11-01T19:10:07Z</dcterms:created>
  <dcterms:modified xsi:type="dcterms:W3CDTF">2018-10-30T13:57:00Z</dcterms:modified>
</cp:coreProperties>
</file>