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7" d="100"/>
          <a:sy n="147" d="100"/>
        </p:scale>
        <p:origin x="-594"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hakeuplearning.com/blog/20-google-chrome-apps-and-extensions-for-school-leader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pinimg.com/736x/f7/bf/53/f7bf53245a2ef4f1541c2fcd99710d98--instructional-technology-educational-technology.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77fe4b3ff_0_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77fe4b3ff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Tech Savvy Admins use powerful learning tools like Slides, Docs, Keep, and Chrome Apps/Extensions in staff meetings and communications modeling to teachers and students those same tools and practices. </a:t>
            </a:r>
            <a:endParaRPr/>
          </a:p>
          <a:p>
            <a:pPr marL="0" lvl="0" indent="0" algn="l" rtl="0">
              <a:lnSpc>
                <a:spcPct val="115000"/>
              </a:lnSpc>
              <a:spcBef>
                <a:spcPts val="0"/>
              </a:spcBef>
              <a:spcAft>
                <a:spcPts val="0"/>
              </a:spcAft>
              <a:buNone/>
            </a:pPr>
            <a:r>
              <a:rPr lang="en"/>
              <a:t>(See more here:) </a:t>
            </a:r>
            <a:r>
              <a:rPr lang="en" u="sng">
                <a:solidFill>
                  <a:srgbClr val="1155CC"/>
                </a:solidFill>
                <a:hlinkClick r:id="rId3"/>
              </a:rPr>
              <a:t>http://www.shakeuplearning.com/blog/20-google-chrome-apps-and-extensions-for-school-leaders/</a:t>
            </a:r>
            <a:r>
              <a:rPr lang="en"/>
              <a:t> </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77fe4b3ff_0_2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77fe4b3ff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Communication Gurus follow other national and regional examples, use school twitter feeds, school twitter challenges, and communicate information using digital tools like facebook,  websites, blogs, or whatever gets the job done!</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Example of a Tweet Challenge: eMINTS Tweet Week 2018!</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34fe0a2a6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34fe0a2a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34fe0a2a6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34fe0a2a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34fe0a2a6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34fe0a2a6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Digital Leaders help Lead Others</a:t>
            </a:r>
            <a:r>
              <a:rPr lang="en"/>
              <a:t> by choosing activities, technology tools, and PD practices that allow for innovation .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34fe0a2a6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434fe0a2a6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34fe0a2a6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434fe0a2a6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34fe0a2a6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34fe0a2a6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77fe4b3ff_0_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77fe4b3ff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Digital Leaders help define Vision. They do this by first, understanding the needs of their teachers.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434fe0a2a6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434fe0a2a6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7bc26dd46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7bc26dd4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Each year we provide training and online webinars to school administrators that are supporting technology integration in their schools.  These are some of the major practices and trends we notice as we work alongside those that are invigorating their school through digital leadership!</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44660f9412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44660f941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434fe0a2a6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434fe0a2a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434fe0a2a6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434fe0a2a6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Digital Leaders help define Vision</a:t>
            </a:r>
            <a:r>
              <a:rPr lang="en"/>
              <a:t>. They then help communicate and model that vision in their school activities.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77fe4b3ff_0_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77fe4b3ff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Visionary Digital Leaders understand the tools that support school visions, standards, needs and missions.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34fe0a2a6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434fe0a2a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34fe0a2a6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34fe0a2a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434fe0a2a6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434fe0a2a6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7b8e8fd2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7b8e8fd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By Tweeting out with these hashtags, we will be able to find and follow you:)!!</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7b8e8fd26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7b8e8fd2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4660f941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4660f94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4660f941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4660f941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77fe4b3ff_0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77fe4b3ff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Digital Leaders are Connected to other Professionals </a:t>
            </a:r>
            <a:r>
              <a:rPr lang="en"/>
              <a:t>and actively share and receive information through those connections on social media.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77fe4b3ff_0_2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77fe4b3ff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Connected Professionals create and maintain a PLN for sharing successes and locating best practices and other ideas from their peers. </a:t>
            </a:r>
            <a:endParaRPr/>
          </a:p>
          <a:p>
            <a:pPr marL="0" lvl="0" indent="0" algn="l" rtl="0">
              <a:lnSpc>
                <a:spcPct val="115000"/>
              </a:lnSpc>
              <a:spcBef>
                <a:spcPts val="0"/>
              </a:spcBef>
              <a:spcAft>
                <a:spcPts val="0"/>
              </a:spcAft>
              <a:buNone/>
            </a:pPr>
            <a:r>
              <a:rPr lang="en"/>
              <a:t>Sylvia Duckworth infographic</a:t>
            </a:r>
            <a:r>
              <a:rPr lang="en" u="sng">
                <a:solidFill>
                  <a:schemeClr val="hlink"/>
                </a:solidFill>
                <a:hlinkClick r:id="rId3"/>
              </a:rPr>
              <a:t> “The Connected Educator PLN = Professional Learning Network”</a:t>
            </a:r>
            <a:endParaRPr/>
          </a:p>
          <a:p>
            <a:pPr marL="0" lvl="0" indent="0" algn="l" rtl="0">
              <a:lnSpc>
                <a:spcPct val="115000"/>
              </a:lnSpc>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34fe0a2a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34fe0a2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34fe0a2a6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34fe0a2a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77fe4b3ff_0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77fe4b3ff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Digital Leaders become Tech Savvy</a:t>
            </a:r>
            <a:r>
              <a:rPr lang="en"/>
              <a:t> about something that they like or admire and use those tech tools to enhance relationships with patrons, teachers, and students.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15575" y="-102019"/>
            <a:ext cx="9144000" cy="5143500"/>
          </a:xfrm>
          <a:prstGeom prst="rect">
            <a:avLst/>
          </a:prstGeom>
          <a:solidFill>
            <a:srgbClr val="FFFFFF">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0" y="2469725"/>
            <a:ext cx="9144000" cy="0"/>
          </a:xfrm>
          <a:prstGeom prst="straightConnector1">
            <a:avLst/>
          </a:prstGeom>
          <a:noFill/>
          <a:ln w="28575" cap="flat" cmpd="sng">
            <a:solidFill>
              <a:srgbClr val="7BC142"/>
            </a:solidFill>
            <a:prstDash val="solid"/>
            <a:round/>
            <a:headEnd type="none" w="sm" len="sm"/>
            <a:tailEnd type="none" w="sm" len="sm"/>
          </a:ln>
        </p:spPr>
      </p:cxnSp>
      <p:sp>
        <p:nvSpPr>
          <p:cNvPr id="12" name="Google Shape;12;p2"/>
          <p:cNvSpPr txBox="1">
            <a:spLocks noGrp="1"/>
          </p:cNvSpPr>
          <p:nvPr>
            <p:ph type="ctrTitle"/>
          </p:nvPr>
        </p:nvSpPr>
        <p:spPr>
          <a:xfrm>
            <a:off x="435900" y="652675"/>
            <a:ext cx="8272200" cy="1588500"/>
          </a:xfrm>
          <a:prstGeom prst="rect">
            <a:avLst/>
          </a:prstGeom>
        </p:spPr>
        <p:txBody>
          <a:bodyPr spcFirstLastPara="1" wrap="square" lIns="91425" tIns="91425" rIns="91425" bIns="91425" anchor="b" anchorCtr="0"/>
          <a:lstStyle>
            <a:lvl1pPr lvl="0">
              <a:spcBef>
                <a:spcPts val="0"/>
              </a:spcBef>
              <a:spcAft>
                <a:spcPts val="0"/>
              </a:spcAft>
              <a:buClr>
                <a:srgbClr val="455560"/>
              </a:buClr>
              <a:buSzPts val="4800"/>
              <a:buNone/>
              <a:defRPr sz="4800" b="1">
                <a:solidFill>
                  <a:srgbClr val="455560"/>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3" name="Google Shape;13;p2"/>
          <p:cNvSpPr txBox="1">
            <a:spLocks noGrp="1"/>
          </p:cNvSpPr>
          <p:nvPr>
            <p:ph type="subTitle" idx="1"/>
          </p:nvPr>
        </p:nvSpPr>
        <p:spPr>
          <a:xfrm>
            <a:off x="510450" y="2698263"/>
            <a:ext cx="8123100" cy="630000"/>
          </a:xfrm>
          <a:prstGeom prst="rect">
            <a:avLst/>
          </a:prstGeom>
        </p:spPr>
        <p:txBody>
          <a:bodyPr spcFirstLastPara="1" wrap="square" lIns="91425" tIns="91425" rIns="91425" bIns="91425" anchor="t" anchorCtr="0"/>
          <a:lstStyle>
            <a:lvl1pPr lvl="0">
              <a:lnSpc>
                <a:spcPct val="100000"/>
              </a:lnSpc>
              <a:spcBef>
                <a:spcPts val="0"/>
              </a:spcBef>
              <a:spcAft>
                <a:spcPts val="0"/>
              </a:spcAft>
              <a:buClr>
                <a:srgbClr val="532E63"/>
              </a:buClr>
              <a:buSzPts val="2400"/>
              <a:buNone/>
              <a:defRPr sz="2400" b="1">
                <a:solidFill>
                  <a:srgbClr val="532E63"/>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lstStyle>
            <a:lvl1pPr lvl="0" algn="ctr">
              <a:spcBef>
                <a:spcPts val="0"/>
              </a:spcBef>
              <a:spcAft>
                <a:spcPts val="0"/>
              </a:spcAft>
              <a:buClr>
                <a:srgbClr val="532E63"/>
              </a:buClr>
              <a:buSzPts val="14000"/>
              <a:buNone/>
              <a:defRPr sz="14000" b="1">
                <a:solidFill>
                  <a:srgbClr val="532E63"/>
                </a:solidFill>
              </a:defRPr>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2" name="Google Shape;52;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lstStyle>
            <a:lvl1pPr marL="457200" lvl="0" indent="-342900" algn="ctr">
              <a:spcBef>
                <a:spcPts val="0"/>
              </a:spcBef>
              <a:spcAft>
                <a:spcPts val="0"/>
              </a:spcAft>
              <a:buClr>
                <a:srgbClr val="455560"/>
              </a:buClr>
              <a:buSzPts val="1800"/>
              <a:buChar char="●"/>
              <a:defRPr>
                <a:solidFill>
                  <a:srgbClr val="455560"/>
                </a:solidFill>
              </a:defRPr>
            </a:lvl1pPr>
            <a:lvl2pPr marL="914400" lvl="1" indent="-317500" algn="ctr">
              <a:spcBef>
                <a:spcPts val="1600"/>
              </a:spcBef>
              <a:spcAft>
                <a:spcPts val="0"/>
              </a:spcAft>
              <a:buClr>
                <a:srgbClr val="455560"/>
              </a:buClr>
              <a:buSzPts val="1400"/>
              <a:buChar char="○"/>
              <a:defRPr>
                <a:solidFill>
                  <a:srgbClr val="455560"/>
                </a:solidFill>
              </a:defRPr>
            </a:lvl2pPr>
            <a:lvl3pPr marL="1371600" lvl="2" indent="-317500" algn="ctr">
              <a:spcBef>
                <a:spcPts val="1600"/>
              </a:spcBef>
              <a:spcAft>
                <a:spcPts val="0"/>
              </a:spcAft>
              <a:buClr>
                <a:srgbClr val="455560"/>
              </a:buClr>
              <a:buSzPts val="1400"/>
              <a:buChar char="■"/>
              <a:defRPr>
                <a:solidFill>
                  <a:srgbClr val="455560"/>
                </a:solidFill>
              </a:defRPr>
            </a:lvl3pPr>
            <a:lvl4pPr marL="1828800" lvl="3" indent="-317500" algn="ctr">
              <a:spcBef>
                <a:spcPts val="1600"/>
              </a:spcBef>
              <a:spcAft>
                <a:spcPts val="0"/>
              </a:spcAft>
              <a:buClr>
                <a:srgbClr val="455560"/>
              </a:buClr>
              <a:buSzPts val="1400"/>
              <a:buChar char="●"/>
              <a:defRPr>
                <a:solidFill>
                  <a:srgbClr val="455560"/>
                </a:solidFill>
              </a:defRPr>
            </a:lvl4pPr>
            <a:lvl5pPr marL="2286000" lvl="4" indent="-317500" algn="ctr">
              <a:spcBef>
                <a:spcPts val="1600"/>
              </a:spcBef>
              <a:spcAft>
                <a:spcPts val="0"/>
              </a:spcAft>
              <a:buClr>
                <a:srgbClr val="455560"/>
              </a:buClr>
              <a:buSzPts val="1400"/>
              <a:buChar char="○"/>
              <a:defRPr>
                <a:solidFill>
                  <a:srgbClr val="455560"/>
                </a:solidFill>
              </a:defRPr>
            </a:lvl5pPr>
            <a:lvl6pPr marL="2743200" lvl="5" indent="-317500" algn="ctr">
              <a:spcBef>
                <a:spcPts val="1600"/>
              </a:spcBef>
              <a:spcAft>
                <a:spcPts val="0"/>
              </a:spcAft>
              <a:buClr>
                <a:srgbClr val="455560"/>
              </a:buClr>
              <a:buSzPts val="1400"/>
              <a:buChar char="■"/>
              <a:defRPr>
                <a:solidFill>
                  <a:srgbClr val="455560"/>
                </a:solidFill>
              </a:defRPr>
            </a:lvl6pPr>
            <a:lvl7pPr marL="3200400" lvl="6" indent="-317500" algn="ctr">
              <a:spcBef>
                <a:spcPts val="1600"/>
              </a:spcBef>
              <a:spcAft>
                <a:spcPts val="0"/>
              </a:spcAft>
              <a:buClr>
                <a:srgbClr val="455560"/>
              </a:buClr>
              <a:buSzPts val="1400"/>
              <a:buChar char="●"/>
              <a:defRPr>
                <a:solidFill>
                  <a:srgbClr val="455560"/>
                </a:solidFill>
              </a:defRPr>
            </a:lvl7pPr>
            <a:lvl8pPr marL="3657600" lvl="7" indent="-317500" algn="ctr">
              <a:spcBef>
                <a:spcPts val="1600"/>
              </a:spcBef>
              <a:spcAft>
                <a:spcPts val="0"/>
              </a:spcAft>
              <a:buClr>
                <a:srgbClr val="455560"/>
              </a:buClr>
              <a:buSzPts val="1400"/>
              <a:buChar char="○"/>
              <a:defRPr>
                <a:solidFill>
                  <a:srgbClr val="455560"/>
                </a:solidFill>
              </a:defRPr>
            </a:lvl8pPr>
            <a:lvl9pPr marL="4114800" lvl="8" indent="-317500" algn="ctr">
              <a:spcBef>
                <a:spcPts val="1600"/>
              </a:spcBef>
              <a:spcAft>
                <a:spcPts val="1600"/>
              </a:spcAft>
              <a:buClr>
                <a:srgbClr val="455560"/>
              </a:buClr>
              <a:buSzPts val="1400"/>
              <a:buChar char="■"/>
              <a:defRPr>
                <a:solidFill>
                  <a:srgbClr val="455560"/>
                </a:solidFill>
              </a:defRPr>
            </a:lvl9pPr>
          </a:lstStyle>
          <a:p>
            <a:endParaRPr/>
          </a:p>
        </p:txBody>
      </p:sp>
      <p:sp>
        <p:nvSpPr>
          <p:cNvPr id="53" name="Google Shape;53;p11"/>
          <p:cNvSpPr/>
          <p:nvPr/>
        </p:nvSpPr>
        <p:spPr>
          <a:xfrm>
            <a:off x="0" y="5045700"/>
            <a:ext cx="9144000" cy="97800"/>
          </a:xfrm>
          <a:prstGeom prst="rect">
            <a:avLst/>
          </a:prstGeom>
          <a:solidFill>
            <a:srgbClr val="7BC1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p:nvPr/>
        </p:nvSpPr>
        <p:spPr>
          <a:xfrm>
            <a:off x="0" y="5045700"/>
            <a:ext cx="9144000" cy="97800"/>
          </a:xfrm>
          <a:prstGeom prst="rect">
            <a:avLst/>
          </a:prstGeom>
          <a:solidFill>
            <a:srgbClr val="7BC1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
          <p:cNvSpPr/>
          <p:nvPr/>
        </p:nvSpPr>
        <p:spPr>
          <a:xfrm>
            <a:off x="-53850" y="2002250"/>
            <a:ext cx="9220500" cy="3201000"/>
          </a:xfrm>
          <a:prstGeom prst="rect">
            <a:avLst/>
          </a:prstGeom>
          <a:solidFill>
            <a:srgbClr val="455560"/>
          </a:solidFill>
          <a:ln w="9525" cap="flat" cmpd="sng">
            <a:solidFill>
              <a:srgbClr val="455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 name="Google Shape;16;p3"/>
          <p:cNvCxnSpPr/>
          <p:nvPr/>
        </p:nvCxnSpPr>
        <p:spPr>
          <a:xfrm>
            <a:off x="0" y="2998150"/>
            <a:ext cx="9144000" cy="0"/>
          </a:xfrm>
          <a:prstGeom prst="straightConnector1">
            <a:avLst/>
          </a:prstGeom>
          <a:noFill/>
          <a:ln w="28575" cap="flat" cmpd="sng">
            <a:solidFill>
              <a:srgbClr val="7BC142"/>
            </a:solidFill>
            <a:prstDash val="solid"/>
            <a:round/>
            <a:headEnd type="none" w="sm" len="sm"/>
            <a:tailEnd type="none" w="sm" len="sm"/>
          </a:ln>
        </p:spPr>
      </p:cxnSp>
      <p:sp>
        <p:nvSpPr>
          <p:cNvPr id="17" name="Google Shape;17;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3600"/>
              <a:buNone/>
              <a:defRPr sz="3600" b="1">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rgbClr val="7BC1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Clr>
                <a:srgbClr val="532E63"/>
              </a:buClr>
              <a:buSzPts val="2800"/>
              <a:buNone/>
              <a:defRPr b="1">
                <a:solidFill>
                  <a:srgbClr val="532E6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Clr>
                <a:srgbClr val="455560"/>
              </a:buClr>
              <a:buSzPts val="1800"/>
              <a:buChar char="●"/>
              <a:defRPr>
                <a:solidFill>
                  <a:srgbClr val="455560"/>
                </a:solidFill>
              </a:defRPr>
            </a:lvl1pPr>
            <a:lvl2pPr marL="914400" lvl="1" indent="-317500">
              <a:spcBef>
                <a:spcPts val="1600"/>
              </a:spcBef>
              <a:spcAft>
                <a:spcPts val="0"/>
              </a:spcAft>
              <a:buClr>
                <a:srgbClr val="455560"/>
              </a:buClr>
              <a:buSzPts val="1400"/>
              <a:buChar char="○"/>
              <a:defRPr>
                <a:solidFill>
                  <a:srgbClr val="455560"/>
                </a:solidFill>
              </a:defRPr>
            </a:lvl2pPr>
            <a:lvl3pPr marL="1371600" lvl="2" indent="-317500">
              <a:spcBef>
                <a:spcPts val="1600"/>
              </a:spcBef>
              <a:spcAft>
                <a:spcPts val="0"/>
              </a:spcAft>
              <a:buClr>
                <a:srgbClr val="455560"/>
              </a:buClr>
              <a:buSzPts val="1400"/>
              <a:buChar char="■"/>
              <a:defRPr>
                <a:solidFill>
                  <a:srgbClr val="455560"/>
                </a:solidFill>
              </a:defRPr>
            </a:lvl3pPr>
            <a:lvl4pPr marL="1828800" lvl="3" indent="-317500">
              <a:spcBef>
                <a:spcPts val="1600"/>
              </a:spcBef>
              <a:spcAft>
                <a:spcPts val="0"/>
              </a:spcAft>
              <a:buClr>
                <a:srgbClr val="455560"/>
              </a:buClr>
              <a:buSzPts val="1400"/>
              <a:buChar char="●"/>
              <a:defRPr>
                <a:solidFill>
                  <a:srgbClr val="455560"/>
                </a:solidFill>
              </a:defRPr>
            </a:lvl4pPr>
            <a:lvl5pPr marL="2286000" lvl="4" indent="-317500">
              <a:spcBef>
                <a:spcPts val="1600"/>
              </a:spcBef>
              <a:spcAft>
                <a:spcPts val="0"/>
              </a:spcAft>
              <a:buClr>
                <a:srgbClr val="455560"/>
              </a:buClr>
              <a:buSzPts val="1400"/>
              <a:buChar char="○"/>
              <a:defRPr>
                <a:solidFill>
                  <a:srgbClr val="455560"/>
                </a:solidFill>
              </a:defRPr>
            </a:lvl5pPr>
            <a:lvl6pPr marL="2743200" lvl="5" indent="-317500">
              <a:spcBef>
                <a:spcPts val="1600"/>
              </a:spcBef>
              <a:spcAft>
                <a:spcPts val="0"/>
              </a:spcAft>
              <a:buClr>
                <a:srgbClr val="455560"/>
              </a:buClr>
              <a:buSzPts val="1400"/>
              <a:buChar char="■"/>
              <a:defRPr>
                <a:solidFill>
                  <a:srgbClr val="455560"/>
                </a:solidFill>
              </a:defRPr>
            </a:lvl6pPr>
            <a:lvl7pPr marL="3200400" lvl="6" indent="-317500">
              <a:spcBef>
                <a:spcPts val="1600"/>
              </a:spcBef>
              <a:spcAft>
                <a:spcPts val="0"/>
              </a:spcAft>
              <a:buClr>
                <a:srgbClr val="455560"/>
              </a:buClr>
              <a:buSzPts val="1400"/>
              <a:buChar char="●"/>
              <a:defRPr>
                <a:solidFill>
                  <a:srgbClr val="455560"/>
                </a:solidFill>
              </a:defRPr>
            </a:lvl7pPr>
            <a:lvl8pPr marL="3657600" lvl="7" indent="-317500">
              <a:spcBef>
                <a:spcPts val="1600"/>
              </a:spcBef>
              <a:spcAft>
                <a:spcPts val="0"/>
              </a:spcAft>
              <a:buClr>
                <a:srgbClr val="455560"/>
              </a:buClr>
              <a:buSzPts val="1400"/>
              <a:buChar char="○"/>
              <a:defRPr>
                <a:solidFill>
                  <a:srgbClr val="455560"/>
                </a:solidFill>
              </a:defRPr>
            </a:lvl8pPr>
            <a:lvl9pPr marL="4114800" lvl="8" indent="-317500">
              <a:spcBef>
                <a:spcPts val="1600"/>
              </a:spcBef>
              <a:spcAft>
                <a:spcPts val="1600"/>
              </a:spcAft>
              <a:buClr>
                <a:srgbClr val="455560"/>
              </a:buClr>
              <a:buSzPts val="1400"/>
              <a:buChar char="■"/>
              <a:defRPr>
                <a:solidFill>
                  <a:srgbClr val="455560"/>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Clr>
                <a:srgbClr val="532E63"/>
              </a:buClr>
              <a:buSzPts val="2800"/>
              <a:buNone/>
              <a:defRPr b="1">
                <a:solidFill>
                  <a:srgbClr val="532E6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Clr>
                <a:srgbClr val="455560"/>
              </a:buClr>
              <a:buSzPts val="1400"/>
              <a:buChar char="●"/>
              <a:defRPr sz="1400">
                <a:solidFill>
                  <a:srgbClr val="455560"/>
                </a:solidFill>
              </a:defRPr>
            </a:lvl1pPr>
            <a:lvl2pPr marL="914400" lvl="1" indent="-304800">
              <a:spcBef>
                <a:spcPts val="1600"/>
              </a:spcBef>
              <a:spcAft>
                <a:spcPts val="0"/>
              </a:spcAft>
              <a:buClr>
                <a:srgbClr val="455560"/>
              </a:buClr>
              <a:buSzPts val="1200"/>
              <a:buChar char="○"/>
              <a:defRPr sz="1200">
                <a:solidFill>
                  <a:srgbClr val="455560"/>
                </a:solidFill>
              </a:defRPr>
            </a:lvl2pPr>
            <a:lvl3pPr marL="1371600" lvl="2" indent="-304800">
              <a:spcBef>
                <a:spcPts val="1600"/>
              </a:spcBef>
              <a:spcAft>
                <a:spcPts val="0"/>
              </a:spcAft>
              <a:buClr>
                <a:srgbClr val="455560"/>
              </a:buClr>
              <a:buSzPts val="1200"/>
              <a:buChar char="■"/>
              <a:defRPr sz="1200">
                <a:solidFill>
                  <a:srgbClr val="455560"/>
                </a:solidFill>
              </a:defRPr>
            </a:lvl3pPr>
            <a:lvl4pPr marL="1828800" lvl="3" indent="-304800">
              <a:spcBef>
                <a:spcPts val="1600"/>
              </a:spcBef>
              <a:spcAft>
                <a:spcPts val="0"/>
              </a:spcAft>
              <a:buClr>
                <a:srgbClr val="455560"/>
              </a:buClr>
              <a:buSzPts val="1200"/>
              <a:buChar char="●"/>
              <a:defRPr sz="1200">
                <a:solidFill>
                  <a:srgbClr val="455560"/>
                </a:solidFill>
              </a:defRPr>
            </a:lvl4pPr>
            <a:lvl5pPr marL="2286000" lvl="4" indent="-304800">
              <a:spcBef>
                <a:spcPts val="1600"/>
              </a:spcBef>
              <a:spcAft>
                <a:spcPts val="0"/>
              </a:spcAft>
              <a:buClr>
                <a:srgbClr val="455560"/>
              </a:buClr>
              <a:buSzPts val="1200"/>
              <a:buChar char="○"/>
              <a:defRPr sz="1200">
                <a:solidFill>
                  <a:srgbClr val="455560"/>
                </a:solidFill>
              </a:defRPr>
            </a:lvl5pPr>
            <a:lvl6pPr marL="2743200" lvl="5" indent="-304800">
              <a:spcBef>
                <a:spcPts val="1600"/>
              </a:spcBef>
              <a:spcAft>
                <a:spcPts val="0"/>
              </a:spcAft>
              <a:buClr>
                <a:srgbClr val="455560"/>
              </a:buClr>
              <a:buSzPts val="1200"/>
              <a:buChar char="■"/>
              <a:defRPr sz="1200">
                <a:solidFill>
                  <a:srgbClr val="455560"/>
                </a:solidFill>
              </a:defRPr>
            </a:lvl6pPr>
            <a:lvl7pPr marL="3200400" lvl="6" indent="-304800">
              <a:spcBef>
                <a:spcPts val="1600"/>
              </a:spcBef>
              <a:spcAft>
                <a:spcPts val="0"/>
              </a:spcAft>
              <a:buClr>
                <a:srgbClr val="455560"/>
              </a:buClr>
              <a:buSzPts val="1200"/>
              <a:buChar char="●"/>
              <a:defRPr sz="1200">
                <a:solidFill>
                  <a:srgbClr val="455560"/>
                </a:solidFill>
              </a:defRPr>
            </a:lvl7pPr>
            <a:lvl8pPr marL="3657600" lvl="7" indent="-304800">
              <a:spcBef>
                <a:spcPts val="1600"/>
              </a:spcBef>
              <a:spcAft>
                <a:spcPts val="0"/>
              </a:spcAft>
              <a:buClr>
                <a:srgbClr val="455560"/>
              </a:buClr>
              <a:buSzPts val="1200"/>
              <a:buChar char="○"/>
              <a:defRPr sz="1200">
                <a:solidFill>
                  <a:srgbClr val="455560"/>
                </a:solidFill>
              </a:defRPr>
            </a:lvl8pPr>
            <a:lvl9pPr marL="4114800" lvl="8" indent="-304800">
              <a:spcBef>
                <a:spcPts val="1600"/>
              </a:spcBef>
              <a:spcAft>
                <a:spcPts val="1600"/>
              </a:spcAft>
              <a:buClr>
                <a:srgbClr val="455560"/>
              </a:buClr>
              <a:buSzPts val="1200"/>
              <a:buChar char="■"/>
              <a:defRPr sz="1200">
                <a:solidFill>
                  <a:srgbClr val="455560"/>
                </a:solidFill>
              </a:defRPr>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Clr>
                <a:srgbClr val="455560"/>
              </a:buClr>
              <a:buSzPts val="1400"/>
              <a:buChar char="●"/>
              <a:defRPr sz="1400">
                <a:solidFill>
                  <a:srgbClr val="455560"/>
                </a:solidFill>
              </a:defRPr>
            </a:lvl1pPr>
            <a:lvl2pPr marL="914400" lvl="1" indent="-304800">
              <a:spcBef>
                <a:spcPts val="1600"/>
              </a:spcBef>
              <a:spcAft>
                <a:spcPts val="0"/>
              </a:spcAft>
              <a:buClr>
                <a:srgbClr val="455560"/>
              </a:buClr>
              <a:buSzPts val="1200"/>
              <a:buChar char="○"/>
              <a:defRPr sz="1200">
                <a:solidFill>
                  <a:srgbClr val="455560"/>
                </a:solidFill>
              </a:defRPr>
            </a:lvl2pPr>
            <a:lvl3pPr marL="1371600" lvl="2" indent="-304800">
              <a:spcBef>
                <a:spcPts val="1600"/>
              </a:spcBef>
              <a:spcAft>
                <a:spcPts val="0"/>
              </a:spcAft>
              <a:buClr>
                <a:srgbClr val="455560"/>
              </a:buClr>
              <a:buSzPts val="1200"/>
              <a:buChar char="■"/>
              <a:defRPr sz="1200">
                <a:solidFill>
                  <a:srgbClr val="455560"/>
                </a:solidFill>
              </a:defRPr>
            </a:lvl3pPr>
            <a:lvl4pPr marL="1828800" lvl="3" indent="-304800">
              <a:spcBef>
                <a:spcPts val="1600"/>
              </a:spcBef>
              <a:spcAft>
                <a:spcPts val="0"/>
              </a:spcAft>
              <a:buClr>
                <a:srgbClr val="455560"/>
              </a:buClr>
              <a:buSzPts val="1200"/>
              <a:buChar char="●"/>
              <a:defRPr sz="1200">
                <a:solidFill>
                  <a:srgbClr val="455560"/>
                </a:solidFill>
              </a:defRPr>
            </a:lvl4pPr>
            <a:lvl5pPr marL="2286000" lvl="4" indent="-304800">
              <a:spcBef>
                <a:spcPts val="1600"/>
              </a:spcBef>
              <a:spcAft>
                <a:spcPts val="0"/>
              </a:spcAft>
              <a:buClr>
                <a:srgbClr val="455560"/>
              </a:buClr>
              <a:buSzPts val="1200"/>
              <a:buChar char="○"/>
              <a:defRPr sz="1200">
                <a:solidFill>
                  <a:srgbClr val="455560"/>
                </a:solidFill>
              </a:defRPr>
            </a:lvl5pPr>
            <a:lvl6pPr marL="2743200" lvl="5" indent="-304800">
              <a:spcBef>
                <a:spcPts val="1600"/>
              </a:spcBef>
              <a:spcAft>
                <a:spcPts val="0"/>
              </a:spcAft>
              <a:buClr>
                <a:srgbClr val="455560"/>
              </a:buClr>
              <a:buSzPts val="1200"/>
              <a:buChar char="■"/>
              <a:defRPr sz="1200">
                <a:solidFill>
                  <a:srgbClr val="455560"/>
                </a:solidFill>
              </a:defRPr>
            </a:lvl6pPr>
            <a:lvl7pPr marL="3200400" lvl="6" indent="-304800">
              <a:spcBef>
                <a:spcPts val="1600"/>
              </a:spcBef>
              <a:spcAft>
                <a:spcPts val="0"/>
              </a:spcAft>
              <a:buClr>
                <a:srgbClr val="455560"/>
              </a:buClr>
              <a:buSzPts val="1200"/>
              <a:buChar char="●"/>
              <a:defRPr sz="1200">
                <a:solidFill>
                  <a:srgbClr val="455560"/>
                </a:solidFill>
              </a:defRPr>
            </a:lvl7pPr>
            <a:lvl8pPr marL="3657600" lvl="7" indent="-304800">
              <a:spcBef>
                <a:spcPts val="1600"/>
              </a:spcBef>
              <a:spcAft>
                <a:spcPts val="0"/>
              </a:spcAft>
              <a:buClr>
                <a:srgbClr val="455560"/>
              </a:buClr>
              <a:buSzPts val="1200"/>
              <a:buChar char="○"/>
              <a:defRPr sz="1200">
                <a:solidFill>
                  <a:srgbClr val="455560"/>
                </a:solidFill>
              </a:defRPr>
            </a:lvl8pPr>
            <a:lvl9pPr marL="4114800" lvl="8" indent="-304800">
              <a:spcBef>
                <a:spcPts val="1600"/>
              </a:spcBef>
              <a:spcAft>
                <a:spcPts val="1600"/>
              </a:spcAft>
              <a:buClr>
                <a:srgbClr val="455560"/>
              </a:buClr>
              <a:buSzPts val="1200"/>
              <a:buChar char="■"/>
              <a:defRPr sz="1200">
                <a:solidFill>
                  <a:srgbClr val="455560"/>
                </a:solidFill>
              </a:defRPr>
            </a:lvl9pPr>
          </a:lstStyle>
          <a:p>
            <a:endParaRPr/>
          </a:p>
        </p:txBody>
      </p:sp>
      <p:sp>
        <p:nvSpPr>
          <p:cNvPr id="26" name="Google Shape;26;p5"/>
          <p:cNvSpPr/>
          <p:nvPr/>
        </p:nvSpPr>
        <p:spPr>
          <a:xfrm>
            <a:off x="0" y="5045700"/>
            <a:ext cx="9144000" cy="97800"/>
          </a:xfrm>
          <a:prstGeom prst="rect">
            <a:avLst/>
          </a:prstGeom>
          <a:solidFill>
            <a:srgbClr val="7BC1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Clr>
                <a:srgbClr val="532E63"/>
              </a:buClr>
              <a:buSzPts val="2800"/>
              <a:buNone/>
              <a:defRPr b="1">
                <a:solidFill>
                  <a:srgbClr val="532E6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6"/>
          <p:cNvSpPr/>
          <p:nvPr/>
        </p:nvSpPr>
        <p:spPr>
          <a:xfrm>
            <a:off x="0" y="5045700"/>
            <a:ext cx="9144000" cy="97800"/>
          </a:xfrm>
          <a:prstGeom prst="rect">
            <a:avLst/>
          </a:prstGeom>
          <a:solidFill>
            <a:srgbClr val="7BC1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Clr>
                <a:srgbClr val="532E63"/>
              </a:buClr>
              <a:buSzPts val="2400"/>
              <a:buNone/>
              <a:defRPr sz="2400" b="1">
                <a:solidFill>
                  <a:srgbClr val="532E63"/>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Clr>
                <a:srgbClr val="455560"/>
              </a:buClr>
              <a:buSzPts val="1200"/>
              <a:buChar char="●"/>
              <a:defRPr sz="1200">
                <a:solidFill>
                  <a:srgbClr val="455560"/>
                </a:solidFill>
              </a:defRPr>
            </a:lvl1pPr>
            <a:lvl2pPr marL="914400" lvl="1" indent="-304800">
              <a:spcBef>
                <a:spcPts val="1600"/>
              </a:spcBef>
              <a:spcAft>
                <a:spcPts val="0"/>
              </a:spcAft>
              <a:buClr>
                <a:srgbClr val="455560"/>
              </a:buClr>
              <a:buSzPts val="1200"/>
              <a:buChar char="○"/>
              <a:defRPr sz="1200">
                <a:solidFill>
                  <a:srgbClr val="455560"/>
                </a:solidFill>
              </a:defRPr>
            </a:lvl2pPr>
            <a:lvl3pPr marL="1371600" lvl="2" indent="-304800">
              <a:spcBef>
                <a:spcPts val="1600"/>
              </a:spcBef>
              <a:spcAft>
                <a:spcPts val="0"/>
              </a:spcAft>
              <a:buClr>
                <a:srgbClr val="455560"/>
              </a:buClr>
              <a:buSzPts val="1200"/>
              <a:buChar char="■"/>
              <a:defRPr sz="1200">
                <a:solidFill>
                  <a:srgbClr val="455560"/>
                </a:solidFill>
              </a:defRPr>
            </a:lvl3pPr>
            <a:lvl4pPr marL="1828800" lvl="3" indent="-304800">
              <a:spcBef>
                <a:spcPts val="1600"/>
              </a:spcBef>
              <a:spcAft>
                <a:spcPts val="0"/>
              </a:spcAft>
              <a:buClr>
                <a:srgbClr val="455560"/>
              </a:buClr>
              <a:buSzPts val="1200"/>
              <a:buChar char="●"/>
              <a:defRPr sz="1200">
                <a:solidFill>
                  <a:srgbClr val="455560"/>
                </a:solidFill>
              </a:defRPr>
            </a:lvl4pPr>
            <a:lvl5pPr marL="2286000" lvl="4" indent="-304800">
              <a:spcBef>
                <a:spcPts val="1600"/>
              </a:spcBef>
              <a:spcAft>
                <a:spcPts val="0"/>
              </a:spcAft>
              <a:buClr>
                <a:srgbClr val="455560"/>
              </a:buClr>
              <a:buSzPts val="1200"/>
              <a:buChar char="○"/>
              <a:defRPr sz="1200">
                <a:solidFill>
                  <a:srgbClr val="455560"/>
                </a:solidFill>
              </a:defRPr>
            </a:lvl5pPr>
            <a:lvl6pPr marL="2743200" lvl="5" indent="-304800">
              <a:spcBef>
                <a:spcPts val="1600"/>
              </a:spcBef>
              <a:spcAft>
                <a:spcPts val="0"/>
              </a:spcAft>
              <a:buClr>
                <a:srgbClr val="455560"/>
              </a:buClr>
              <a:buSzPts val="1200"/>
              <a:buChar char="■"/>
              <a:defRPr sz="1200">
                <a:solidFill>
                  <a:srgbClr val="455560"/>
                </a:solidFill>
              </a:defRPr>
            </a:lvl6pPr>
            <a:lvl7pPr marL="3200400" lvl="6" indent="-304800">
              <a:spcBef>
                <a:spcPts val="1600"/>
              </a:spcBef>
              <a:spcAft>
                <a:spcPts val="0"/>
              </a:spcAft>
              <a:buClr>
                <a:srgbClr val="455560"/>
              </a:buClr>
              <a:buSzPts val="1200"/>
              <a:buChar char="●"/>
              <a:defRPr sz="1200">
                <a:solidFill>
                  <a:srgbClr val="455560"/>
                </a:solidFill>
              </a:defRPr>
            </a:lvl7pPr>
            <a:lvl8pPr marL="3657600" lvl="7" indent="-304800">
              <a:spcBef>
                <a:spcPts val="1600"/>
              </a:spcBef>
              <a:spcAft>
                <a:spcPts val="0"/>
              </a:spcAft>
              <a:buClr>
                <a:srgbClr val="455560"/>
              </a:buClr>
              <a:buSzPts val="1200"/>
              <a:buChar char="○"/>
              <a:defRPr sz="1200">
                <a:solidFill>
                  <a:srgbClr val="455560"/>
                </a:solidFill>
              </a:defRPr>
            </a:lvl8pPr>
            <a:lvl9pPr marL="4114800" lvl="8" indent="-304800">
              <a:spcBef>
                <a:spcPts val="1600"/>
              </a:spcBef>
              <a:spcAft>
                <a:spcPts val="1600"/>
              </a:spcAft>
              <a:buClr>
                <a:srgbClr val="455560"/>
              </a:buClr>
              <a:buSzPts val="1200"/>
              <a:buChar char="■"/>
              <a:defRPr sz="1200">
                <a:solidFill>
                  <a:srgbClr val="455560"/>
                </a:solidFill>
              </a:defRPr>
            </a:lvl9pPr>
          </a:lstStyle>
          <a:p>
            <a:endParaRPr/>
          </a:p>
        </p:txBody>
      </p:sp>
      <p:sp>
        <p:nvSpPr>
          <p:cNvPr id="33" name="Google Shape;33;p7"/>
          <p:cNvSpPr/>
          <p:nvPr/>
        </p:nvSpPr>
        <p:spPr>
          <a:xfrm>
            <a:off x="0" y="5045700"/>
            <a:ext cx="9144000" cy="97800"/>
          </a:xfrm>
          <a:prstGeom prst="rect">
            <a:avLst/>
          </a:prstGeom>
          <a:solidFill>
            <a:srgbClr val="7BC1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8"/>
          <p:cNvSpPr/>
          <p:nvPr/>
        </p:nvSpPr>
        <p:spPr>
          <a:xfrm>
            <a:off x="-2825" y="0"/>
            <a:ext cx="5797500" cy="5143500"/>
          </a:xfrm>
          <a:prstGeom prst="rect">
            <a:avLst/>
          </a:prstGeom>
          <a:solidFill>
            <a:srgbClr val="7BC142"/>
          </a:solidFill>
          <a:ln w="9525" cap="flat" cmpd="sng">
            <a:solidFill>
              <a:srgbClr val="7BC1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8"/>
          <p:cNvSpPr txBox="1">
            <a:spLocks noGrp="1"/>
          </p:cNvSpPr>
          <p:nvPr>
            <p:ph type="title"/>
          </p:nvPr>
        </p:nvSpPr>
        <p:spPr>
          <a:xfrm>
            <a:off x="490250" y="526350"/>
            <a:ext cx="4888800" cy="4090800"/>
          </a:xfrm>
          <a:prstGeom prst="rect">
            <a:avLst/>
          </a:prstGeom>
        </p:spPr>
        <p:txBody>
          <a:bodyPr spcFirstLastPara="1" wrap="square" lIns="91425" tIns="91425" rIns="91425" bIns="91425" anchor="ctr" anchorCtr="0"/>
          <a:lstStyle>
            <a:lvl1pPr lvl="0" algn="ctr">
              <a:spcBef>
                <a:spcPts val="0"/>
              </a:spcBef>
              <a:spcAft>
                <a:spcPts val="0"/>
              </a:spcAft>
              <a:buClr>
                <a:srgbClr val="455560"/>
              </a:buClr>
              <a:buSzPts val="4800"/>
              <a:buNone/>
              <a:defRPr sz="4800" b="1">
                <a:solidFill>
                  <a:srgbClr val="455560"/>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9"/>
          <p:cNvSpPr/>
          <p:nvPr/>
        </p:nvSpPr>
        <p:spPr>
          <a:xfrm>
            <a:off x="418025" y="1555875"/>
            <a:ext cx="3837000" cy="1670700"/>
          </a:xfrm>
          <a:prstGeom prst="snip1Rect">
            <a:avLst>
              <a:gd name="adj" fmla="val 16667"/>
            </a:avLst>
          </a:prstGeom>
          <a:solidFill>
            <a:srgbClr val="0096D7">
              <a:alpha val="55000"/>
            </a:srgbClr>
          </a:solidFill>
          <a:ln w="28575" cap="flat" cmpd="sng">
            <a:solidFill>
              <a:srgbClr val="455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p:nvPr/>
        </p:nvSpPr>
        <p:spPr>
          <a:xfrm>
            <a:off x="4572000" y="75"/>
            <a:ext cx="4572000" cy="5143500"/>
          </a:xfrm>
          <a:prstGeom prst="rect">
            <a:avLst/>
          </a:prstGeom>
          <a:solidFill>
            <a:srgbClr val="455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28575" cap="flat" cmpd="sng">
            <a:solidFill>
              <a:srgbClr val="7BC142"/>
            </a:solidFill>
            <a:prstDash val="solid"/>
            <a:round/>
            <a:headEnd type="none" w="sm" len="sm"/>
            <a:tailEnd type="none" w="sm" len="sm"/>
          </a:ln>
        </p:spPr>
      </p:cxnSp>
      <p:sp>
        <p:nvSpPr>
          <p:cNvPr id="42" name="Google Shape;42;p9"/>
          <p:cNvSpPr txBox="1">
            <a:spLocks noGrp="1"/>
          </p:cNvSpPr>
          <p:nvPr>
            <p:ph type="title"/>
          </p:nvPr>
        </p:nvSpPr>
        <p:spPr>
          <a:xfrm>
            <a:off x="418025" y="1205825"/>
            <a:ext cx="3672900" cy="1509600"/>
          </a:xfrm>
          <a:prstGeom prst="rect">
            <a:avLst/>
          </a:prstGeom>
        </p:spPr>
        <p:txBody>
          <a:bodyPr spcFirstLastPara="1" wrap="square" lIns="91425" tIns="91425" rIns="91425" bIns="91425" anchor="b" anchorCtr="0"/>
          <a:lstStyle>
            <a:lvl1pPr lvl="0" algn="ctr">
              <a:spcBef>
                <a:spcPts val="0"/>
              </a:spcBef>
              <a:spcAft>
                <a:spcPts val="0"/>
              </a:spcAft>
              <a:buClr>
                <a:srgbClr val="532E63"/>
              </a:buClr>
              <a:buSzPts val="3600"/>
              <a:buNone/>
              <a:defRPr sz="3600" b="1">
                <a:solidFill>
                  <a:srgbClr val="532E63"/>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rgbClr val="455560"/>
              </a:buClr>
              <a:buSzPts val="1800"/>
              <a:buNone/>
              <a:defRPr b="1">
                <a:solidFill>
                  <a:srgbClr val="455560"/>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rgbClr val="455560"/>
              </a:buClr>
              <a:buSzPts val="2100"/>
              <a:buNone/>
              <a:defRPr sz="2100" b="1">
                <a:solidFill>
                  <a:srgbClr val="455560"/>
                </a:solidFill>
              </a:defRPr>
            </a:lvl1pPr>
          </a:lstStyle>
          <a:p>
            <a:endParaRPr/>
          </a:p>
        </p:txBody>
      </p:sp>
      <p:sp>
        <p:nvSpPr>
          <p:cNvPr id="48" name="Google Shape;48;p10"/>
          <p:cNvSpPr/>
          <p:nvPr/>
        </p:nvSpPr>
        <p:spPr>
          <a:xfrm>
            <a:off x="0" y="5045700"/>
            <a:ext cx="9144000" cy="97800"/>
          </a:xfrm>
          <a:prstGeom prst="rect">
            <a:avLst/>
          </a:prstGeom>
          <a:solidFill>
            <a:srgbClr val="7BC1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532E63"/>
              </a:buClr>
              <a:buSzPts val="2800"/>
              <a:buFont typeface="Proxima Nova"/>
              <a:buNone/>
              <a:defRPr sz="2800" b="1">
                <a:solidFill>
                  <a:srgbClr val="532E63"/>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rgbClr val="455560"/>
              </a:buClr>
              <a:buSzPts val="1800"/>
              <a:buFont typeface="Proxima Nova"/>
              <a:buChar char="●"/>
              <a:defRPr sz="1800">
                <a:solidFill>
                  <a:srgbClr val="455560"/>
                </a:solidFill>
                <a:latin typeface="Proxima Nova"/>
                <a:ea typeface="Proxima Nova"/>
                <a:cs typeface="Proxima Nova"/>
                <a:sym typeface="Proxima Nova"/>
              </a:defRPr>
            </a:lvl1pPr>
            <a:lvl2pPr marL="914400" lvl="1" indent="-317500">
              <a:lnSpc>
                <a:spcPct val="115000"/>
              </a:lnSpc>
              <a:spcBef>
                <a:spcPts val="1600"/>
              </a:spcBef>
              <a:spcAft>
                <a:spcPts val="0"/>
              </a:spcAft>
              <a:buClr>
                <a:srgbClr val="455560"/>
              </a:buClr>
              <a:buSzPts val="1400"/>
              <a:buFont typeface="Proxima Nova"/>
              <a:buChar char="○"/>
              <a:defRPr>
                <a:solidFill>
                  <a:srgbClr val="455560"/>
                </a:solidFill>
                <a:latin typeface="Proxima Nova"/>
                <a:ea typeface="Proxima Nova"/>
                <a:cs typeface="Proxima Nova"/>
                <a:sym typeface="Proxima Nova"/>
              </a:defRPr>
            </a:lvl2pPr>
            <a:lvl3pPr marL="1371600" lvl="2" indent="-317500">
              <a:lnSpc>
                <a:spcPct val="115000"/>
              </a:lnSpc>
              <a:spcBef>
                <a:spcPts val="1600"/>
              </a:spcBef>
              <a:spcAft>
                <a:spcPts val="0"/>
              </a:spcAft>
              <a:buClr>
                <a:srgbClr val="455560"/>
              </a:buClr>
              <a:buSzPts val="1400"/>
              <a:buFont typeface="Proxima Nova"/>
              <a:buChar char="■"/>
              <a:defRPr>
                <a:solidFill>
                  <a:srgbClr val="455560"/>
                </a:solidFill>
                <a:latin typeface="Proxima Nova"/>
                <a:ea typeface="Proxima Nova"/>
                <a:cs typeface="Proxima Nova"/>
                <a:sym typeface="Proxima Nova"/>
              </a:defRPr>
            </a:lvl3pPr>
            <a:lvl4pPr marL="1828800" lvl="3" indent="-317500">
              <a:lnSpc>
                <a:spcPct val="115000"/>
              </a:lnSpc>
              <a:spcBef>
                <a:spcPts val="1600"/>
              </a:spcBef>
              <a:spcAft>
                <a:spcPts val="0"/>
              </a:spcAft>
              <a:buClr>
                <a:srgbClr val="455560"/>
              </a:buClr>
              <a:buSzPts val="1400"/>
              <a:buFont typeface="Proxima Nova"/>
              <a:buChar char="●"/>
              <a:defRPr>
                <a:solidFill>
                  <a:srgbClr val="455560"/>
                </a:solidFill>
                <a:latin typeface="Proxima Nova"/>
                <a:ea typeface="Proxima Nova"/>
                <a:cs typeface="Proxima Nova"/>
                <a:sym typeface="Proxima Nova"/>
              </a:defRPr>
            </a:lvl4pPr>
            <a:lvl5pPr marL="2286000" lvl="4" indent="-317500">
              <a:lnSpc>
                <a:spcPct val="115000"/>
              </a:lnSpc>
              <a:spcBef>
                <a:spcPts val="1600"/>
              </a:spcBef>
              <a:spcAft>
                <a:spcPts val="0"/>
              </a:spcAft>
              <a:buClr>
                <a:srgbClr val="455560"/>
              </a:buClr>
              <a:buSzPts val="1400"/>
              <a:buFont typeface="Proxima Nova"/>
              <a:buChar char="○"/>
              <a:defRPr>
                <a:solidFill>
                  <a:srgbClr val="455560"/>
                </a:solidFill>
                <a:latin typeface="Proxima Nova"/>
                <a:ea typeface="Proxima Nova"/>
                <a:cs typeface="Proxima Nova"/>
                <a:sym typeface="Proxima Nova"/>
              </a:defRPr>
            </a:lvl5pPr>
            <a:lvl6pPr marL="2743200" lvl="5" indent="-317500">
              <a:lnSpc>
                <a:spcPct val="115000"/>
              </a:lnSpc>
              <a:spcBef>
                <a:spcPts val="1600"/>
              </a:spcBef>
              <a:spcAft>
                <a:spcPts val="0"/>
              </a:spcAft>
              <a:buClr>
                <a:srgbClr val="455560"/>
              </a:buClr>
              <a:buSzPts val="1400"/>
              <a:buFont typeface="Proxima Nova"/>
              <a:buChar char="■"/>
              <a:defRPr>
                <a:solidFill>
                  <a:srgbClr val="455560"/>
                </a:solidFill>
                <a:latin typeface="Proxima Nova"/>
                <a:ea typeface="Proxima Nova"/>
                <a:cs typeface="Proxima Nova"/>
                <a:sym typeface="Proxima Nova"/>
              </a:defRPr>
            </a:lvl6pPr>
            <a:lvl7pPr marL="3200400" lvl="6" indent="-317500">
              <a:lnSpc>
                <a:spcPct val="115000"/>
              </a:lnSpc>
              <a:spcBef>
                <a:spcPts val="1600"/>
              </a:spcBef>
              <a:spcAft>
                <a:spcPts val="0"/>
              </a:spcAft>
              <a:buClr>
                <a:srgbClr val="455560"/>
              </a:buClr>
              <a:buSzPts val="1400"/>
              <a:buFont typeface="Proxima Nova"/>
              <a:buChar char="●"/>
              <a:defRPr>
                <a:solidFill>
                  <a:srgbClr val="455560"/>
                </a:solidFill>
                <a:latin typeface="Proxima Nova"/>
                <a:ea typeface="Proxima Nova"/>
                <a:cs typeface="Proxima Nova"/>
                <a:sym typeface="Proxima Nova"/>
              </a:defRPr>
            </a:lvl7pPr>
            <a:lvl8pPr marL="3657600" lvl="7" indent="-317500">
              <a:lnSpc>
                <a:spcPct val="115000"/>
              </a:lnSpc>
              <a:spcBef>
                <a:spcPts val="1600"/>
              </a:spcBef>
              <a:spcAft>
                <a:spcPts val="0"/>
              </a:spcAft>
              <a:buClr>
                <a:srgbClr val="455560"/>
              </a:buClr>
              <a:buSzPts val="1400"/>
              <a:buFont typeface="Proxima Nova"/>
              <a:buChar char="○"/>
              <a:defRPr>
                <a:solidFill>
                  <a:srgbClr val="455560"/>
                </a:solidFill>
                <a:latin typeface="Proxima Nova"/>
                <a:ea typeface="Proxima Nova"/>
                <a:cs typeface="Proxima Nova"/>
                <a:sym typeface="Proxima Nova"/>
              </a:defRPr>
            </a:lvl8pPr>
            <a:lvl9pPr marL="4114800" lvl="8" indent="-317500">
              <a:lnSpc>
                <a:spcPct val="115000"/>
              </a:lnSpc>
              <a:spcBef>
                <a:spcPts val="1600"/>
              </a:spcBef>
              <a:spcAft>
                <a:spcPts val="1600"/>
              </a:spcAft>
              <a:buClr>
                <a:srgbClr val="455560"/>
              </a:buClr>
              <a:buSzPts val="1400"/>
              <a:buFont typeface="Proxima Nova"/>
              <a:buChar char="■"/>
              <a:defRPr>
                <a:solidFill>
                  <a:srgbClr val="455560"/>
                </a:solidFill>
                <a:latin typeface="Proxima Nova"/>
                <a:ea typeface="Proxima Nova"/>
                <a:cs typeface="Proxima Nova"/>
                <a:sym typeface="Proxima Nova"/>
              </a:defRPr>
            </a:lvl9pPr>
          </a:lstStyle>
          <a:p>
            <a:endParaRPr/>
          </a:p>
        </p:txBody>
      </p:sp>
      <p:sp>
        <p:nvSpPr>
          <p:cNvPr id="8" name="Google Shape;8;p1"/>
          <p:cNvSpPr/>
          <p:nvPr/>
        </p:nvSpPr>
        <p:spPr>
          <a:xfrm>
            <a:off x="0" y="5045700"/>
            <a:ext cx="9144000" cy="97800"/>
          </a:xfrm>
          <a:prstGeom prst="rect">
            <a:avLst/>
          </a:prstGeom>
          <a:solidFill>
            <a:srgbClr val="7BC1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tinyurl.com/emintsMARE"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hyperlink" Target="https://docs.google.com" TargetMode="External"/><Relationship Id="rId7" Type="http://schemas.openxmlformats.org/officeDocument/2006/relationships/hyperlink" Target="http://ditchthattextbook.com/2017/03/10/meet-google-keep-and-6-ways-it-can-help-schools/" TargetMode="External"/><Relationship Id="rId12" Type="http://schemas.openxmlformats.org/officeDocument/2006/relationships/hyperlink" Target="http://floromondaymorningmusings.blogspot.co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kylepace.wordpress.com/" TargetMode="External"/><Relationship Id="rId11" Type="http://schemas.openxmlformats.org/officeDocument/2006/relationships/image" Target="../media/image14.png"/><Relationship Id="rId5" Type="http://schemas.openxmlformats.org/officeDocument/2006/relationships/hyperlink" Target="https://kylepace.wordpress.com/2013/05/13/google-docs-for-administrators-5-more-ideas/" TargetMode="External"/><Relationship Id="rId15" Type="http://schemas.openxmlformats.org/officeDocument/2006/relationships/hyperlink" Target="https://blog.feedspot.com/high_school_blogs/" TargetMode="External"/><Relationship Id="rId10" Type="http://schemas.openxmlformats.org/officeDocument/2006/relationships/image" Target="../media/image13.png"/><Relationship Id="rId4" Type="http://schemas.openxmlformats.org/officeDocument/2006/relationships/hyperlink" Target="https://kylepace.wordpress.com/2012/05/07/google_docs_for_admins/" TargetMode="External"/><Relationship Id="rId9" Type="http://schemas.openxmlformats.org/officeDocument/2006/relationships/hyperlink" Target="http://emintsclassroomstrategies.blogspot.com/2017/10/do-you-slide.html" TargetMode="External"/><Relationship Id="rId14" Type="http://schemas.openxmlformats.org/officeDocument/2006/relationships/hyperlink" Target="https://www.theedublogger.com/blogs-wordpress-school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www.naesp.org/sites/default/files/SanfelippoSinanis_SO17.pdf" TargetMode="External"/><Relationship Id="rId3" Type="http://schemas.openxmlformats.org/officeDocument/2006/relationships/hyperlink" Target="http://www.facebook.com" TargetMode="External"/><Relationship Id="rId7" Type="http://schemas.openxmlformats.org/officeDocument/2006/relationships/hyperlink" Target="https://www.remind.com/" TargetMode="External"/><Relationship Id="rId12" Type="http://schemas.openxmlformats.org/officeDocument/2006/relationships/hyperlink" Target="http://www.kathleenamorris.com/2018/01/06/communicate-parent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hyperlink" Target="https://www.edutopia.org/article/parent-engagement-digital-age" TargetMode="External"/><Relationship Id="rId5" Type="http://schemas.openxmlformats.org/officeDocument/2006/relationships/hyperlink" Target="https://www.facebook.com/doramoschool/" TargetMode="Externa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hyperlink" Target="http://www.lhcsdbadges.org/wp-content/uploads/2015/06/20-day-Twitter-Challenge.jpg" TargetMode="External"/><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s://sites.google.com/a/emints.org/emints-tools-for-schools/" TargetMode="External"/><Relationship Id="rId3" Type="http://schemas.openxmlformats.org/officeDocument/2006/relationships/hyperlink" Target="https://digitalpromise.org/2014/04/16/what-makes-an-innovative-school-leader-3/" TargetMode="External"/><Relationship Id="rId7" Type="http://schemas.openxmlformats.org/officeDocument/2006/relationships/hyperlink" Target="https://georgecouros.ca/blog/archives/tag/innovators-mindset" TargetMode="External"/><Relationship Id="rId12"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hyperlink" Target="https://sites.google.com/a/emints.org/cooperative-learning-strategies/" TargetMode="External"/><Relationship Id="rId5" Type="http://schemas.openxmlformats.org/officeDocument/2006/relationships/hyperlink" Target="https://georgecouros.ca/blog/archives/5921" TargetMode="External"/><Relationship Id="rId10" Type="http://schemas.openxmlformats.org/officeDocument/2006/relationships/image" Target="../media/image24.png"/><Relationship Id="rId4" Type="http://schemas.openxmlformats.org/officeDocument/2006/relationships/hyperlink" Target="http://dangerouslyirrelevant.org/2017/12/18-things-that-leaders-of-innovative-schools-do-differently.html" TargetMode="External"/><Relationship Id="rId9" Type="http://schemas.openxmlformats.org/officeDocument/2006/relationships/hyperlink" Target="https://sites.google.com/a/emints.org/grouping-strategies/" TargetMode="External"/><Relationship Id="rId1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ascd.org/publications/educational-leadership/feb15/vol72/num05/How-We-Know-Collaboration-Works.aspx" TargetMode="External"/><Relationship Id="rId3" Type="http://schemas.openxmlformats.org/officeDocument/2006/relationships/hyperlink" Target="http://www.govtech.com/education/k-12/5-Ways-Education-Leaders-Can-Support-Teachers.html" TargetMode="External"/><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hyperlink" Target="http://inservice.ascd.org/how-administrators-can-support-a-positive-school-culture/" TargetMode="External"/><Relationship Id="rId10" Type="http://schemas.openxmlformats.org/officeDocument/2006/relationships/hyperlink" Target="https://www.cultofpedagogy.com/faculty-staff-survey-form/" TargetMode="External"/><Relationship Id="rId4" Type="http://schemas.openxmlformats.org/officeDocument/2006/relationships/hyperlink" Target="http://www.doe.mass.edu/edeval/leadership/BuildingSchoolCulture.pdf" TargetMode="External"/><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ascd.org/publications/books/103019/chapters/Vision-as-the-Compass.aspx" TargetMode="External"/><Relationship Id="rId3" Type="http://schemas.openxmlformats.org/officeDocument/2006/relationships/image" Target="../media/image33.png"/><Relationship Id="rId7" Type="http://schemas.openxmlformats.org/officeDocument/2006/relationships/image" Target="../media/image35.png"/><Relationship Id="rId12" Type="http://schemas.openxmlformats.org/officeDocument/2006/relationships/hyperlink" Target="http://blog.optimus-education.com/vision-action-developing-your-schools-core-purpose"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surveymonkey.com/r/W6GWYKH" TargetMode="External"/><Relationship Id="rId11" Type="http://schemas.openxmlformats.org/officeDocument/2006/relationships/hyperlink" Target="https://casn.berkeley.edu/wp-content/uploads/resource_files/School-Wide_Mission_Process.pdf" TargetMode="External"/><Relationship Id="rId5" Type="http://schemas.openxmlformats.org/officeDocument/2006/relationships/image" Target="../media/image34.png"/><Relationship Id="rId10" Type="http://schemas.openxmlformats.org/officeDocument/2006/relationships/hyperlink" Target="https://www.iste.org/explore/articleDetail?articleid=381&amp;category=Lead-the-" TargetMode="External"/><Relationship Id="rId4" Type="http://schemas.openxmlformats.org/officeDocument/2006/relationships/hyperlink" Target="https://www.cpsk12.org/domain/5931" TargetMode="External"/><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caldwell@emints.org"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eschoolnews.com/2017/03/30/school-districts-twitter-rockstars/" TargetMode="External"/><Relationship Id="rId13" Type="http://schemas.openxmlformats.org/officeDocument/2006/relationships/hyperlink" Target="http://esheninger.blogspot.com/2016/10/why-every-leader-needs-pln.html" TargetMode="External"/><Relationship Id="rId3" Type="http://schemas.openxmlformats.org/officeDocument/2006/relationships/image" Target="../media/image5.png"/><Relationship Id="rId7" Type="http://schemas.openxmlformats.org/officeDocument/2006/relationships/hyperlink" Target="http://www.shakeuplearning.com/blog/educational-hashtag-database/" TargetMode="External"/><Relationship Id="rId12" Type="http://schemas.openxmlformats.org/officeDocument/2006/relationships/image" Target="../media/image8.png"/><Relationship Id="rId2" Type="http://schemas.openxmlformats.org/officeDocument/2006/relationships/notesSlide" Target="../notesSlides/notesSlide6.xml"/><Relationship Id="rId16"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hyperlink" Target="https://schoolleadersnow.weareteachers.com/twitter-is-the-new-diy-pd/" TargetMode="External"/><Relationship Id="rId11" Type="http://schemas.openxmlformats.org/officeDocument/2006/relationships/hyperlink" Target="https://www.edutopia.org/blog/how-do-i-get-a-pln-tom-whitby" TargetMode="External"/><Relationship Id="rId5" Type="http://schemas.openxmlformats.org/officeDocument/2006/relationships/image" Target="../media/image6.png"/><Relationship Id="rId15" Type="http://schemas.openxmlformats.org/officeDocument/2006/relationships/hyperlink" Target="https://www.facebook.com/groups/PrincipalLife/" TargetMode="External"/><Relationship Id="rId10" Type="http://schemas.openxmlformats.org/officeDocument/2006/relationships/image" Target="../media/image7.png"/><Relationship Id="rId4" Type="http://schemas.openxmlformats.org/officeDocument/2006/relationships/hyperlink" Target="https://plus.google.com/u/0/communities/107079477707292057679" TargetMode="External"/><Relationship Id="rId9" Type="http://schemas.openxmlformats.org/officeDocument/2006/relationships/hyperlink" Target="https://tweetdeck.twitter.com" TargetMode="External"/><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435900" y="652675"/>
            <a:ext cx="8272200" cy="15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Digital Leadership! </a:t>
            </a:r>
            <a:r>
              <a:rPr lang="en"/>
              <a:t>Tips for Modern Schools</a:t>
            </a:r>
            <a:endParaRPr dirty="0"/>
          </a:p>
        </p:txBody>
      </p:sp>
      <p:sp>
        <p:nvSpPr>
          <p:cNvPr id="61" name="Google Shape;61;p13"/>
          <p:cNvSpPr txBox="1">
            <a:spLocks noGrp="1"/>
          </p:cNvSpPr>
          <p:nvPr>
            <p:ph type="subTitle" idx="1"/>
          </p:nvPr>
        </p:nvSpPr>
        <p:spPr>
          <a:xfrm>
            <a:off x="510450" y="2698263"/>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Invigorating Schools While Leading</a:t>
            </a:r>
            <a:endParaRPr/>
          </a:p>
        </p:txBody>
      </p:sp>
      <p:pic>
        <p:nvPicPr>
          <p:cNvPr id="62" name="Google Shape;62;p13" descr="emints_logo_color_gray_letters.png"/>
          <p:cNvPicPr preferRelativeResize="0"/>
          <p:nvPr/>
        </p:nvPicPr>
        <p:blipFill>
          <a:blip r:embed="rId3">
            <a:alphaModFix/>
          </a:blip>
          <a:stretch>
            <a:fillRect/>
          </a:stretch>
        </p:blipFill>
        <p:spPr>
          <a:xfrm>
            <a:off x="152400" y="3964713"/>
            <a:ext cx="3522562" cy="1026388"/>
          </a:xfrm>
          <a:prstGeom prst="rect">
            <a:avLst/>
          </a:prstGeom>
          <a:noFill/>
          <a:ln>
            <a:noFill/>
          </a:ln>
        </p:spPr>
      </p:pic>
      <p:sp>
        <p:nvSpPr>
          <p:cNvPr id="63" name="Google Shape;63;p13"/>
          <p:cNvSpPr txBox="1"/>
          <p:nvPr/>
        </p:nvSpPr>
        <p:spPr>
          <a:xfrm>
            <a:off x="4263325" y="3785375"/>
            <a:ext cx="4725600" cy="85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u="sng">
                <a:solidFill>
                  <a:schemeClr val="hlink"/>
                </a:solidFill>
                <a:latin typeface="Roboto Condensed"/>
                <a:ea typeface="Roboto Condensed"/>
                <a:cs typeface="Roboto Condensed"/>
                <a:sym typeface="Roboto Condensed"/>
                <a:hlinkClick r:id="rId4"/>
              </a:rPr>
              <a:t>https://tinyurl.com/emintsMARE</a:t>
            </a:r>
            <a:endParaRPr sz="2400" b="1">
              <a:solidFill>
                <a:srgbClr val="444444"/>
              </a:solidFill>
              <a:latin typeface="Roboto Condensed"/>
              <a:ea typeface="Roboto Condensed"/>
              <a:cs typeface="Roboto Condensed"/>
              <a:sym typeface="Roboto Condensed"/>
            </a:endParaRPr>
          </a:p>
          <a:p>
            <a:pPr marL="0" lvl="0" indent="0" algn="ctr" rtl="0">
              <a:spcBef>
                <a:spcPts val="0"/>
              </a:spcBef>
              <a:spcAft>
                <a:spcPts val="0"/>
              </a:spcAft>
              <a:buNone/>
            </a:pPr>
            <a:endParaRPr sz="1800">
              <a:solidFill>
                <a:srgbClr val="444444"/>
              </a:solidFill>
              <a:latin typeface="Roboto"/>
              <a:ea typeface="Roboto"/>
              <a:cs typeface="Roboto"/>
              <a:sym typeface="Roboto"/>
            </a:endParaRPr>
          </a:p>
          <a:p>
            <a:pPr marL="0" lvl="0" indent="0" algn="ctr" rtl="0">
              <a:spcBef>
                <a:spcPts val="0"/>
              </a:spcBef>
              <a:spcAft>
                <a:spcPts val="0"/>
              </a:spcAft>
              <a:buNone/>
            </a:pPr>
            <a:endParaRPr sz="1800">
              <a:solidFill>
                <a:srgbClr val="444444"/>
              </a:solidFill>
              <a:latin typeface="Roboto"/>
              <a:ea typeface="Roboto"/>
              <a:cs typeface="Roboto"/>
              <a:sym typeface="Roboto"/>
            </a:endParaRPr>
          </a:p>
        </p:txBody>
      </p:sp>
      <p:sp>
        <p:nvSpPr>
          <p:cNvPr id="64" name="Google Shape;64;p13"/>
          <p:cNvSpPr txBox="1"/>
          <p:nvPr/>
        </p:nvSpPr>
        <p:spPr>
          <a:xfrm>
            <a:off x="152400" y="0"/>
            <a:ext cx="3144600" cy="38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311700" y="247300"/>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3000">
                <a:solidFill>
                  <a:srgbClr val="455560"/>
                </a:solidFill>
                <a:latin typeface="Shadows Into Light"/>
                <a:ea typeface="Shadows Into Light"/>
                <a:cs typeface="Shadows Into Light"/>
                <a:sym typeface="Shadows Into Light"/>
              </a:rPr>
              <a:t>2. Harnessing the Power of Digital Communication Tools</a:t>
            </a:r>
            <a:endParaRPr sz="3000">
              <a:solidFill>
                <a:srgbClr val="455560"/>
              </a:solidFill>
            </a:endParaRPr>
          </a:p>
        </p:txBody>
      </p:sp>
      <p:sp>
        <p:nvSpPr>
          <p:cNvPr id="133" name="Google Shape;133;p22"/>
          <p:cNvSpPr txBox="1">
            <a:spLocks noGrp="1"/>
          </p:cNvSpPr>
          <p:nvPr>
            <p:ph type="body" idx="1"/>
          </p:nvPr>
        </p:nvSpPr>
        <p:spPr>
          <a:xfrm>
            <a:off x="1405125" y="1089575"/>
            <a:ext cx="2165100" cy="1699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2400">
                <a:latin typeface="Roboto Condensed"/>
                <a:ea typeface="Roboto Condensed"/>
                <a:cs typeface="Roboto Condensed"/>
                <a:sym typeface="Roboto Condensed"/>
              </a:rPr>
              <a:t>Do you Slide?</a:t>
            </a:r>
            <a:endParaRPr sz="2400">
              <a:latin typeface="Roboto Condensed"/>
              <a:ea typeface="Roboto Condensed"/>
              <a:cs typeface="Roboto Condensed"/>
              <a:sym typeface="Roboto Condensed"/>
            </a:endParaRPr>
          </a:p>
          <a:p>
            <a:pPr marL="0" lvl="0" indent="0" algn="l" rtl="0">
              <a:lnSpc>
                <a:spcPct val="100000"/>
              </a:lnSpc>
              <a:spcBef>
                <a:spcPts val="1600"/>
              </a:spcBef>
              <a:spcAft>
                <a:spcPts val="0"/>
              </a:spcAft>
              <a:buNone/>
            </a:pPr>
            <a:endParaRPr sz="2400">
              <a:latin typeface="Roboto Condensed"/>
              <a:ea typeface="Roboto Condensed"/>
              <a:cs typeface="Roboto Condensed"/>
              <a:sym typeface="Roboto Condensed"/>
            </a:endParaRPr>
          </a:p>
        </p:txBody>
      </p:sp>
      <p:sp>
        <p:nvSpPr>
          <p:cNvPr id="134" name="Google Shape;134;p22"/>
          <p:cNvSpPr txBox="1">
            <a:spLocks noGrp="1"/>
          </p:cNvSpPr>
          <p:nvPr>
            <p:ph type="body" idx="1"/>
          </p:nvPr>
        </p:nvSpPr>
        <p:spPr>
          <a:xfrm>
            <a:off x="4469500" y="1074975"/>
            <a:ext cx="3963900" cy="1699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latin typeface="Roboto Condensed"/>
                <a:ea typeface="Roboto Condensed"/>
                <a:cs typeface="Roboto Condensed"/>
                <a:sym typeface="Roboto Condensed"/>
              </a:rPr>
              <a:t>What’s up </a:t>
            </a:r>
            <a:r>
              <a:rPr lang="en" sz="2400" u="sng">
                <a:solidFill>
                  <a:schemeClr val="hlink"/>
                </a:solidFill>
                <a:latin typeface="Roboto Condensed"/>
                <a:ea typeface="Roboto Condensed"/>
                <a:cs typeface="Roboto Condensed"/>
                <a:sym typeface="Roboto Condensed"/>
                <a:hlinkClick r:id="rId3"/>
              </a:rPr>
              <a:t>Doc</a:t>
            </a:r>
            <a:r>
              <a:rPr lang="en" sz="2400">
                <a:latin typeface="Roboto Condensed"/>
                <a:ea typeface="Roboto Condensed"/>
                <a:cs typeface="Roboto Condensed"/>
                <a:sym typeface="Roboto Condensed"/>
              </a:rPr>
              <a:t>? </a:t>
            </a:r>
            <a:endParaRPr>
              <a:latin typeface="Roboto Condensed Light"/>
              <a:ea typeface="Roboto Condensed Light"/>
              <a:cs typeface="Roboto Condensed Light"/>
              <a:sym typeface="Roboto Condensed Light"/>
            </a:endParaRPr>
          </a:p>
          <a:p>
            <a:pPr marL="0" lvl="0" indent="0" algn="l" rtl="0">
              <a:lnSpc>
                <a:spcPct val="100000"/>
              </a:lnSpc>
              <a:spcBef>
                <a:spcPts val="1600"/>
              </a:spcBef>
              <a:spcAft>
                <a:spcPts val="0"/>
              </a:spcAft>
              <a:buNone/>
            </a:pPr>
            <a:r>
              <a:rPr lang="en">
                <a:latin typeface="Roboto Condensed Light"/>
                <a:ea typeface="Roboto Condensed Light"/>
                <a:cs typeface="Roboto Condensed Light"/>
                <a:sym typeface="Roboto Condensed Light"/>
              </a:rPr>
              <a:t>Templates: Lesson Plans, </a:t>
            </a:r>
            <a:br>
              <a:rPr lang="en">
                <a:latin typeface="Roboto Condensed Light"/>
                <a:ea typeface="Roboto Condensed Light"/>
                <a:cs typeface="Roboto Condensed Light"/>
                <a:sym typeface="Roboto Condensed Light"/>
              </a:rPr>
            </a:br>
            <a:r>
              <a:rPr lang="en">
                <a:latin typeface="Roboto Condensed Light"/>
                <a:ea typeface="Roboto Condensed Light"/>
                <a:cs typeface="Roboto Condensed Light"/>
                <a:sym typeface="Roboto Condensed Light"/>
              </a:rPr>
              <a:t>Essays, Reports, and more</a:t>
            </a:r>
            <a:endParaRPr>
              <a:latin typeface="Roboto Condensed Light"/>
              <a:ea typeface="Roboto Condensed Light"/>
              <a:cs typeface="Roboto Condensed Light"/>
              <a:sym typeface="Roboto Condensed Light"/>
            </a:endParaRPr>
          </a:p>
          <a:p>
            <a:pPr marL="0" lvl="0" indent="0" algn="l" rtl="0">
              <a:lnSpc>
                <a:spcPct val="100000"/>
              </a:lnSpc>
              <a:spcBef>
                <a:spcPts val="1600"/>
              </a:spcBef>
              <a:spcAft>
                <a:spcPts val="1600"/>
              </a:spcAft>
              <a:buNone/>
            </a:pPr>
            <a:r>
              <a:rPr lang="en">
                <a:latin typeface="Roboto Condensed Light"/>
                <a:ea typeface="Roboto Condensed Light"/>
                <a:cs typeface="Roboto Condensed Light"/>
                <a:sym typeface="Roboto Condensed Light"/>
              </a:rPr>
              <a:t>Google Docs for Admin - </a:t>
            </a:r>
            <a:r>
              <a:rPr lang="en" u="sng">
                <a:solidFill>
                  <a:schemeClr val="hlink"/>
                </a:solidFill>
                <a:latin typeface="Roboto Condensed Light"/>
                <a:ea typeface="Roboto Condensed Light"/>
                <a:cs typeface="Roboto Condensed Light"/>
                <a:sym typeface="Roboto Condensed Light"/>
                <a:hlinkClick r:id="rId4"/>
              </a:rPr>
              <a:t>5 Ideas to Get Started</a:t>
            </a:r>
            <a:r>
              <a:rPr lang="en">
                <a:latin typeface="Roboto Condensed Light"/>
                <a:ea typeface="Roboto Condensed Light"/>
                <a:cs typeface="Roboto Condensed Light"/>
                <a:sym typeface="Roboto Condensed Light"/>
              </a:rPr>
              <a:t> / </a:t>
            </a:r>
            <a:r>
              <a:rPr lang="en" u="sng">
                <a:solidFill>
                  <a:schemeClr val="hlink"/>
                </a:solidFill>
                <a:latin typeface="Roboto Condensed Light"/>
                <a:ea typeface="Roboto Condensed Light"/>
                <a:cs typeface="Roboto Condensed Light"/>
                <a:sym typeface="Roboto Condensed Light"/>
                <a:hlinkClick r:id="rId5"/>
              </a:rPr>
              <a:t>5 More Ideas</a:t>
            </a:r>
            <a:r>
              <a:rPr lang="en">
                <a:latin typeface="Roboto Condensed Light"/>
                <a:ea typeface="Roboto Condensed Light"/>
                <a:cs typeface="Roboto Condensed Light"/>
                <a:sym typeface="Roboto Condensed Light"/>
              </a:rPr>
              <a:t> </a:t>
            </a:r>
            <a:r>
              <a:rPr lang="en" i="1">
                <a:latin typeface="Roboto Condensed Light"/>
                <a:ea typeface="Roboto Condensed Light"/>
                <a:cs typeface="Roboto Condensed Light"/>
                <a:sym typeface="Roboto Condensed Light"/>
              </a:rPr>
              <a:t>by </a:t>
            </a:r>
            <a:r>
              <a:rPr lang="en" i="1" u="sng">
                <a:solidFill>
                  <a:schemeClr val="hlink"/>
                </a:solidFill>
                <a:latin typeface="Roboto Condensed Light"/>
                <a:ea typeface="Roboto Condensed Light"/>
                <a:cs typeface="Roboto Condensed Light"/>
                <a:sym typeface="Roboto Condensed Light"/>
                <a:hlinkClick r:id="rId6"/>
              </a:rPr>
              <a:t>Kyle B. Pace</a:t>
            </a:r>
            <a:endParaRPr sz="2400">
              <a:latin typeface="Roboto Condensed"/>
              <a:ea typeface="Roboto Condensed"/>
              <a:cs typeface="Roboto Condensed"/>
              <a:sym typeface="Roboto Condensed"/>
            </a:endParaRPr>
          </a:p>
        </p:txBody>
      </p:sp>
      <p:sp>
        <p:nvSpPr>
          <p:cNvPr id="135" name="Google Shape;135;p22"/>
          <p:cNvSpPr txBox="1">
            <a:spLocks noGrp="1"/>
          </p:cNvSpPr>
          <p:nvPr>
            <p:ph type="body" idx="1"/>
          </p:nvPr>
        </p:nvSpPr>
        <p:spPr>
          <a:xfrm>
            <a:off x="6161175" y="3029750"/>
            <a:ext cx="2165100" cy="1699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latin typeface="Roboto Condensed"/>
                <a:ea typeface="Roboto Condensed"/>
                <a:cs typeface="Roboto Condensed"/>
                <a:sym typeface="Roboto Condensed"/>
              </a:rPr>
              <a:t>Keep it Real!</a:t>
            </a:r>
            <a:endParaRPr sz="2400">
              <a:latin typeface="Roboto Condensed"/>
              <a:ea typeface="Roboto Condensed"/>
              <a:cs typeface="Roboto Condensed"/>
              <a:sym typeface="Roboto Condensed"/>
            </a:endParaRPr>
          </a:p>
        </p:txBody>
      </p:sp>
      <p:pic>
        <p:nvPicPr>
          <p:cNvPr id="136" name="Google Shape;136;p22" descr="File:Antu google-keep.svg - Wikimedia Commons">
            <a:hlinkClick r:id="rId7"/>
          </p:cNvPr>
          <p:cNvPicPr preferRelativeResize="0"/>
          <p:nvPr/>
        </p:nvPicPr>
        <p:blipFill>
          <a:blip r:embed="rId8">
            <a:alphaModFix/>
          </a:blip>
          <a:stretch>
            <a:fillRect/>
          </a:stretch>
        </p:blipFill>
        <p:spPr>
          <a:xfrm>
            <a:off x="6390182" y="3659300"/>
            <a:ext cx="1219200" cy="1219200"/>
          </a:xfrm>
          <a:prstGeom prst="rect">
            <a:avLst/>
          </a:prstGeom>
          <a:noFill/>
          <a:ln>
            <a:noFill/>
          </a:ln>
        </p:spPr>
      </p:pic>
      <p:pic>
        <p:nvPicPr>
          <p:cNvPr id="137" name="Google Shape;137;p22" descr="logo_slides_128px.png">
            <a:hlinkClick r:id="rId9"/>
          </p:cNvPr>
          <p:cNvPicPr preferRelativeResize="0"/>
          <p:nvPr/>
        </p:nvPicPr>
        <p:blipFill>
          <a:blip r:embed="rId10">
            <a:alphaModFix/>
          </a:blip>
          <a:stretch>
            <a:fillRect/>
          </a:stretch>
        </p:blipFill>
        <p:spPr>
          <a:xfrm>
            <a:off x="1671800" y="1593950"/>
            <a:ext cx="1219200" cy="1219200"/>
          </a:xfrm>
          <a:prstGeom prst="rect">
            <a:avLst/>
          </a:prstGeom>
          <a:noFill/>
          <a:ln>
            <a:noFill/>
          </a:ln>
        </p:spPr>
      </p:pic>
      <p:pic>
        <p:nvPicPr>
          <p:cNvPr id="138" name="Google Shape;138;p22"/>
          <p:cNvPicPr preferRelativeResize="0"/>
          <p:nvPr/>
        </p:nvPicPr>
        <p:blipFill>
          <a:blip r:embed="rId11">
            <a:alphaModFix/>
          </a:blip>
          <a:stretch>
            <a:fillRect/>
          </a:stretch>
        </p:blipFill>
        <p:spPr>
          <a:xfrm>
            <a:off x="6978375" y="941650"/>
            <a:ext cx="1530900" cy="1530900"/>
          </a:xfrm>
          <a:prstGeom prst="rect">
            <a:avLst/>
          </a:prstGeom>
          <a:noFill/>
          <a:ln>
            <a:noFill/>
          </a:ln>
        </p:spPr>
      </p:pic>
      <p:pic>
        <p:nvPicPr>
          <p:cNvPr id="139" name="Google Shape;139;p22" descr="File:Blogger.svg - Wikimedia Commons">
            <a:hlinkClick r:id="rId12"/>
          </p:cNvPr>
          <p:cNvPicPr preferRelativeResize="0"/>
          <p:nvPr/>
        </p:nvPicPr>
        <p:blipFill>
          <a:blip r:embed="rId13">
            <a:alphaModFix/>
          </a:blip>
          <a:stretch>
            <a:fillRect/>
          </a:stretch>
        </p:blipFill>
        <p:spPr>
          <a:xfrm>
            <a:off x="255560" y="3697691"/>
            <a:ext cx="1149575" cy="1142434"/>
          </a:xfrm>
          <a:prstGeom prst="rect">
            <a:avLst/>
          </a:prstGeom>
          <a:noFill/>
          <a:ln>
            <a:noFill/>
          </a:ln>
        </p:spPr>
      </p:pic>
      <p:sp>
        <p:nvSpPr>
          <p:cNvPr id="140" name="Google Shape;140;p22"/>
          <p:cNvSpPr txBox="1">
            <a:spLocks noGrp="1"/>
          </p:cNvSpPr>
          <p:nvPr>
            <p:ph type="body" idx="1"/>
          </p:nvPr>
        </p:nvSpPr>
        <p:spPr>
          <a:xfrm>
            <a:off x="526875" y="3058950"/>
            <a:ext cx="5634300" cy="294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2400">
                <a:latin typeface="Roboto Condensed"/>
                <a:ea typeface="Roboto Condensed"/>
                <a:cs typeface="Roboto Condensed"/>
                <a:sym typeface="Roboto Condensed"/>
              </a:rPr>
              <a:t>Share - Connect - Create - Inspire</a:t>
            </a:r>
            <a:endParaRPr sz="2400">
              <a:latin typeface="Roboto Condensed"/>
              <a:ea typeface="Roboto Condensed"/>
              <a:cs typeface="Roboto Condensed"/>
              <a:sym typeface="Roboto Condensed"/>
            </a:endParaRPr>
          </a:p>
          <a:p>
            <a:pPr marL="914400" marR="0" lvl="0" indent="0" algn="l" rtl="0">
              <a:lnSpc>
                <a:spcPct val="115000"/>
              </a:lnSpc>
              <a:spcBef>
                <a:spcPts val="1600"/>
              </a:spcBef>
              <a:spcAft>
                <a:spcPts val="0"/>
              </a:spcAft>
              <a:buNone/>
            </a:pPr>
            <a:r>
              <a:rPr lang="en" sz="1600" u="sng">
                <a:solidFill>
                  <a:schemeClr val="hlink"/>
                </a:solidFill>
                <a:latin typeface="Roboto Condensed"/>
                <a:ea typeface="Roboto Condensed"/>
                <a:cs typeface="Roboto Condensed"/>
                <a:sym typeface="Roboto Condensed"/>
                <a:hlinkClick r:id="rId14"/>
              </a:rPr>
              <a:t>Top 10 Ways Blogs and Wordpress are Used in Schools</a:t>
            </a:r>
            <a:endParaRPr sz="1600">
              <a:latin typeface="Roboto Condensed"/>
              <a:ea typeface="Roboto Condensed"/>
              <a:cs typeface="Roboto Condensed"/>
              <a:sym typeface="Roboto Condensed"/>
            </a:endParaRPr>
          </a:p>
          <a:p>
            <a:pPr marL="914400" marR="0" lvl="0" indent="0" algn="l" rtl="0">
              <a:lnSpc>
                <a:spcPct val="115000"/>
              </a:lnSpc>
              <a:spcBef>
                <a:spcPts val="1600"/>
              </a:spcBef>
              <a:spcAft>
                <a:spcPts val="0"/>
              </a:spcAft>
              <a:buNone/>
            </a:pPr>
            <a:r>
              <a:rPr lang="en" sz="1600" u="sng">
                <a:solidFill>
                  <a:schemeClr val="hlink"/>
                </a:solidFill>
                <a:latin typeface="Roboto Condensed"/>
                <a:ea typeface="Roboto Condensed"/>
                <a:cs typeface="Roboto Condensed"/>
                <a:sym typeface="Roboto Condensed"/>
                <a:hlinkClick r:id="rId15"/>
              </a:rPr>
              <a:t>Top 100 High School Blogs, Websites and Newsletters to Follow in 2018</a:t>
            </a:r>
            <a:endParaRPr sz="1600">
              <a:latin typeface="Roboto Condensed"/>
              <a:ea typeface="Roboto Condensed"/>
              <a:cs typeface="Roboto Condensed"/>
              <a:sym typeface="Roboto Condensed"/>
            </a:endParaRPr>
          </a:p>
          <a:p>
            <a:pPr marL="0" marR="0" lvl="0" indent="0" algn="l" rtl="0">
              <a:lnSpc>
                <a:spcPct val="115000"/>
              </a:lnSpc>
              <a:spcBef>
                <a:spcPts val="1600"/>
              </a:spcBef>
              <a:spcAft>
                <a:spcPts val="1600"/>
              </a:spcAft>
              <a:buNone/>
            </a:pPr>
            <a:endParaRPr sz="2400">
              <a:latin typeface="Roboto Condensed"/>
              <a:ea typeface="Roboto Condensed"/>
              <a:cs typeface="Roboto Condensed"/>
              <a:sym typeface="Roboto Condense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543300" y="247300"/>
            <a:ext cx="80574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000">
                <a:solidFill>
                  <a:srgbClr val="455560"/>
                </a:solidFill>
                <a:latin typeface="Shadows Into Light"/>
                <a:ea typeface="Shadows Into Light"/>
                <a:cs typeface="Shadows Into Light"/>
                <a:sym typeface="Shadows Into Light"/>
              </a:rPr>
              <a:t>2. Harnessing the Power of Digital Communication Tools</a:t>
            </a:r>
            <a:endParaRPr sz="2400">
              <a:solidFill>
                <a:srgbClr val="455560"/>
              </a:solidFill>
              <a:latin typeface="Shadows Into Light"/>
              <a:ea typeface="Shadows Into Light"/>
              <a:cs typeface="Shadows Into Light"/>
              <a:sym typeface="Shadows Into Light"/>
            </a:endParaRPr>
          </a:p>
          <a:p>
            <a:pPr marL="0" lvl="0" indent="0" algn="l" rtl="0">
              <a:spcBef>
                <a:spcPts val="1600"/>
              </a:spcBef>
              <a:spcAft>
                <a:spcPts val="0"/>
              </a:spcAft>
              <a:buNone/>
            </a:pPr>
            <a:endParaRPr/>
          </a:p>
        </p:txBody>
      </p:sp>
      <p:sp>
        <p:nvSpPr>
          <p:cNvPr id="146" name="Google Shape;146;p23"/>
          <p:cNvSpPr txBox="1">
            <a:spLocks noGrp="1"/>
          </p:cNvSpPr>
          <p:nvPr>
            <p:ph type="body" idx="1"/>
          </p:nvPr>
        </p:nvSpPr>
        <p:spPr>
          <a:xfrm>
            <a:off x="230750" y="889987"/>
            <a:ext cx="4270800" cy="19275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2400">
                <a:latin typeface="Roboto Condensed"/>
                <a:ea typeface="Roboto Condensed"/>
                <a:cs typeface="Roboto Condensed"/>
                <a:sym typeface="Roboto Condensed"/>
              </a:rPr>
              <a:t>Facebook Feeds	</a:t>
            </a:r>
            <a:endParaRPr sz="2400">
              <a:latin typeface="Roboto Condensed"/>
              <a:ea typeface="Roboto Condensed"/>
              <a:cs typeface="Roboto Condensed"/>
              <a:sym typeface="Roboto Condensed"/>
            </a:endParaRPr>
          </a:p>
        </p:txBody>
      </p:sp>
      <p:sp>
        <p:nvSpPr>
          <p:cNvPr id="147" name="Google Shape;147;p23"/>
          <p:cNvSpPr txBox="1">
            <a:spLocks noGrp="1"/>
          </p:cNvSpPr>
          <p:nvPr>
            <p:ph type="body" idx="1"/>
          </p:nvPr>
        </p:nvSpPr>
        <p:spPr>
          <a:xfrm>
            <a:off x="3355725" y="1181000"/>
            <a:ext cx="4270800" cy="18825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2400">
                <a:latin typeface="Roboto Condensed"/>
                <a:ea typeface="Roboto Condensed"/>
                <a:cs typeface="Roboto Condensed"/>
                <a:sym typeface="Roboto Condensed"/>
              </a:rPr>
              <a:t>Twitter Challenges</a:t>
            </a:r>
            <a:endParaRPr sz="2400">
              <a:latin typeface="Roboto Condensed"/>
              <a:ea typeface="Roboto Condensed"/>
              <a:cs typeface="Roboto Condensed"/>
              <a:sym typeface="Roboto Condensed"/>
            </a:endParaRPr>
          </a:p>
        </p:txBody>
      </p:sp>
      <p:pic>
        <p:nvPicPr>
          <p:cNvPr id="148" name="Google Shape;148;p23" descr="Category:Facebook - Wikimedia Commons">
            <a:hlinkClick r:id="rId3"/>
          </p:cNvPr>
          <p:cNvPicPr preferRelativeResize="0"/>
          <p:nvPr/>
        </p:nvPicPr>
        <p:blipFill>
          <a:blip r:embed="rId4">
            <a:alphaModFix/>
          </a:blip>
          <a:stretch>
            <a:fillRect/>
          </a:stretch>
        </p:blipFill>
        <p:spPr>
          <a:xfrm>
            <a:off x="543300" y="1411375"/>
            <a:ext cx="1149575" cy="1149575"/>
          </a:xfrm>
          <a:prstGeom prst="rect">
            <a:avLst/>
          </a:prstGeom>
          <a:noFill/>
          <a:ln>
            <a:noFill/>
          </a:ln>
        </p:spPr>
      </p:pic>
      <p:pic>
        <p:nvPicPr>
          <p:cNvPr id="149" name="Google Shape;149;p23" descr="Dora D Transparent.png">
            <a:hlinkClick r:id="rId5"/>
          </p:cNvPr>
          <p:cNvPicPr preferRelativeResize="0"/>
          <p:nvPr/>
        </p:nvPicPr>
        <p:blipFill>
          <a:blip r:embed="rId6">
            <a:alphaModFix/>
          </a:blip>
          <a:stretch>
            <a:fillRect/>
          </a:stretch>
        </p:blipFill>
        <p:spPr>
          <a:xfrm>
            <a:off x="1782741" y="1734375"/>
            <a:ext cx="952658" cy="1149575"/>
          </a:xfrm>
          <a:prstGeom prst="rect">
            <a:avLst/>
          </a:prstGeom>
          <a:noFill/>
          <a:ln>
            <a:noFill/>
          </a:ln>
        </p:spPr>
      </p:pic>
      <p:pic>
        <p:nvPicPr>
          <p:cNvPr id="150" name="Google Shape;150;p23">
            <a:hlinkClick r:id="rId7"/>
          </p:cNvPr>
          <p:cNvPicPr preferRelativeResize="0"/>
          <p:nvPr/>
        </p:nvPicPr>
        <p:blipFill>
          <a:blip r:embed="rId8">
            <a:alphaModFix/>
          </a:blip>
          <a:stretch>
            <a:fillRect/>
          </a:stretch>
        </p:blipFill>
        <p:spPr>
          <a:xfrm>
            <a:off x="5999900" y="1292562"/>
            <a:ext cx="2666162" cy="1387200"/>
          </a:xfrm>
          <a:prstGeom prst="rect">
            <a:avLst/>
          </a:prstGeom>
          <a:noFill/>
          <a:ln>
            <a:noFill/>
          </a:ln>
        </p:spPr>
      </p:pic>
      <p:pic>
        <p:nvPicPr>
          <p:cNvPr id="151" name="Google Shape;151;p23">
            <a:hlinkClick r:id="rId9"/>
          </p:cNvPr>
          <p:cNvPicPr preferRelativeResize="0"/>
          <p:nvPr/>
        </p:nvPicPr>
        <p:blipFill>
          <a:blip r:embed="rId10">
            <a:alphaModFix/>
          </a:blip>
          <a:stretch>
            <a:fillRect/>
          </a:stretch>
        </p:blipFill>
        <p:spPr>
          <a:xfrm>
            <a:off x="3629441" y="1672720"/>
            <a:ext cx="2120849" cy="1590649"/>
          </a:xfrm>
          <a:prstGeom prst="rect">
            <a:avLst/>
          </a:prstGeom>
          <a:noFill/>
          <a:ln>
            <a:noFill/>
          </a:ln>
        </p:spPr>
      </p:pic>
      <p:sp>
        <p:nvSpPr>
          <p:cNvPr id="152" name="Google Shape;152;p23"/>
          <p:cNvSpPr txBox="1">
            <a:spLocks noGrp="1"/>
          </p:cNvSpPr>
          <p:nvPr>
            <p:ph type="body" idx="1"/>
          </p:nvPr>
        </p:nvSpPr>
        <p:spPr>
          <a:xfrm>
            <a:off x="1464575" y="3496125"/>
            <a:ext cx="8626200" cy="21549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400">
                <a:latin typeface="Roboto Condensed"/>
                <a:ea typeface="Roboto Condensed"/>
                <a:cs typeface="Roboto Condensed"/>
                <a:sym typeface="Roboto Condensed"/>
              </a:rPr>
              <a:t>Telling &amp; Sharing Your Story</a:t>
            </a:r>
            <a:endParaRPr>
              <a:latin typeface="Roboto Condensed Light"/>
              <a:ea typeface="Roboto Condensed Light"/>
              <a:cs typeface="Roboto Condensed Light"/>
              <a:sym typeface="Roboto Condensed Light"/>
            </a:endParaRPr>
          </a:p>
          <a:p>
            <a:pPr marL="0" marR="0" lvl="0" indent="0" algn="l" rtl="0">
              <a:lnSpc>
                <a:spcPct val="100000"/>
              </a:lnSpc>
              <a:spcBef>
                <a:spcPts val="1600"/>
              </a:spcBef>
              <a:spcAft>
                <a:spcPts val="0"/>
              </a:spcAft>
              <a:buNone/>
            </a:pPr>
            <a:r>
              <a:rPr lang="en" u="sng">
                <a:solidFill>
                  <a:schemeClr val="accent5"/>
                </a:solidFill>
                <a:latin typeface="Roboto Condensed Light"/>
                <a:ea typeface="Roboto Condensed Light"/>
                <a:cs typeface="Roboto Condensed Light"/>
                <a:sym typeface="Roboto Condensed Light"/>
                <a:hlinkClick r:id="rId11"/>
              </a:rPr>
              <a:t>Parent Engagement in the Digital Age</a:t>
            </a:r>
            <a:endParaRPr u="sng">
              <a:solidFill>
                <a:schemeClr val="accent5"/>
              </a:solidFill>
              <a:latin typeface="Roboto Condensed Light"/>
              <a:ea typeface="Roboto Condensed Light"/>
              <a:cs typeface="Roboto Condensed Light"/>
              <a:sym typeface="Roboto Condensed Light"/>
            </a:endParaRPr>
          </a:p>
          <a:p>
            <a:pPr marL="0" marR="0" lvl="0" indent="0" algn="l" rtl="0">
              <a:lnSpc>
                <a:spcPct val="100000"/>
              </a:lnSpc>
              <a:spcBef>
                <a:spcPts val="1600"/>
              </a:spcBef>
              <a:spcAft>
                <a:spcPts val="0"/>
              </a:spcAft>
              <a:buNone/>
            </a:pPr>
            <a:r>
              <a:rPr lang="en" u="sng">
                <a:solidFill>
                  <a:schemeClr val="accent5"/>
                </a:solidFill>
                <a:latin typeface="Roboto Condensed Light"/>
                <a:ea typeface="Roboto Condensed Light"/>
                <a:cs typeface="Roboto Condensed Light"/>
                <a:sym typeface="Roboto Condensed Light"/>
                <a:hlinkClick r:id="rId12"/>
              </a:rPr>
              <a:t>8 Ways Teachers and Schools can Communicate with Parents in 2018</a:t>
            </a:r>
            <a:endParaRPr u="sng">
              <a:solidFill>
                <a:schemeClr val="accent5"/>
              </a:solidFill>
              <a:latin typeface="Roboto Condensed Light"/>
              <a:ea typeface="Roboto Condensed Light"/>
              <a:cs typeface="Roboto Condensed Light"/>
              <a:sym typeface="Roboto Condensed Light"/>
            </a:endParaRPr>
          </a:p>
          <a:p>
            <a:pPr marL="0" marR="0" lvl="0" indent="0" algn="l" rtl="0">
              <a:lnSpc>
                <a:spcPct val="100000"/>
              </a:lnSpc>
              <a:spcBef>
                <a:spcPts val="1600"/>
              </a:spcBef>
              <a:spcAft>
                <a:spcPts val="1600"/>
              </a:spcAft>
              <a:buNone/>
            </a:pPr>
            <a:endParaRPr>
              <a:latin typeface="Roboto Condensed Light"/>
              <a:ea typeface="Roboto Condensed Light"/>
              <a:cs typeface="Roboto Condensed Light"/>
              <a:sym typeface="Roboto Condensed Light"/>
            </a:endParaRPr>
          </a:p>
        </p:txBody>
      </p:sp>
      <p:pic>
        <p:nvPicPr>
          <p:cNvPr id="153" name="Google Shape;153;p23">
            <a:hlinkClick r:id="rId13"/>
          </p:cNvPr>
          <p:cNvPicPr preferRelativeResize="0"/>
          <p:nvPr/>
        </p:nvPicPr>
        <p:blipFill>
          <a:blip r:embed="rId14">
            <a:alphaModFix/>
          </a:blip>
          <a:stretch>
            <a:fillRect/>
          </a:stretch>
        </p:blipFill>
        <p:spPr>
          <a:xfrm rot="-613917">
            <a:off x="5676339" y="3264341"/>
            <a:ext cx="2367266" cy="11835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4"/>
          <p:cNvPicPr preferRelativeResize="0"/>
          <p:nvPr/>
        </p:nvPicPr>
        <p:blipFill>
          <a:blip r:embed="rId3">
            <a:alphaModFix/>
          </a:blip>
          <a:stretch>
            <a:fillRect/>
          </a:stretch>
        </p:blipFill>
        <p:spPr>
          <a:xfrm>
            <a:off x="1212450" y="0"/>
            <a:ext cx="6719100" cy="5039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311700" y="975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are some ways we can improve school communications?</a:t>
            </a:r>
            <a:endParaRPr/>
          </a:p>
        </p:txBody>
      </p:sp>
      <p:sp>
        <p:nvSpPr>
          <p:cNvPr id="164" name="Google Shape;164;p25"/>
          <p:cNvSpPr txBox="1">
            <a:spLocks noGrp="1"/>
          </p:cNvSpPr>
          <p:nvPr>
            <p:ph type="body" idx="1"/>
          </p:nvPr>
        </p:nvSpPr>
        <p:spPr>
          <a:xfrm>
            <a:off x="311700" y="1152475"/>
            <a:ext cx="8520600" cy="3724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3. Inspiring Innovations</a:t>
            </a:r>
            <a:endParaRPr/>
          </a:p>
        </p:txBody>
      </p:sp>
      <p:sp>
        <p:nvSpPr>
          <p:cNvPr id="170" name="Google Shape;170;p26"/>
          <p:cNvSpPr txBox="1">
            <a:spLocks noGrp="1"/>
          </p:cNvSpPr>
          <p:nvPr>
            <p:ph type="body" idx="4294967295"/>
          </p:nvPr>
        </p:nvSpPr>
        <p:spPr>
          <a:xfrm>
            <a:off x="147450" y="3542000"/>
            <a:ext cx="8849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600" b="1">
                <a:solidFill>
                  <a:schemeClr val="lt1"/>
                </a:solidFill>
                <a:latin typeface="Shadows Into Light"/>
                <a:ea typeface="Shadows Into Light"/>
                <a:cs typeface="Shadows Into Light"/>
                <a:sym typeface="Shadows Into Light"/>
              </a:rPr>
              <a:t>Harnessing the Power of Innovative Leadership</a:t>
            </a:r>
            <a:endParaRPr sz="2600" b="1">
              <a:solidFill>
                <a:schemeClr val="lt1"/>
              </a:solidFill>
              <a:latin typeface="Shadows Into Light"/>
              <a:ea typeface="Shadows Into Light"/>
              <a:cs typeface="Shadows Into Light"/>
              <a:sym typeface="Shadows Into Light"/>
            </a:endParaRPr>
          </a:p>
        </p:txBody>
      </p:sp>
      <p:pic>
        <p:nvPicPr>
          <p:cNvPr id="171" name="Google Shape;171;p26" descr="emints_logo_color_white_letters.png"/>
          <p:cNvPicPr preferRelativeResize="0"/>
          <p:nvPr/>
        </p:nvPicPr>
        <p:blipFill rotWithShape="1">
          <a:blip r:embed="rId3">
            <a:alphaModFix/>
          </a:blip>
          <a:srcRect r="72855"/>
          <a:stretch/>
        </p:blipFill>
        <p:spPr>
          <a:xfrm>
            <a:off x="0" y="4054475"/>
            <a:ext cx="1017001" cy="1089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311700" y="72950"/>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3000">
                <a:solidFill>
                  <a:srgbClr val="455560"/>
                </a:solidFill>
                <a:latin typeface="Shadows Into Light"/>
                <a:ea typeface="Shadows Into Light"/>
                <a:cs typeface="Shadows Into Light"/>
                <a:sym typeface="Shadows Into Light"/>
              </a:rPr>
              <a:t>3. Harnessing the Power of Innovative Leadership</a:t>
            </a:r>
            <a:endParaRPr sz="3000">
              <a:solidFill>
                <a:srgbClr val="455560"/>
              </a:solidFill>
            </a:endParaRPr>
          </a:p>
        </p:txBody>
      </p:sp>
      <p:sp>
        <p:nvSpPr>
          <p:cNvPr id="177" name="Google Shape;177;p27"/>
          <p:cNvSpPr txBox="1">
            <a:spLocks noGrp="1"/>
          </p:cNvSpPr>
          <p:nvPr>
            <p:ph type="body" idx="1"/>
          </p:nvPr>
        </p:nvSpPr>
        <p:spPr>
          <a:xfrm>
            <a:off x="237300" y="1069707"/>
            <a:ext cx="1875300" cy="1699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2400">
                <a:latin typeface="Roboto Condensed"/>
                <a:ea typeface="Roboto Condensed"/>
                <a:cs typeface="Roboto Condensed"/>
                <a:sym typeface="Roboto Condensed"/>
              </a:rPr>
              <a:t>Embracing an Innovative Mindset</a:t>
            </a:r>
            <a:endParaRPr sz="2400">
              <a:latin typeface="Roboto Condensed"/>
              <a:ea typeface="Roboto Condensed"/>
              <a:cs typeface="Roboto Condensed"/>
              <a:sym typeface="Roboto Condensed"/>
            </a:endParaRPr>
          </a:p>
          <a:p>
            <a:pPr marL="0" lvl="0" indent="0" algn="l" rtl="0">
              <a:lnSpc>
                <a:spcPct val="100000"/>
              </a:lnSpc>
              <a:spcBef>
                <a:spcPts val="1600"/>
              </a:spcBef>
              <a:spcAft>
                <a:spcPts val="0"/>
              </a:spcAft>
              <a:buNone/>
            </a:pPr>
            <a:endParaRPr sz="2400">
              <a:latin typeface="Roboto Condensed"/>
              <a:ea typeface="Roboto Condensed"/>
              <a:cs typeface="Roboto Condensed"/>
              <a:sym typeface="Roboto Condensed"/>
            </a:endParaRPr>
          </a:p>
        </p:txBody>
      </p:sp>
      <p:sp>
        <p:nvSpPr>
          <p:cNvPr id="178" name="Google Shape;178;p27"/>
          <p:cNvSpPr txBox="1">
            <a:spLocks noGrp="1"/>
          </p:cNvSpPr>
          <p:nvPr>
            <p:ph type="body" idx="1"/>
          </p:nvPr>
        </p:nvSpPr>
        <p:spPr>
          <a:xfrm>
            <a:off x="966150" y="2932650"/>
            <a:ext cx="5262000" cy="1699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2400">
                <a:latin typeface="Roboto Condensed"/>
                <a:ea typeface="Roboto Condensed"/>
                <a:cs typeface="Roboto Condensed"/>
                <a:sym typeface="Roboto Condensed"/>
              </a:rPr>
              <a:t>     Innovative Leadership</a:t>
            </a:r>
            <a:endParaRPr sz="2400">
              <a:latin typeface="Roboto Condensed"/>
              <a:ea typeface="Roboto Condensed"/>
              <a:cs typeface="Roboto Condensed"/>
              <a:sym typeface="Roboto Condensed"/>
            </a:endParaRPr>
          </a:p>
          <a:p>
            <a:pPr marL="914400" marR="0" lvl="0" indent="0" algn="l" rtl="0">
              <a:lnSpc>
                <a:spcPct val="115000"/>
              </a:lnSpc>
              <a:spcBef>
                <a:spcPts val="1600"/>
              </a:spcBef>
              <a:spcAft>
                <a:spcPts val="0"/>
              </a:spcAft>
              <a:buNone/>
            </a:pPr>
            <a:r>
              <a:rPr lang="en" u="sng">
                <a:solidFill>
                  <a:schemeClr val="hlink"/>
                </a:solidFill>
                <a:latin typeface="Roboto Condensed"/>
                <a:ea typeface="Roboto Condensed"/>
                <a:cs typeface="Roboto Condensed"/>
                <a:sym typeface="Roboto Condensed"/>
                <a:hlinkClick r:id="rId3"/>
              </a:rPr>
              <a:t>What makes an Innovative School Leader?</a:t>
            </a:r>
            <a:endParaRPr>
              <a:latin typeface="Roboto Condensed"/>
              <a:ea typeface="Roboto Condensed"/>
              <a:cs typeface="Roboto Condensed"/>
              <a:sym typeface="Roboto Condensed"/>
            </a:endParaRPr>
          </a:p>
          <a:p>
            <a:pPr marL="914400" marR="0" lvl="0" indent="0" algn="l" rtl="0">
              <a:lnSpc>
                <a:spcPct val="115000"/>
              </a:lnSpc>
              <a:spcBef>
                <a:spcPts val="1600"/>
              </a:spcBef>
              <a:spcAft>
                <a:spcPts val="0"/>
              </a:spcAft>
              <a:buNone/>
            </a:pPr>
            <a:r>
              <a:rPr lang="en" u="sng">
                <a:solidFill>
                  <a:schemeClr val="hlink"/>
                </a:solidFill>
                <a:latin typeface="Roboto Condensed"/>
                <a:ea typeface="Roboto Condensed"/>
                <a:cs typeface="Roboto Condensed"/>
                <a:sym typeface="Roboto Condensed"/>
                <a:hlinkClick r:id="rId4"/>
              </a:rPr>
              <a:t>18 Things Leaders of Innovative Schools Do Differently</a:t>
            </a:r>
            <a:endParaRPr>
              <a:latin typeface="Roboto Condensed"/>
              <a:ea typeface="Roboto Condensed"/>
              <a:cs typeface="Roboto Condensed"/>
              <a:sym typeface="Roboto Condensed"/>
            </a:endParaRPr>
          </a:p>
          <a:p>
            <a:pPr marL="0" marR="0" lvl="0" indent="0" algn="l" rtl="0">
              <a:lnSpc>
                <a:spcPct val="115000"/>
              </a:lnSpc>
              <a:spcBef>
                <a:spcPts val="1600"/>
              </a:spcBef>
              <a:spcAft>
                <a:spcPts val="1600"/>
              </a:spcAft>
              <a:buNone/>
            </a:pPr>
            <a:endParaRPr sz="2400">
              <a:latin typeface="Roboto Condensed"/>
              <a:ea typeface="Roboto Condensed"/>
              <a:cs typeface="Roboto Condensed"/>
              <a:sym typeface="Roboto Condensed"/>
            </a:endParaRPr>
          </a:p>
        </p:txBody>
      </p:sp>
      <p:pic>
        <p:nvPicPr>
          <p:cNvPr id="179" name="Google Shape;179;p27">
            <a:hlinkClick r:id="rId5"/>
          </p:cNvPr>
          <p:cNvPicPr preferRelativeResize="0"/>
          <p:nvPr/>
        </p:nvPicPr>
        <p:blipFill>
          <a:blip r:embed="rId6">
            <a:alphaModFix/>
          </a:blip>
          <a:stretch>
            <a:fillRect/>
          </a:stretch>
        </p:blipFill>
        <p:spPr>
          <a:xfrm>
            <a:off x="237301" y="2783226"/>
            <a:ext cx="1549749" cy="1651686"/>
          </a:xfrm>
          <a:prstGeom prst="rect">
            <a:avLst/>
          </a:prstGeom>
          <a:noFill/>
          <a:ln>
            <a:noFill/>
          </a:ln>
        </p:spPr>
      </p:pic>
      <p:pic>
        <p:nvPicPr>
          <p:cNvPr id="180" name="Google Shape;180;p27">
            <a:hlinkClick r:id="rId7"/>
          </p:cNvPr>
          <p:cNvPicPr preferRelativeResize="0"/>
          <p:nvPr/>
        </p:nvPicPr>
        <p:blipFill>
          <a:blip r:embed="rId8">
            <a:alphaModFix/>
          </a:blip>
          <a:stretch>
            <a:fillRect/>
          </a:stretch>
        </p:blipFill>
        <p:spPr>
          <a:xfrm>
            <a:off x="1939825" y="939250"/>
            <a:ext cx="1549753" cy="1699798"/>
          </a:xfrm>
          <a:prstGeom prst="rect">
            <a:avLst/>
          </a:prstGeom>
          <a:noFill/>
          <a:ln>
            <a:noFill/>
          </a:ln>
        </p:spPr>
      </p:pic>
      <p:sp>
        <p:nvSpPr>
          <p:cNvPr id="181" name="Google Shape;181;p27"/>
          <p:cNvSpPr txBox="1"/>
          <p:nvPr/>
        </p:nvSpPr>
        <p:spPr>
          <a:xfrm>
            <a:off x="4082100" y="433050"/>
            <a:ext cx="4750200" cy="199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b="1">
                <a:solidFill>
                  <a:srgbClr val="0096D7"/>
                </a:solidFill>
                <a:highlight>
                  <a:srgbClr val="FFFFFF"/>
                </a:highlight>
                <a:latin typeface="Architects Daughter"/>
                <a:ea typeface="Architects Daughter"/>
                <a:cs typeface="Architects Daughter"/>
                <a:sym typeface="Architects Daughter"/>
              </a:rPr>
              <a:t>“</a:t>
            </a:r>
            <a:r>
              <a:rPr lang="en" sz="2000" b="1" i="1">
                <a:solidFill>
                  <a:srgbClr val="0096D7"/>
                </a:solidFill>
                <a:highlight>
                  <a:srgbClr val="FFFFFF"/>
                </a:highlight>
                <a:latin typeface="Architects Daughter"/>
                <a:ea typeface="Architects Daughter"/>
                <a:cs typeface="Architects Daughter"/>
                <a:sym typeface="Architects Daughter"/>
              </a:rPr>
              <a:t>Innovation distinguishes between a leader and a follower</a:t>
            </a:r>
            <a:r>
              <a:rPr lang="en" sz="2400" b="1">
                <a:solidFill>
                  <a:srgbClr val="0096D7"/>
                </a:solidFill>
                <a:highlight>
                  <a:srgbClr val="FFFFFF"/>
                </a:highlight>
                <a:latin typeface="Architects Daughter"/>
                <a:ea typeface="Architects Daughter"/>
                <a:cs typeface="Architects Daughter"/>
                <a:sym typeface="Architects Daughter"/>
              </a:rPr>
              <a:t>.</a:t>
            </a:r>
            <a:r>
              <a:rPr lang="en" sz="4000" b="1">
                <a:solidFill>
                  <a:srgbClr val="0096D7"/>
                </a:solidFill>
                <a:highlight>
                  <a:srgbClr val="FFFFFF"/>
                </a:highlight>
                <a:latin typeface="Architects Daughter"/>
                <a:ea typeface="Architects Daughter"/>
                <a:cs typeface="Architects Daughter"/>
                <a:sym typeface="Architects Daughter"/>
              </a:rPr>
              <a:t>”</a:t>
            </a:r>
            <a:r>
              <a:rPr lang="en" sz="2200">
                <a:solidFill>
                  <a:srgbClr val="373B41"/>
                </a:solidFill>
                <a:highlight>
                  <a:srgbClr val="FFFFFF"/>
                </a:highlight>
                <a:latin typeface="Roboto Condensed"/>
                <a:ea typeface="Roboto Condensed"/>
                <a:cs typeface="Roboto Condensed"/>
                <a:sym typeface="Roboto Condensed"/>
              </a:rPr>
              <a:t> </a:t>
            </a:r>
            <a:r>
              <a:rPr lang="en" sz="1800">
                <a:solidFill>
                  <a:srgbClr val="373B41"/>
                </a:solidFill>
                <a:highlight>
                  <a:srgbClr val="FFFFFF"/>
                </a:highlight>
                <a:latin typeface="Roboto Condensed"/>
                <a:ea typeface="Roboto Condensed"/>
                <a:cs typeface="Roboto Condensed"/>
                <a:sym typeface="Roboto Condensed"/>
              </a:rPr>
              <a:t> </a:t>
            </a:r>
            <a:endParaRPr sz="1800">
              <a:solidFill>
                <a:srgbClr val="373B41"/>
              </a:solidFill>
              <a:highlight>
                <a:srgbClr val="FFFFFF"/>
              </a:highlight>
              <a:latin typeface="Roboto Condensed"/>
              <a:ea typeface="Roboto Condensed"/>
              <a:cs typeface="Roboto Condensed"/>
              <a:sym typeface="Roboto Condensed"/>
            </a:endParaRPr>
          </a:p>
          <a:p>
            <a:pPr marL="457200" lvl="0" indent="-355600" algn="r" rtl="0">
              <a:spcBef>
                <a:spcPts val="0"/>
              </a:spcBef>
              <a:spcAft>
                <a:spcPts val="0"/>
              </a:spcAft>
              <a:buClr>
                <a:srgbClr val="373B41"/>
              </a:buClr>
              <a:buSzPts val="2000"/>
              <a:buFont typeface="Roboto Condensed Light"/>
              <a:buChar char="-"/>
            </a:pPr>
            <a:r>
              <a:rPr lang="en" sz="2000" i="1">
                <a:solidFill>
                  <a:srgbClr val="373B41"/>
                </a:solidFill>
                <a:highlight>
                  <a:srgbClr val="FFFFFF"/>
                </a:highlight>
                <a:latin typeface="Roboto Condensed Light"/>
                <a:ea typeface="Roboto Condensed Light"/>
                <a:cs typeface="Roboto Condensed Light"/>
                <a:sym typeface="Roboto Condensed Light"/>
              </a:rPr>
              <a:t>Steve Jobs</a:t>
            </a:r>
            <a:endParaRPr sz="2000" i="1">
              <a:latin typeface="Roboto Condensed Light"/>
              <a:ea typeface="Roboto Condensed Light"/>
              <a:cs typeface="Roboto Condensed Light"/>
              <a:sym typeface="Roboto Condensed Light"/>
            </a:endParaRPr>
          </a:p>
        </p:txBody>
      </p:sp>
      <p:pic>
        <p:nvPicPr>
          <p:cNvPr id="182" name="Google Shape;182;p27">
            <a:hlinkClick r:id="rId9"/>
          </p:cNvPr>
          <p:cNvPicPr preferRelativeResize="0"/>
          <p:nvPr/>
        </p:nvPicPr>
        <p:blipFill>
          <a:blip r:embed="rId10">
            <a:alphaModFix/>
          </a:blip>
          <a:stretch>
            <a:fillRect/>
          </a:stretch>
        </p:blipFill>
        <p:spPr>
          <a:xfrm>
            <a:off x="6877825" y="2791814"/>
            <a:ext cx="1384749" cy="941201"/>
          </a:xfrm>
          <a:prstGeom prst="rect">
            <a:avLst/>
          </a:prstGeom>
          <a:noFill/>
          <a:ln>
            <a:noFill/>
          </a:ln>
        </p:spPr>
      </p:pic>
      <p:pic>
        <p:nvPicPr>
          <p:cNvPr id="183" name="Google Shape;183;p27">
            <a:hlinkClick r:id="rId11"/>
          </p:cNvPr>
          <p:cNvPicPr preferRelativeResize="0"/>
          <p:nvPr/>
        </p:nvPicPr>
        <p:blipFill>
          <a:blip r:embed="rId12">
            <a:alphaModFix/>
          </a:blip>
          <a:stretch>
            <a:fillRect/>
          </a:stretch>
        </p:blipFill>
        <p:spPr>
          <a:xfrm>
            <a:off x="7794398" y="3712443"/>
            <a:ext cx="785451" cy="1266198"/>
          </a:xfrm>
          <a:prstGeom prst="rect">
            <a:avLst/>
          </a:prstGeom>
          <a:noFill/>
          <a:ln>
            <a:noFill/>
          </a:ln>
        </p:spPr>
      </p:pic>
      <p:pic>
        <p:nvPicPr>
          <p:cNvPr id="184" name="Google Shape;184;p27">
            <a:hlinkClick r:id="rId13"/>
          </p:cNvPr>
          <p:cNvPicPr preferRelativeResize="0"/>
          <p:nvPr/>
        </p:nvPicPr>
        <p:blipFill>
          <a:blip r:embed="rId14">
            <a:alphaModFix/>
          </a:blip>
          <a:stretch>
            <a:fillRect/>
          </a:stretch>
        </p:blipFill>
        <p:spPr>
          <a:xfrm>
            <a:off x="6528600" y="3896767"/>
            <a:ext cx="965339" cy="941199"/>
          </a:xfrm>
          <a:prstGeom prst="rect">
            <a:avLst/>
          </a:prstGeom>
          <a:noFill/>
          <a:ln>
            <a:noFill/>
          </a:ln>
        </p:spPr>
      </p:pic>
      <p:sp>
        <p:nvSpPr>
          <p:cNvPr id="185" name="Google Shape;185;p27"/>
          <p:cNvSpPr txBox="1">
            <a:spLocks noGrp="1"/>
          </p:cNvSpPr>
          <p:nvPr>
            <p:ph type="body" idx="1"/>
          </p:nvPr>
        </p:nvSpPr>
        <p:spPr>
          <a:xfrm>
            <a:off x="6139525" y="2196982"/>
            <a:ext cx="1875300" cy="1699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2400">
                <a:latin typeface="Roboto Condensed"/>
                <a:ea typeface="Roboto Condensed"/>
                <a:cs typeface="Roboto Condensed"/>
                <a:sym typeface="Roboto Condensed"/>
              </a:rPr>
              <a:t>eMINTS Tools</a:t>
            </a:r>
            <a:endParaRPr sz="2400">
              <a:latin typeface="Roboto Condensed"/>
              <a:ea typeface="Roboto Condensed"/>
              <a:cs typeface="Roboto Condensed"/>
              <a:sym typeface="Roboto Condensed"/>
            </a:endParaRPr>
          </a:p>
          <a:p>
            <a:pPr marL="0" lvl="0" indent="0" algn="l" rtl="0">
              <a:lnSpc>
                <a:spcPct val="100000"/>
              </a:lnSpc>
              <a:spcBef>
                <a:spcPts val="1600"/>
              </a:spcBef>
              <a:spcAft>
                <a:spcPts val="0"/>
              </a:spcAft>
              <a:buNone/>
            </a:pPr>
            <a:endParaRPr sz="2400">
              <a:latin typeface="Roboto Condensed"/>
              <a:ea typeface="Roboto Condensed"/>
              <a:cs typeface="Roboto Condensed"/>
              <a:sym typeface="Roboto Condense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8"/>
          <p:cNvPicPr preferRelativeResize="0"/>
          <p:nvPr/>
        </p:nvPicPr>
        <p:blipFill>
          <a:blip r:embed="rId3">
            <a:alphaModFix/>
          </a:blip>
          <a:stretch>
            <a:fillRect/>
          </a:stretch>
        </p:blipFill>
        <p:spPr>
          <a:xfrm>
            <a:off x="1216967" y="10091"/>
            <a:ext cx="6710077" cy="5032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311700" y="975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can school leaders encourage innovation?</a:t>
            </a:r>
            <a:endParaRPr/>
          </a:p>
        </p:txBody>
      </p:sp>
      <p:sp>
        <p:nvSpPr>
          <p:cNvPr id="196" name="Google Shape;196;p29"/>
          <p:cNvSpPr txBox="1">
            <a:spLocks noGrp="1"/>
          </p:cNvSpPr>
          <p:nvPr>
            <p:ph type="body" idx="1"/>
          </p:nvPr>
        </p:nvSpPr>
        <p:spPr>
          <a:xfrm>
            <a:off x="311700" y="1152475"/>
            <a:ext cx="8520600" cy="3644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0"/>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4. Supporting Needs </a:t>
            </a:r>
            <a:endParaRPr/>
          </a:p>
        </p:txBody>
      </p:sp>
      <p:sp>
        <p:nvSpPr>
          <p:cNvPr id="202" name="Google Shape;202;p30"/>
          <p:cNvSpPr txBox="1">
            <a:spLocks noGrp="1"/>
          </p:cNvSpPr>
          <p:nvPr>
            <p:ph type="body" idx="4294967295"/>
          </p:nvPr>
        </p:nvSpPr>
        <p:spPr>
          <a:xfrm>
            <a:off x="147450" y="3542000"/>
            <a:ext cx="8849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600" b="1">
                <a:solidFill>
                  <a:schemeClr val="lt1"/>
                </a:solidFill>
                <a:latin typeface="Shadows Into Light"/>
                <a:ea typeface="Shadows Into Light"/>
                <a:cs typeface="Shadows Into Light"/>
                <a:sym typeface="Shadows Into Light"/>
              </a:rPr>
              <a:t>Harnessing the Power of Culture, Support, and Collaboration to meet the needs of teachers</a:t>
            </a:r>
            <a:endParaRPr sz="2600" b="1">
              <a:solidFill>
                <a:schemeClr val="lt1"/>
              </a:solidFill>
              <a:latin typeface="Shadows Into Light"/>
              <a:ea typeface="Shadows Into Light"/>
              <a:cs typeface="Shadows Into Light"/>
              <a:sym typeface="Shadows Into Light"/>
            </a:endParaRPr>
          </a:p>
        </p:txBody>
      </p:sp>
      <p:pic>
        <p:nvPicPr>
          <p:cNvPr id="203" name="Google Shape;203;p30" descr="emints_logo_color_white_letters.png"/>
          <p:cNvPicPr preferRelativeResize="0"/>
          <p:nvPr/>
        </p:nvPicPr>
        <p:blipFill rotWithShape="1">
          <a:blip r:embed="rId3">
            <a:alphaModFix/>
          </a:blip>
          <a:srcRect r="72855"/>
          <a:stretch/>
        </p:blipFill>
        <p:spPr>
          <a:xfrm>
            <a:off x="0" y="4054475"/>
            <a:ext cx="1017001" cy="1089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txBox="1">
            <a:spLocks noGrp="1"/>
          </p:cNvSpPr>
          <p:nvPr>
            <p:ph type="title"/>
          </p:nvPr>
        </p:nvSpPr>
        <p:spPr>
          <a:xfrm>
            <a:off x="311700" y="247300"/>
            <a:ext cx="86592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3000">
                <a:solidFill>
                  <a:srgbClr val="455560"/>
                </a:solidFill>
                <a:latin typeface="Shadows Into Light"/>
                <a:ea typeface="Shadows Into Light"/>
                <a:cs typeface="Shadows Into Light"/>
                <a:sym typeface="Shadows Into Light"/>
              </a:rPr>
              <a:t>4. Harnessing the Power of Culture, Support &amp; Collaboration</a:t>
            </a:r>
            <a:endParaRPr sz="3000">
              <a:solidFill>
                <a:srgbClr val="455560"/>
              </a:solidFill>
            </a:endParaRPr>
          </a:p>
        </p:txBody>
      </p:sp>
      <p:sp>
        <p:nvSpPr>
          <p:cNvPr id="209" name="Google Shape;209;p31"/>
          <p:cNvSpPr txBox="1">
            <a:spLocks noGrp="1"/>
          </p:cNvSpPr>
          <p:nvPr>
            <p:ph type="body" idx="1"/>
          </p:nvPr>
        </p:nvSpPr>
        <p:spPr>
          <a:xfrm>
            <a:off x="237300" y="1069707"/>
            <a:ext cx="1875300" cy="1699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2400">
                <a:latin typeface="Roboto Condensed"/>
                <a:ea typeface="Roboto Condensed"/>
                <a:cs typeface="Roboto Condensed"/>
                <a:sym typeface="Roboto Condensed"/>
              </a:rPr>
              <a:t>Creating Positive School Culture</a:t>
            </a:r>
            <a:endParaRPr sz="2400">
              <a:latin typeface="Roboto Condensed"/>
              <a:ea typeface="Roboto Condensed"/>
              <a:cs typeface="Roboto Condensed"/>
              <a:sym typeface="Roboto Condensed"/>
            </a:endParaRPr>
          </a:p>
          <a:p>
            <a:pPr marL="0" lvl="0" indent="0" algn="l" rtl="0">
              <a:lnSpc>
                <a:spcPct val="100000"/>
              </a:lnSpc>
              <a:spcBef>
                <a:spcPts val="1600"/>
              </a:spcBef>
              <a:spcAft>
                <a:spcPts val="0"/>
              </a:spcAft>
              <a:buNone/>
            </a:pPr>
            <a:endParaRPr sz="2400">
              <a:latin typeface="Roboto Condensed"/>
              <a:ea typeface="Roboto Condensed"/>
              <a:cs typeface="Roboto Condensed"/>
              <a:sym typeface="Roboto Condensed"/>
            </a:endParaRPr>
          </a:p>
        </p:txBody>
      </p:sp>
      <p:sp>
        <p:nvSpPr>
          <p:cNvPr id="210" name="Google Shape;210;p31"/>
          <p:cNvSpPr txBox="1">
            <a:spLocks noGrp="1"/>
          </p:cNvSpPr>
          <p:nvPr>
            <p:ph type="body" idx="1"/>
          </p:nvPr>
        </p:nvSpPr>
        <p:spPr>
          <a:xfrm>
            <a:off x="3788775" y="1413925"/>
            <a:ext cx="3395400" cy="1699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latin typeface="Roboto Condensed"/>
                <a:ea typeface="Roboto Condensed"/>
                <a:cs typeface="Roboto Condensed"/>
                <a:sym typeface="Roboto Condensed"/>
              </a:rPr>
              <a:t>Embrace Teacher Leaders</a:t>
            </a:r>
            <a:endParaRPr>
              <a:latin typeface="Roboto Condensed Light"/>
              <a:ea typeface="Roboto Condensed Light"/>
              <a:cs typeface="Roboto Condensed Light"/>
              <a:sym typeface="Roboto Condensed Light"/>
            </a:endParaRPr>
          </a:p>
          <a:p>
            <a:pPr marL="0" lvl="0" indent="0" algn="l" rtl="0">
              <a:lnSpc>
                <a:spcPct val="100000"/>
              </a:lnSpc>
              <a:spcBef>
                <a:spcPts val="1600"/>
              </a:spcBef>
              <a:spcAft>
                <a:spcPts val="0"/>
              </a:spcAft>
              <a:buNone/>
            </a:pPr>
            <a:r>
              <a:rPr lang="en" u="sng">
                <a:solidFill>
                  <a:schemeClr val="hlink"/>
                </a:solidFill>
                <a:latin typeface="Roboto Condensed Light"/>
                <a:ea typeface="Roboto Condensed Light"/>
                <a:cs typeface="Roboto Condensed Light"/>
                <a:sym typeface="Roboto Condensed Light"/>
                <a:hlinkClick r:id="rId3"/>
              </a:rPr>
              <a:t>5 Ways Education Leaders Can Support Teachers</a:t>
            </a:r>
            <a:endParaRPr sz="2400">
              <a:latin typeface="Roboto Condensed"/>
              <a:ea typeface="Roboto Condensed"/>
              <a:cs typeface="Roboto Condensed"/>
              <a:sym typeface="Roboto Condensed"/>
            </a:endParaRPr>
          </a:p>
          <a:p>
            <a:pPr marL="0" lvl="0" indent="0" algn="l" rtl="0">
              <a:lnSpc>
                <a:spcPct val="100000"/>
              </a:lnSpc>
              <a:spcBef>
                <a:spcPts val="1600"/>
              </a:spcBef>
              <a:spcAft>
                <a:spcPts val="1600"/>
              </a:spcAft>
              <a:buNone/>
            </a:pPr>
            <a:r>
              <a:rPr lang="en" u="sng">
                <a:solidFill>
                  <a:schemeClr val="hlink"/>
                </a:solidFill>
                <a:latin typeface="Roboto Condensed Light"/>
                <a:ea typeface="Roboto Condensed Light"/>
                <a:cs typeface="Roboto Condensed Light"/>
                <a:sym typeface="Roboto Condensed Light"/>
                <a:hlinkClick r:id="rId4"/>
              </a:rPr>
              <a:t>Building a School Culture that Supports Teacher Leadership</a:t>
            </a:r>
            <a:endParaRPr>
              <a:latin typeface="Roboto Condensed Light"/>
              <a:ea typeface="Roboto Condensed Light"/>
              <a:cs typeface="Roboto Condensed Light"/>
              <a:sym typeface="Roboto Condensed Light"/>
            </a:endParaRPr>
          </a:p>
        </p:txBody>
      </p:sp>
      <p:pic>
        <p:nvPicPr>
          <p:cNvPr id="211" name="Google Shape;211;p31">
            <a:hlinkClick r:id="rId5"/>
          </p:cNvPr>
          <p:cNvPicPr preferRelativeResize="0"/>
          <p:nvPr/>
        </p:nvPicPr>
        <p:blipFill>
          <a:blip r:embed="rId6">
            <a:alphaModFix/>
          </a:blip>
          <a:stretch>
            <a:fillRect/>
          </a:stretch>
        </p:blipFill>
        <p:spPr>
          <a:xfrm rot="2436342">
            <a:off x="1268056" y="999322"/>
            <a:ext cx="1875225" cy="1870823"/>
          </a:xfrm>
          <a:prstGeom prst="rect">
            <a:avLst/>
          </a:prstGeom>
          <a:noFill/>
          <a:ln>
            <a:noFill/>
          </a:ln>
        </p:spPr>
      </p:pic>
      <p:pic>
        <p:nvPicPr>
          <p:cNvPr id="212" name="Google Shape;212;p31"/>
          <p:cNvPicPr preferRelativeResize="0"/>
          <p:nvPr/>
        </p:nvPicPr>
        <p:blipFill>
          <a:blip r:embed="rId7">
            <a:alphaModFix/>
          </a:blip>
          <a:stretch>
            <a:fillRect/>
          </a:stretch>
        </p:blipFill>
        <p:spPr>
          <a:xfrm>
            <a:off x="6813743" y="1069700"/>
            <a:ext cx="2330262" cy="2769501"/>
          </a:xfrm>
          <a:prstGeom prst="rect">
            <a:avLst/>
          </a:prstGeom>
          <a:noFill/>
          <a:ln>
            <a:noFill/>
          </a:ln>
        </p:spPr>
      </p:pic>
      <p:sp>
        <p:nvSpPr>
          <p:cNvPr id="213" name="Google Shape;213;p31"/>
          <p:cNvSpPr txBox="1">
            <a:spLocks noGrp="1"/>
          </p:cNvSpPr>
          <p:nvPr>
            <p:ph type="body" idx="1"/>
          </p:nvPr>
        </p:nvSpPr>
        <p:spPr>
          <a:xfrm>
            <a:off x="2415450" y="3428463"/>
            <a:ext cx="4270800" cy="1699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2400">
                <a:latin typeface="Roboto Condensed"/>
                <a:ea typeface="Roboto Condensed"/>
                <a:cs typeface="Roboto Condensed"/>
                <a:sym typeface="Roboto Condensed"/>
              </a:rPr>
              <a:t>Collaboration	</a:t>
            </a:r>
            <a:endParaRPr sz="2400">
              <a:latin typeface="Roboto Condensed"/>
              <a:ea typeface="Roboto Condensed"/>
              <a:cs typeface="Roboto Condensed"/>
              <a:sym typeface="Roboto Condensed"/>
            </a:endParaRPr>
          </a:p>
        </p:txBody>
      </p:sp>
      <p:sp>
        <p:nvSpPr>
          <p:cNvPr id="214" name="Google Shape;214;p31"/>
          <p:cNvSpPr txBox="1">
            <a:spLocks noGrp="1"/>
          </p:cNvSpPr>
          <p:nvPr>
            <p:ph type="body" idx="1"/>
          </p:nvPr>
        </p:nvSpPr>
        <p:spPr>
          <a:xfrm>
            <a:off x="2363590" y="3921975"/>
            <a:ext cx="1947000" cy="712800"/>
          </a:xfrm>
          <a:prstGeom prst="rect">
            <a:avLst/>
          </a:prstGeom>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None/>
            </a:pPr>
            <a:r>
              <a:rPr lang="en">
                <a:latin typeface="Roboto Condensed Light"/>
                <a:ea typeface="Roboto Condensed Light"/>
                <a:cs typeface="Roboto Condensed Light"/>
                <a:sym typeface="Roboto Condensed Light"/>
              </a:rPr>
              <a:t>How we know collaboration works</a:t>
            </a:r>
            <a:endParaRPr>
              <a:latin typeface="Roboto Condensed Light"/>
              <a:ea typeface="Roboto Condensed Light"/>
              <a:cs typeface="Roboto Condensed Light"/>
              <a:sym typeface="Roboto Condensed Light"/>
            </a:endParaRPr>
          </a:p>
        </p:txBody>
      </p:sp>
      <p:pic>
        <p:nvPicPr>
          <p:cNvPr id="215" name="Google Shape;215;p31" descr="connections-2099068_640.png">
            <a:hlinkClick r:id="rId8"/>
          </p:cNvPr>
          <p:cNvPicPr preferRelativeResize="0"/>
          <p:nvPr/>
        </p:nvPicPr>
        <p:blipFill>
          <a:blip r:embed="rId9">
            <a:alphaModFix/>
          </a:blip>
          <a:stretch>
            <a:fillRect/>
          </a:stretch>
        </p:blipFill>
        <p:spPr>
          <a:xfrm>
            <a:off x="438700" y="3113724"/>
            <a:ext cx="1849250" cy="1826155"/>
          </a:xfrm>
          <a:prstGeom prst="rect">
            <a:avLst/>
          </a:prstGeom>
          <a:noFill/>
          <a:ln>
            <a:noFill/>
          </a:ln>
        </p:spPr>
      </p:pic>
      <p:sp>
        <p:nvSpPr>
          <p:cNvPr id="216" name="Google Shape;216;p31"/>
          <p:cNvSpPr txBox="1">
            <a:spLocks noGrp="1"/>
          </p:cNvSpPr>
          <p:nvPr>
            <p:ph type="body" idx="1"/>
          </p:nvPr>
        </p:nvSpPr>
        <p:spPr>
          <a:xfrm>
            <a:off x="5961037" y="3926600"/>
            <a:ext cx="3999000" cy="1699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2400">
                <a:latin typeface="Roboto Condensed"/>
                <a:ea typeface="Roboto Condensed"/>
                <a:cs typeface="Roboto Condensed"/>
                <a:sym typeface="Roboto Condensed"/>
              </a:rPr>
              <a:t>Assessing Your </a:t>
            </a:r>
            <a:br>
              <a:rPr lang="en" sz="2400">
                <a:latin typeface="Roboto Condensed"/>
                <a:ea typeface="Roboto Condensed"/>
                <a:cs typeface="Roboto Condensed"/>
                <a:sym typeface="Roboto Condensed"/>
              </a:rPr>
            </a:br>
            <a:r>
              <a:rPr lang="en" sz="2400">
                <a:latin typeface="Roboto Condensed"/>
                <a:ea typeface="Roboto Condensed"/>
                <a:cs typeface="Roboto Condensed"/>
                <a:sym typeface="Roboto Condensed"/>
              </a:rPr>
              <a:t>Learning Needs</a:t>
            </a:r>
            <a:endParaRPr sz="2400">
              <a:latin typeface="Roboto Condensed"/>
              <a:ea typeface="Roboto Condensed"/>
              <a:cs typeface="Roboto Condensed"/>
              <a:sym typeface="Roboto Condensed"/>
            </a:endParaRPr>
          </a:p>
        </p:txBody>
      </p:sp>
      <p:pic>
        <p:nvPicPr>
          <p:cNvPr id="217" name="Google Shape;217;p31" descr="eMINTS Bubbles.png">
            <a:hlinkClick r:id="rId10"/>
          </p:cNvPr>
          <p:cNvPicPr preferRelativeResize="0"/>
          <p:nvPr/>
        </p:nvPicPr>
        <p:blipFill>
          <a:blip r:embed="rId11">
            <a:alphaModFix/>
          </a:blip>
          <a:stretch>
            <a:fillRect/>
          </a:stretch>
        </p:blipFill>
        <p:spPr>
          <a:xfrm>
            <a:off x="4310600" y="3518542"/>
            <a:ext cx="2199724" cy="7372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ctrTitle"/>
          </p:nvPr>
        </p:nvSpPr>
        <p:spPr>
          <a:xfrm>
            <a:off x="435900" y="1489425"/>
            <a:ext cx="8272200" cy="88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5 Major Practices...</a:t>
            </a:r>
            <a:endParaRPr/>
          </a:p>
        </p:txBody>
      </p:sp>
      <p:sp>
        <p:nvSpPr>
          <p:cNvPr id="70" name="Google Shape;70;p14"/>
          <p:cNvSpPr txBox="1">
            <a:spLocks noGrp="1"/>
          </p:cNvSpPr>
          <p:nvPr>
            <p:ph type="subTitle" idx="1"/>
          </p:nvPr>
        </p:nvSpPr>
        <p:spPr>
          <a:xfrm>
            <a:off x="232950" y="2649638"/>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Today we are going to discuss...5 major practices that we see principals, tech directors, trainers and/or teacher leaders doing to support change in education. </a:t>
            </a:r>
            <a:endParaRPr/>
          </a:p>
        </p:txBody>
      </p:sp>
      <p:pic>
        <p:nvPicPr>
          <p:cNvPr id="71" name="Google Shape;71;p14"/>
          <p:cNvPicPr preferRelativeResize="0"/>
          <p:nvPr/>
        </p:nvPicPr>
        <p:blipFill>
          <a:blip r:embed="rId3">
            <a:alphaModFix/>
          </a:blip>
          <a:stretch>
            <a:fillRect/>
          </a:stretch>
        </p:blipFill>
        <p:spPr>
          <a:xfrm>
            <a:off x="6450175" y="249625"/>
            <a:ext cx="1905875" cy="18957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2"/>
          <p:cNvPicPr preferRelativeResize="0"/>
          <p:nvPr/>
        </p:nvPicPr>
        <p:blipFill>
          <a:blip r:embed="rId3">
            <a:alphaModFix/>
          </a:blip>
          <a:stretch>
            <a:fillRect/>
          </a:stretch>
        </p:blipFill>
        <p:spPr>
          <a:xfrm>
            <a:off x="911925" y="105513"/>
            <a:ext cx="6590125" cy="4932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3"/>
          <p:cNvSpPr txBox="1">
            <a:spLocks noGrp="1"/>
          </p:cNvSpPr>
          <p:nvPr>
            <p:ph type="title"/>
          </p:nvPr>
        </p:nvSpPr>
        <p:spPr>
          <a:xfrm>
            <a:off x="311700" y="975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new things are your teachers learning? trying?</a:t>
            </a:r>
            <a:endParaRPr/>
          </a:p>
        </p:txBody>
      </p:sp>
      <p:sp>
        <p:nvSpPr>
          <p:cNvPr id="228" name="Google Shape;228;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5. Define and Focus Vision</a:t>
            </a:r>
            <a:endParaRPr/>
          </a:p>
        </p:txBody>
      </p:sp>
      <p:sp>
        <p:nvSpPr>
          <p:cNvPr id="234" name="Google Shape;234;p34"/>
          <p:cNvSpPr txBox="1">
            <a:spLocks noGrp="1"/>
          </p:cNvSpPr>
          <p:nvPr>
            <p:ph type="body" idx="4294967295"/>
          </p:nvPr>
        </p:nvSpPr>
        <p:spPr>
          <a:xfrm>
            <a:off x="147450" y="3542000"/>
            <a:ext cx="8849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600" b="1">
                <a:solidFill>
                  <a:schemeClr val="lt1"/>
                </a:solidFill>
                <a:latin typeface="Shadows Into Light"/>
                <a:ea typeface="Shadows Into Light"/>
                <a:cs typeface="Shadows Into Light"/>
                <a:sym typeface="Shadows Into Light"/>
              </a:rPr>
              <a:t>Harnessing the Power of Missions, Vision, and Values for Tech in Your School</a:t>
            </a:r>
            <a:endParaRPr sz="2600" b="1">
              <a:solidFill>
                <a:schemeClr val="lt1"/>
              </a:solidFill>
              <a:latin typeface="Shadows Into Light"/>
              <a:ea typeface="Shadows Into Light"/>
              <a:cs typeface="Shadows Into Light"/>
              <a:sym typeface="Shadows Into Light"/>
            </a:endParaRPr>
          </a:p>
        </p:txBody>
      </p:sp>
      <p:pic>
        <p:nvPicPr>
          <p:cNvPr id="235" name="Google Shape;235;p34" descr="emints_logo_color_white_letters.png"/>
          <p:cNvPicPr preferRelativeResize="0"/>
          <p:nvPr/>
        </p:nvPicPr>
        <p:blipFill rotWithShape="1">
          <a:blip r:embed="rId3">
            <a:alphaModFix/>
          </a:blip>
          <a:srcRect r="72855"/>
          <a:stretch/>
        </p:blipFill>
        <p:spPr>
          <a:xfrm>
            <a:off x="0" y="4054475"/>
            <a:ext cx="1017001" cy="1089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35"/>
          <p:cNvPicPr preferRelativeResize="0"/>
          <p:nvPr/>
        </p:nvPicPr>
        <p:blipFill rotWithShape="1">
          <a:blip r:embed="rId3">
            <a:alphaModFix/>
          </a:blip>
          <a:srcRect l="10308" t="11400" r="4916" b="9977"/>
          <a:stretch/>
        </p:blipFill>
        <p:spPr>
          <a:xfrm>
            <a:off x="7033723" y="718600"/>
            <a:ext cx="2029902" cy="1882500"/>
          </a:xfrm>
          <a:prstGeom prst="rect">
            <a:avLst/>
          </a:prstGeom>
          <a:noFill/>
          <a:ln>
            <a:noFill/>
          </a:ln>
        </p:spPr>
      </p:pic>
      <p:sp>
        <p:nvSpPr>
          <p:cNvPr id="241" name="Google Shape;241;p35"/>
          <p:cNvSpPr txBox="1">
            <a:spLocks noGrp="1"/>
          </p:cNvSpPr>
          <p:nvPr>
            <p:ph type="title"/>
          </p:nvPr>
        </p:nvSpPr>
        <p:spPr>
          <a:xfrm>
            <a:off x="124875" y="262425"/>
            <a:ext cx="82815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000">
                <a:solidFill>
                  <a:srgbClr val="455560"/>
                </a:solidFill>
                <a:latin typeface="Shadows Into Light"/>
                <a:ea typeface="Shadows Into Light"/>
                <a:cs typeface="Shadows Into Light"/>
                <a:sym typeface="Shadows Into Light"/>
              </a:rPr>
              <a:t>5. Missions, Vision, and Values for Tech in Your School</a:t>
            </a:r>
            <a:endParaRPr sz="3000">
              <a:solidFill>
                <a:srgbClr val="455560"/>
              </a:solidFill>
              <a:latin typeface="Shadows Into Light"/>
              <a:ea typeface="Shadows Into Light"/>
              <a:cs typeface="Shadows Into Light"/>
              <a:sym typeface="Shadows Into Light"/>
            </a:endParaRPr>
          </a:p>
          <a:p>
            <a:pPr marL="0" lvl="0" indent="0" algn="l" rtl="0">
              <a:spcBef>
                <a:spcPts val="1600"/>
              </a:spcBef>
              <a:spcAft>
                <a:spcPts val="0"/>
              </a:spcAft>
              <a:buNone/>
            </a:pPr>
            <a:endParaRPr/>
          </a:p>
        </p:txBody>
      </p:sp>
      <p:sp>
        <p:nvSpPr>
          <p:cNvPr id="242" name="Google Shape;242;p35"/>
          <p:cNvSpPr txBox="1">
            <a:spLocks noGrp="1"/>
          </p:cNvSpPr>
          <p:nvPr>
            <p:ph type="body" idx="1"/>
          </p:nvPr>
        </p:nvSpPr>
        <p:spPr>
          <a:xfrm>
            <a:off x="124875" y="835125"/>
            <a:ext cx="4270800" cy="18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Roboto Condensed"/>
                <a:ea typeface="Roboto Condensed"/>
                <a:cs typeface="Roboto Condensed"/>
                <a:sym typeface="Roboto Condensed"/>
              </a:rPr>
              <a:t>Visions</a:t>
            </a:r>
            <a:endParaRPr sz="2400">
              <a:latin typeface="Roboto Condensed"/>
              <a:ea typeface="Roboto Condensed"/>
              <a:cs typeface="Roboto Condensed"/>
              <a:sym typeface="Roboto Condensed"/>
            </a:endParaRPr>
          </a:p>
          <a:p>
            <a:pPr marL="0" lvl="0" indent="0" algn="l" rtl="0">
              <a:lnSpc>
                <a:spcPct val="100000"/>
              </a:lnSpc>
              <a:spcBef>
                <a:spcPts val="1600"/>
              </a:spcBef>
              <a:spcAft>
                <a:spcPts val="0"/>
              </a:spcAft>
              <a:buNone/>
            </a:pPr>
            <a:endParaRPr sz="2400">
              <a:latin typeface="Roboto Condensed"/>
              <a:ea typeface="Roboto Condensed"/>
              <a:cs typeface="Roboto Condensed"/>
              <a:sym typeface="Roboto Condensed"/>
            </a:endParaRPr>
          </a:p>
        </p:txBody>
      </p:sp>
      <p:sp>
        <p:nvSpPr>
          <p:cNvPr id="243" name="Google Shape;243;p35"/>
          <p:cNvSpPr txBox="1">
            <a:spLocks noGrp="1"/>
          </p:cNvSpPr>
          <p:nvPr>
            <p:ph type="body" idx="1"/>
          </p:nvPr>
        </p:nvSpPr>
        <p:spPr>
          <a:xfrm>
            <a:off x="4684100" y="809950"/>
            <a:ext cx="4270800" cy="169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Roboto Condensed"/>
                <a:ea typeface="Roboto Condensed"/>
                <a:cs typeface="Roboto Condensed"/>
                <a:sym typeface="Roboto Condensed"/>
              </a:rPr>
              <a:t>Standards</a:t>
            </a:r>
            <a:endParaRPr sz="2400">
              <a:latin typeface="Roboto Condensed"/>
              <a:ea typeface="Roboto Condensed"/>
              <a:cs typeface="Roboto Condensed"/>
              <a:sym typeface="Roboto Condensed"/>
            </a:endParaRPr>
          </a:p>
          <a:p>
            <a:pPr marL="0" lvl="0" indent="0" algn="l" rtl="0">
              <a:spcBef>
                <a:spcPts val="1600"/>
              </a:spcBef>
              <a:spcAft>
                <a:spcPts val="1600"/>
              </a:spcAft>
              <a:buNone/>
            </a:pPr>
            <a:endParaRPr sz="900">
              <a:latin typeface="Roboto Condensed"/>
              <a:ea typeface="Roboto Condensed"/>
              <a:cs typeface="Roboto Condensed"/>
              <a:sym typeface="Roboto Condensed"/>
            </a:endParaRPr>
          </a:p>
        </p:txBody>
      </p:sp>
      <p:sp>
        <p:nvSpPr>
          <p:cNvPr id="244" name="Google Shape;244;p35"/>
          <p:cNvSpPr txBox="1">
            <a:spLocks noGrp="1"/>
          </p:cNvSpPr>
          <p:nvPr>
            <p:ph type="body" idx="1"/>
          </p:nvPr>
        </p:nvSpPr>
        <p:spPr>
          <a:xfrm>
            <a:off x="88475" y="3021850"/>
            <a:ext cx="2393400" cy="169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Roboto Condensed"/>
                <a:ea typeface="Roboto Condensed"/>
                <a:cs typeface="Roboto Condensed"/>
                <a:sym typeface="Roboto Condensed"/>
              </a:rPr>
              <a:t>Identifying Needs</a:t>
            </a:r>
            <a:endParaRPr sz="2400">
              <a:latin typeface="Roboto Condensed"/>
              <a:ea typeface="Roboto Condensed"/>
              <a:cs typeface="Roboto Condensed"/>
              <a:sym typeface="Roboto Condensed"/>
            </a:endParaRPr>
          </a:p>
          <a:p>
            <a:pPr marL="0" lvl="0" indent="0" algn="l" rtl="0">
              <a:spcBef>
                <a:spcPts val="1600"/>
              </a:spcBef>
              <a:spcAft>
                <a:spcPts val="1600"/>
              </a:spcAft>
              <a:buNone/>
            </a:pPr>
            <a:endParaRPr sz="2400">
              <a:latin typeface="Roboto Condensed"/>
              <a:ea typeface="Roboto Condensed"/>
              <a:cs typeface="Roboto Condensed"/>
              <a:sym typeface="Roboto Condensed"/>
            </a:endParaRPr>
          </a:p>
        </p:txBody>
      </p:sp>
      <p:sp>
        <p:nvSpPr>
          <p:cNvPr id="245" name="Google Shape;245;p35"/>
          <p:cNvSpPr txBox="1">
            <a:spLocks noGrp="1"/>
          </p:cNvSpPr>
          <p:nvPr>
            <p:ph type="body" idx="1"/>
          </p:nvPr>
        </p:nvSpPr>
        <p:spPr>
          <a:xfrm>
            <a:off x="2130230" y="4557566"/>
            <a:ext cx="4270800" cy="69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Roboto Condensed"/>
                <a:ea typeface="Roboto Condensed"/>
                <a:cs typeface="Roboto Condensed"/>
                <a:sym typeface="Roboto Condensed"/>
              </a:rPr>
              <a:t>Communicating the Mission</a:t>
            </a:r>
            <a:endParaRPr sz="2400">
              <a:latin typeface="Roboto Condensed"/>
              <a:ea typeface="Roboto Condensed"/>
              <a:cs typeface="Roboto Condensed"/>
              <a:sym typeface="Roboto Condensed"/>
            </a:endParaRPr>
          </a:p>
          <a:p>
            <a:pPr marL="0" lvl="0" indent="0" algn="l" rtl="0">
              <a:spcBef>
                <a:spcPts val="1600"/>
              </a:spcBef>
              <a:spcAft>
                <a:spcPts val="1600"/>
              </a:spcAft>
              <a:buNone/>
            </a:pPr>
            <a:endParaRPr sz="2400">
              <a:latin typeface="Roboto Condensed"/>
              <a:ea typeface="Roboto Condensed"/>
              <a:cs typeface="Roboto Condensed"/>
              <a:sym typeface="Roboto Condensed"/>
            </a:endParaRPr>
          </a:p>
        </p:txBody>
      </p:sp>
      <p:sp>
        <p:nvSpPr>
          <p:cNvPr id="246" name="Google Shape;246;p35"/>
          <p:cNvSpPr txBox="1"/>
          <p:nvPr/>
        </p:nvSpPr>
        <p:spPr>
          <a:xfrm>
            <a:off x="289370" y="1228702"/>
            <a:ext cx="2274600" cy="16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i="1">
                <a:highlight>
                  <a:srgbClr val="FFFFFF"/>
                </a:highlight>
                <a:latin typeface="Roboto Condensed Light"/>
                <a:ea typeface="Roboto Condensed Light"/>
                <a:cs typeface="Roboto Condensed Light"/>
                <a:sym typeface="Roboto Condensed Light"/>
              </a:rPr>
              <a:t>“One of the most important responsibilities of any leader is establishing a vision and inviting others to share in its development.” - John G. Gabriel and Paul C. Farmer</a:t>
            </a:r>
            <a:endParaRPr sz="1500">
              <a:latin typeface="Roboto Condensed Light"/>
              <a:ea typeface="Roboto Condensed Light"/>
              <a:cs typeface="Roboto Condensed Light"/>
              <a:sym typeface="Roboto Condensed Light"/>
            </a:endParaRPr>
          </a:p>
        </p:txBody>
      </p:sp>
      <p:pic>
        <p:nvPicPr>
          <p:cNvPr id="247" name="Google Shape;247;p35" descr="Mission vision values.png">
            <a:hlinkClick r:id="rId4"/>
          </p:cNvPr>
          <p:cNvPicPr preferRelativeResize="0"/>
          <p:nvPr/>
        </p:nvPicPr>
        <p:blipFill>
          <a:blip r:embed="rId5">
            <a:alphaModFix/>
          </a:blip>
          <a:stretch>
            <a:fillRect/>
          </a:stretch>
        </p:blipFill>
        <p:spPr>
          <a:xfrm>
            <a:off x="2354000" y="735705"/>
            <a:ext cx="2092876" cy="1789883"/>
          </a:xfrm>
          <a:prstGeom prst="rect">
            <a:avLst/>
          </a:prstGeom>
          <a:noFill/>
          <a:ln>
            <a:noFill/>
          </a:ln>
        </p:spPr>
      </p:pic>
      <p:sp>
        <p:nvSpPr>
          <p:cNvPr id="248" name="Google Shape;248;p35"/>
          <p:cNvSpPr txBox="1"/>
          <p:nvPr/>
        </p:nvSpPr>
        <p:spPr>
          <a:xfrm>
            <a:off x="4738871" y="1228700"/>
            <a:ext cx="2603400" cy="16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i="1">
                <a:latin typeface="Roboto Condensed Light"/>
                <a:ea typeface="Roboto Condensed Light"/>
                <a:cs typeface="Roboto Condensed Light"/>
                <a:sym typeface="Roboto Condensed Light"/>
              </a:rPr>
              <a:t>The ISTE Standards for Educational Leaders provide a framework for guiding digital aged learning and target the knowledge and behaviors required for leaders to empower teachers and make student learning possible.</a:t>
            </a:r>
            <a:r>
              <a:rPr lang="en" sz="1500" i="1">
                <a:highlight>
                  <a:srgbClr val="FFFFFF"/>
                </a:highlight>
                <a:latin typeface="Roboto Condensed Light"/>
                <a:ea typeface="Roboto Condensed Light"/>
                <a:cs typeface="Roboto Condensed Light"/>
                <a:sym typeface="Roboto Condensed Light"/>
              </a:rPr>
              <a:t> </a:t>
            </a:r>
            <a:endParaRPr sz="1500" i="1">
              <a:highlight>
                <a:srgbClr val="FFFFFF"/>
              </a:highlight>
              <a:latin typeface="Roboto Condensed Light"/>
              <a:ea typeface="Roboto Condensed Light"/>
              <a:cs typeface="Roboto Condensed Light"/>
              <a:sym typeface="Roboto Condensed Light"/>
            </a:endParaRPr>
          </a:p>
        </p:txBody>
      </p:sp>
      <p:pic>
        <p:nvPicPr>
          <p:cNvPr id="249" name="Google Shape;249;p35" descr="logo_forms_128px.png">
            <a:hlinkClick r:id="rId6"/>
          </p:cNvPr>
          <p:cNvPicPr preferRelativeResize="0"/>
          <p:nvPr/>
        </p:nvPicPr>
        <p:blipFill rotWithShape="1">
          <a:blip r:embed="rId7">
            <a:alphaModFix/>
          </a:blip>
          <a:srcRect l="12314" r="11483"/>
          <a:stretch/>
        </p:blipFill>
        <p:spPr>
          <a:xfrm>
            <a:off x="820663" y="3565775"/>
            <a:ext cx="929025" cy="1219200"/>
          </a:xfrm>
          <a:prstGeom prst="rect">
            <a:avLst/>
          </a:prstGeom>
          <a:noFill/>
          <a:ln>
            <a:noFill/>
          </a:ln>
        </p:spPr>
      </p:pic>
      <p:pic>
        <p:nvPicPr>
          <p:cNvPr id="250" name="Google Shape;250;p35" descr="Leadership Vision Reality.png">
            <a:hlinkClick r:id="rId8"/>
          </p:cNvPr>
          <p:cNvPicPr preferRelativeResize="0"/>
          <p:nvPr/>
        </p:nvPicPr>
        <p:blipFill>
          <a:blip r:embed="rId9">
            <a:alphaModFix/>
          </a:blip>
          <a:stretch>
            <a:fillRect/>
          </a:stretch>
        </p:blipFill>
        <p:spPr>
          <a:xfrm>
            <a:off x="2354000" y="2525600"/>
            <a:ext cx="2274599" cy="2185780"/>
          </a:xfrm>
          <a:prstGeom prst="rect">
            <a:avLst/>
          </a:prstGeom>
          <a:noFill/>
          <a:ln>
            <a:noFill/>
          </a:ln>
        </p:spPr>
      </p:pic>
      <p:sp>
        <p:nvSpPr>
          <p:cNvPr id="251" name="Google Shape;251;p35"/>
          <p:cNvSpPr txBox="1"/>
          <p:nvPr/>
        </p:nvSpPr>
        <p:spPr>
          <a:xfrm>
            <a:off x="5453725" y="3180475"/>
            <a:ext cx="3609900" cy="153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455560"/>
                </a:solidFill>
                <a:latin typeface="Roboto Condensed"/>
                <a:ea typeface="Roboto Condensed"/>
                <a:cs typeface="Roboto Condensed"/>
                <a:sym typeface="Roboto Condensed"/>
              </a:rPr>
              <a:t>More Resources</a:t>
            </a:r>
            <a:endParaRPr/>
          </a:p>
          <a:p>
            <a:pPr marL="457200" lvl="0" indent="-330200" algn="l" rtl="0">
              <a:spcBef>
                <a:spcPts val="0"/>
              </a:spcBef>
              <a:spcAft>
                <a:spcPts val="0"/>
              </a:spcAft>
              <a:buSzPts val="1600"/>
              <a:buFont typeface="Roboto Condensed Light"/>
              <a:buChar char="●"/>
            </a:pPr>
            <a:r>
              <a:rPr lang="en" sz="1600" u="sng">
                <a:solidFill>
                  <a:schemeClr val="hlink"/>
                </a:solidFill>
                <a:latin typeface="Roboto Condensed Light"/>
                <a:ea typeface="Roboto Condensed Light"/>
                <a:cs typeface="Roboto Condensed Light"/>
                <a:sym typeface="Roboto Condensed Light"/>
                <a:hlinkClick r:id="rId10"/>
              </a:rPr>
              <a:t>8 Ways to Establish a Shared Vision</a:t>
            </a:r>
            <a:endParaRPr sz="1600">
              <a:latin typeface="Roboto Condensed Light"/>
              <a:ea typeface="Roboto Condensed Light"/>
              <a:cs typeface="Roboto Condensed Light"/>
              <a:sym typeface="Roboto Condensed Light"/>
            </a:endParaRPr>
          </a:p>
          <a:p>
            <a:pPr marL="457200" lvl="0" indent="-330200" algn="l" rtl="0">
              <a:spcBef>
                <a:spcPts val="0"/>
              </a:spcBef>
              <a:spcAft>
                <a:spcPts val="0"/>
              </a:spcAft>
              <a:buSzPts val="1600"/>
              <a:buFont typeface="Roboto Condensed Light"/>
              <a:buChar char="●"/>
            </a:pPr>
            <a:r>
              <a:rPr lang="en" sz="1600" u="sng">
                <a:solidFill>
                  <a:schemeClr val="hlink"/>
                </a:solidFill>
                <a:latin typeface="Roboto Condensed Light"/>
                <a:ea typeface="Roboto Condensed Light"/>
                <a:cs typeface="Roboto Condensed Light"/>
                <a:sym typeface="Roboto Condensed Light"/>
                <a:hlinkClick r:id="rId11"/>
              </a:rPr>
              <a:t>Developing Mission and Vision Statements</a:t>
            </a:r>
            <a:endParaRPr sz="1600">
              <a:latin typeface="Roboto Condensed Light"/>
              <a:ea typeface="Roboto Condensed Light"/>
              <a:cs typeface="Roboto Condensed Light"/>
              <a:sym typeface="Roboto Condensed Light"/>
            </a:endParaRPr>
          </a:p>
          <a:p>
            <a:pPr marL="457200" lvl="0" indent="-330200" algn="l" rtl="0">
              <a:spcBef>
                <a:spcPts val="0"/>
              </a:spcBef>
              <a:spcAft>
                <a:spcPts val="0"/>
              </a:spcAft>
              <a:buSzPts val="1600"/>
              <a:buFont typeface="Roboto Condensed Light"/>
              <a:buChar char="●"/>
            </a:pPr>
            <a:r>
              <a:rPr lang="en" sz="1600" u="sng">
                <a:solidFill>
                  <a:schemeClr val="hlink"/>
                </a:solidFill>
                <a:latin typeface="Roboto Condensed Light"/>
                <a:ea typeface="Roboto Condensed Light"/>
                <a:cs typeface="Roboto Condensed Light"/>
                <a:sym typeface="Roboto Condensed Light"/>
                <a:hlinkClick r:id="rId12"/>
              </a:rPr>
              <a:t>From Vision to Action: Developing your school’s core purpose</a:t>
            </a:r>
            <a:endParaRPr sz="1600">
              <a:latin typeface="Roboto Condensed Light"/>
              <a:ea typeface="Roboto Condensed Light"/>
              <a:cs typeface="Roboto Condensed Light"/>
              <a:sym typeface="Roboto Condensed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36"/>
          <p:cNvPicPr preferRelativeResize="0"/>
          <p:nvPr/>
        </p:nvPicPr>
        <p:blipFill>
          <a:blip r:embed="rId3">
            <a:alphaModFix/>
          </a:blip>
          <a:stretch>
            <a:fillRect/>
          </a:stretch>
        </p:blipFill>
        <p:spPr>
          <a:xfrm>
            <a:off x="1203550" y="0"/>
            <a:ext cx="6736925" cy="5044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7"/>
          <p:cNvSpPr txBox="1">
            <a:spLocks noGrp="1"/>
          </p:cNvSpPr>
          <p:nvPr>
            <p:ph type="title"/>
          </p:nvPr>
        </p:nvSpPr>
        <p:spPr>
          <a:xfrm>
            <a:off x="311700" y="975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your best advice for maintaining a vision?</a:t>
            </a:r>
            <a:endParaRPr/>
          </a:p>
        </p:txBody>
      </p:sp>
      <p:sp>
        <p:nvSpPr>
          <p:cNvPr id="262" name="Google Shape;262;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r>
              <a:rPr lang="en"/>
              <a:t> </a:t>
            </a:r>
            <a:endParaRPr/>
          </a:p>
          <a:p>
            <a:pPr marL="457200" lvl="0" indent="-342900" algn="l" rtl="0">
              <a:spcBef>
                <a:spcPts val="0"/>
              </a:spcBef>
              <a:spcAft>
                <a:spcPts val="0"/>
              </a:spcAft>
              <a:buSzPts val="1800"/>
              <a:buChar char="●"/>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38"/>
          <p:cNvPicPr preferRelativeResize="0"/>
          <p:nvPr/>
        </p:nvPicPr>
        <p:blipFill>
          <a:blip r:embed="rId3">
            <a:alphaModFix/>
          </a:blip>
          <a:stretch>
            <a:fillRect/>
          </a:stretch>
        </p:blipFill>
        <p:spPr>
          <a:xfrm>
            <a:off x="2055338" y="0"/>
            <a:ext cx="5033325" cy="5033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your best advice for digital leaders?</a:t>
            </a:r>
            <a:endParaRPr/>
          </a:p>
          <a:p>
            <a:pPr marL="0" lvl="0" indent="0" algn="l" rtl="0">
              <a:spcBef>
                <a:spcPts val="0"/>
              </a:spcBef>
              <a:spcAft>
                <a:spcPts val="0"/>
              </a:spcAft>
              <a:buNone/>
            </a:pPr>
            <a:endParaRPr/>
          </a:p>
          <a:p>
            <a:pPr marL="457200" lvl="0" indent="-406400" algn="l" rtl="0">
              <a:spcBef>
                <a:spcPts val="0"/>
              </a:spcBef>
              <a:spcAft>
                <a:spcPts val="0"/>
              </a:spcAft>
              <a:buSzPts val="2800"/>
              <a:buChar char="●"/>
            </a:pPr>
            <a:r>
              <a:rPr lang="en"/>
              <a:t>Tweet it out!!</a:t>
            </a:r>
            <a:endParaRPr/>
          </a:p>
          <a:p>
            <a:pPr marL="457200" lvl="0" indent="-406400" algn="l" rtl="0">
              <a:spcBef>
                <a:spcPts val="0"/>
              </a:spcBef>
              <a:spcAft>
                <a:spcPts val="0"/>
              </a:spcAft>
              <a:buSzPts val="2800"/>
              <a:buChar char="●"/>
            </a:pPr>
            <a:r>
              <a:rPr lang="en"/>
              <a:t>Use a hashtag:</a:t>
            </a:r>
            <a:endParaRPr/>
          </a:p>
          <a:p>
            <a:pPr marL="914400" lvl="1" indent="-406400" algn="l" rtl="0">
              <a:spcBef>
                <a:spcPts val="0"/>
              </a:spcBef>
              <a:spcAft>
                <a:spcPts val="0"/>
              </a:spcAft>
              <a:buSzPts val="2800"/>
              <a:buChar char="○"/>
            </a:pPr>
            <a:r>
              <a:rPr lang="en"/>
              <a:t>#MAREconference</a:t>
            </a:r>
            <a:endParaRPr/>
          </a:p>
          <a:p>
            <a:pPr marL="914400" lvl="1" indent="-406400" algn="l" rtl="0">
              <a:spcBef>
                <a:spcPts val="0"/>
              </a:spcBef>
              <a:spcAft>
                <a:spcPts val="0"/>
              </a:spcAft>
              <a:buSzPts val="2800"/>
              <a:buChar char="○"/>
            </a:pPr>
            <a:r>
              <a:rPr lang="en"/>
              <a:t>#emints</a:t>
            </a:r>
            <a:endParaRPr/>
          </a:p>
          <a:p>
            <a:pPr marL="914400" lvl="1" indent="-406400" algn="l" rtl="0">
              <a:spcBef>
                <a:spcPts val="0"/>
              </a:spcBef>
              <a:spcAft>
                <a:spcPts val="0"/>
              </a:spcAft>
              <a:buSzPts val="2800"/>
              <a:buChar char="○"/>
            </a:pPr>
            <a:r>
              <a:rPr lang="en"/>
              <a:t>#emints4admin</a:t>
            </a:r>
            <a:endParaRPr/>
          </a:p>
          <a:p>
            <a:pPr marL="914400" lvl="1" indent="-406400" algn="l" rtl="0">
              <a:spcBef>
                <a:spcPts val="0"/>
              </a:spcBef>
              <a:spcAft>
                <a:spcPts val="0"/>
              </a:spcAft>
              <a:buSzPts val="2800"/>
              <a:buChar char="○"/>
            </a:pPr>
            <a:r>
              <a:rPr lang="en"/>
              <a:t>#leadup</a:t>
            </a:r>
            <a:endParaRPr/>
          </a:p>
          <a:p>
            <a:pPr marL="914400" lvl="1" indent="-406400" algn="l" rtl="0">
              <a:spcBef>
                <a:spcPts val="0"/>
              </a:spcBef>
              <a:spcAft>
                <a:spcPts val="0"/>
              </a:spcAft>
              <a:buSzPts val="2800"/>
              <a:buChar char="○"/>
            </a:pPr>
            <a:r>
              <a:rPr lang="en"/>
              <a:t>#moedchat</a:t>
            </a:r>
            <a:endParaRPr/>
          </a:p>
          <a:p>
            <a:pPr marL="914400" lvl="0" indent="0" algn="l" rtl="0">
              <a:spcBef>
                <a:spcPts val="0"/>
              </a:spcBef>
              <a:spcAft>
                <a:spcPts val="0"/>
              </a:spcAft>
              <a:buNone/>
            </a:pPr>
            <a:endParaRPr/>
          </a:p>
        </p:txBody>
      </p:sp>
      <p:pic>
        <p:nvPicPr>
          <p:cNvPr id="273" name="Google Shape;273;p39"/>
          <p:cNvPicPr preferRelativeResize="0"/>
          <p:nvPr/>
        </p:nvPicPr>
        <p:blipFill>
          <a:blip r:embed="rId3">
            <a:alphaModFix/>
          </a:blip>
          <a:stretch>
            <a:fillRect/>
          </a:stretch>
        </p:blipFill>
        <p:spPr>
          <a:xfrm>
            <a:off x="4604375" y="1017725"/>
            <a:ext cx="3820975" cy="38209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are We?</a:t>
            </a:r>
            <a:endParaRPr/>
          </a:p>
        </p:txBody>
      </p:sp>
      <p:sp>
        <p:nvSpPr>
          <p:cNvPr id="279" name="Google Shape;279;p40"/>
          <p:cNvSpPr txBox="1">
            <a:spLocks noGrp="1"/>
          </p:cNvSpPr>
          <p:nvPr>
            <p:ph type="body" idx="1"/>
          </p:nvPr>
        </p:nvSpPr>
        <p:spPr>
          <a:xfrm>
            <a:off x="311700" y="1152475"/>
            <a:ext cx="4098000" cy="2408400"/>
          </a:xfrm>
          <a:prstGeom prst="rect">
            <a:avLst/>
          </a:prstGeom>
        </p:spPr>
        <p:txBody>
          <a:bodyPr spcFirstLastPara="1" wrap="square" lIns="91425" tIns="91425" rIns="91425" bIns="91425" anchor="t" anchorCtr="0">
            <a:noAutofit/>
          </a:bodyPr>
          <a:lstStyle/>
          <a:p>
            <a:pPr marL="0" lvl="0" indent="0" algn="ctr" rtl="0">
              <a:lnSpc>
                <a:spcPct val="100000"/>
              </a:lnSpc>
              <a:spcBef>
                <a:spcPts val="600"/>
              </a:spcBef>
              <a:spcAft>
                <a:spcPts val="0"/>
              </a:spcAft>
              <a:buClr>
                <a:srgbClr val="4285F4"/>
              </a:buClr>
              <a:buSzPts val="1100"/>
              <a:buFont typeface="Arial"/>
              <a:buNone/>
            </a:pPr>
            <a:r>
              <a:rPr lang="en" sz="2400">
                <a:solidFill>
                  <a:srgbClr val="1C3AA9"/>
                </a:solidFill>
                <a:latin typeface="Arial"/>
                <a:ea typeface="Arial"/>
                <a:cs typeface="Arial"/>
                <a:sym typeface="Arial"/>
              </a:rPr>
              <a:t>Doug Caldwell</a:t>
            </a:r>
            <a:endParaRPr sz="2400">
              <a:solidFill>
                <a:srgbClr val="1C3AA9"/>
              </a:solidFill>
              <a:latin typeface="Arial"/>
              <a:ea typeface="Arial"/>
              <a:cs typeface="Arial"/>
              <a:sym typeface="Arial"/>
            </a:endParaRPr>
          </a:p>
          <a:p>
            <a:pPr marL="0" lvl="0" indent="0" algn="ctr" rtl="0">
              <a:lnSpc>
                <a:spcPct val="100000"/>
              </a:lnSpc>
              <a:spcBef>
                <a:spcPts val="600"/>
              </a:spcBef>
              <a:spcAft>
                <a:spcPts val="0"/>
              </a:spcAft>
              <a:buClr>
                <a:srgbClr val="4285F4"/>
              </a:buClr>
              <a:buSzPts val="1100"/>
              <a:buFont typeface="Arial"/>
              <a:buNone/>
            </a:pPr>
            <a:r>
              <a:rPr lang="en" sz="2400" u="sng">
                <a:solidFill>
                  <a:srgbClr val="4A86E8"/>
                </a:solidFill>
                <a:latin typeface="Arial"/>
                <a:ea typeface="Arial"/>
                <a:cs typeface="Arial"/>
                <a:sym typeface="Arial"/>
                <a:hlinkClick r:id="rId3"/>
              </a:rPr>
              <a:t>caldwell@emints.org</a:t>
            </a:r>
            <a:endParaRPr sz="2400">
              <a:solidFill>
                <a:srgbClr val="4A86E8"/>
              </a:solidFill>
              <a:latin typeface="Arial"/>
              <a:ea typeface="Arial"/>
              <a:cs typeface="Arial"/>
              <a:sym typeface="Arial"/>
            </a:endParaRPr>
          </a:p>
          <a:p>
            <a:pPr marL="0" lvl="0" indent="0" algn="ctr" rtl="0">
              <a:lnSpc>
                <a:spcPct val="100000"/>
              </a:lnSpc>
              <a:spcBef>
                <a:spcPts val="600"/>
              </a:spcBef>
              <a:spcAft>
                <a:spcPts val="0"/>
              </a:spcAft>
              <a:buClr>
                <a:srgbClr val="4285F4"/>
              </a:buClr>
              <a:buSzPts val="1100"/>
              <a:buFont typeface="Arial"/>
              <a:buNone/>
            </a:pPr>
            <a:r>
              <a:rPr lang="en" sz="2400">
                <a:solidFill>
                  <a:srgbClr val="4285F4"/>
                </a:solidFill>
                <a:latin typeface="Arial"/>
                <a:ea typeface="Arial"/>
                <a:cs typeface="Arial"/>
                <a:sym typeface="Arial"/>
              </a:rPr>
              <a:t>Skype: dougemints</a:t>
            </a:r>
            <a:endParaRPr sz="2400">
              <a:solidFill>
                <a:srgbClr val="4285F4"/>
              </a:solidFill>
              <a:latin typeface="Arial"/>
              <a:ea typeface="Arial"/>
              <a:cs typeface="Arial"/>
              <a:sym typeface="Arial"/>
            </a:endParaRPr>
          </a:p>
          <a:p>
            <a:pPr marL="0" lvl="0" indent="0" algn="ctr" rtl="0">
              <a:lnSpc>
                <a:spcPct val="100000"/>
              </a:lnSpc>
              <a:spcBef>
                <a:spcPts val="600"/>
              </a:spcBef>
              <a:spcAft>
                <a:spcPts val="0"/>
              </a:spcAft>
              <a:buClr>
                <a:srgbClr val="4285F4"/>
              </a:buClr>
              <a:buSzPts val="1100"/>
              <a:buFont typeface="Arial"/>
              <a:buNone/>
            </a:pPr>
            <a:r>
              <a:rPr lang="en" sz="2400">
                <a:solidFill>
                  <a:srgbClr val="4285F4"/>
                </a:solidFill>
                <a:latin typeface="Arial"/>
                <a:ea typeface="Arial"/>
                <a:cs typeface="Arial"/>
                <a:sym typeface="Arial"/>
              </a:rPr>
              <a:t>Phone: (417) 650-0054</a:t>
            </a:r>
            <a:endParaRPr sz="2400">
              <a:solidFill>
                <a:srgbClr val="4285F4"/>
              </a:solidFill>
              <a:latin typeface="Arial"/>
              <a:ea typeface="Arial"/>
              <a:cs typeface="Arial"/>
              <a:sym typeface="Arial"/>
            </a:endParaRPr>
          </a:p>
          <a:p>
            <a:pPr marL="0" lvl="0" indent="0" algn="ctr" rtl="0">
              <a:lnSpc>
                <a:spcPct val="100000"/>
              </a:lnSpc>
              <a:spcBef>
                <a:spcPts val="600"/>
              </a:spcBef>
              <a:spcAft>
                <a:spcPts val="0"/>
              </a:spcAft>
              <a:buClr>
                <a:srgbClr val="4285F4"/>
              </a:buClr>
              <a:buSzPts val="1100"/>
              <a:buFont typeface="Arial"/>
              <a:buNone/>
            </a:pPr>
            <a:r>
              <a:rPr lang="en" sz="2400">
                <a:solidFill>
                  <a:srgbClr val="4285F4"/>
                </a:solidFill>
                <a:latin typeface="Arial"/>
                <a:ea typeface="Arial"/>
                <a:cs typeface="Arial"/>
                <a:sym typeface="Arial"/>
              </a:rPr>
              <a:t>Twitter: @dougemints</a:t>
            </a:r>
            <a:endParaRPr/>
          </a:p>
        </p:txBody>
      </p:sp>
      <p:sp>
        <p:nvSpPr>
          <p:cNvPr id="280" name="Google Shape;280;p40"/>
          <p:cNvSpPr txBox="1">
            <a:spLocks noGrp="1"/>
          </p:cNvSpPr>
          <p:nvPr>
            <p:ph type="body" idx="1"/>
          </p:nvPr>
        </p:nvSpPr>
        <p:spPr>
          <a:xfrm>
            <a:off x="4734300" y="1881375"/>
            <a:ext cx="4098000" cy="2408400"/>
          </a:xfrm>
          <a:prstGeom prst="rect">
            <a:avLst/>
          </a:prstGeom>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 sz="2400">
                <a:solidFill>
                  <a:srgbClr val="4285F4"/>
                </a:solidFill>
                <a:latin typeface="Arial"/>
                <a:ea typeface="Arial"/>
                <a:cs typeface="Arial"/>
                <a:sym typeface="Arial"/>
              </a:rPr>
              <a:t>Cara Wylie</a:t>
            </a:r>
            <a:endParaRPr sz="2400">
              <a:solidFill>
                <a:srgbClr val="4285F4"/>
              </a:solidFill>
              <a:latin typeface="Arial"/>
              <a:ea typeface="Arial"/>
              <a:cs typeface="Arial"/>
              <a:sym typeface="Arial"/>
            </a:endParaRPr>
          </a:p>
          <a:p>
            <a:pPr marL="0" lvl="0" indent="0" algn="ctr" rtl="0">
              <a:lnSpc>
                <a:spcPct val="100000"/>
              </a:lnSpc>
              <a:spcBef>
                <a:spcPts val="600"/>
              </a:spcBef>
              <a:spcAft>
                <a:spcPts val="0"/>
              </a:spcAft>
              <a:buNone/>
            </a:pPr>
            <a:r>
              <a:rPr lang="en" sz="2400">
                <a:solidFill>
                  <a:srgbClr val="4A86E8"/>
                </a:solidFill>
                <a:latin typeface="Arial"/>
                <a:ea typeface="Arial"/>
                <a:cs typeface="Arial"/>
                <a:sym typeface="Arial"/>
              </a:rPr>
              <a:t>wyliec@emints.org</a:t>
            </a:r>
            <a:endParaRPr sz="2400">
              <a:solidFill>
                <a:srgbClr val="4A86E8"/>
              </a:solidFill>
              <a:latin typeface="Arial"/>
              <a:ea typeface="Arial"/>
              <a:cs typeface="Arial"/>
              <a:sym typeface="Arial"/>
            </a:endParaRPr>
          </a:p>
          <a:p>
            <a:pPr marL="0" lvl="0" indent="0" algn="ctr" rtl="0">
              <a:lnSpc>
                <a:spcPct val="100000"/>
              </a:lnSpc>
              <a:spcBef>
                <a:spcPts val="600"/>
              </a:spcBef>
              <a:spcAft>
                <a:spcPts val="0"/>
              </a:spcAft>
              <a:buNone/>
            </a:pPr>
            <a:r>
              <a:rPr lang="en" sz="2400">
                <a:solidFill>
                  <a:srgbClr val="4285F4"/>
                </a:solidFill>
                <a:latin typeface="Arial"/>
                <a:ea typeface="Arial"/>
                <a:cs typeface="Arial"/>
                <a:sym typeface="Arial"/>
              </a:rPr>
              <a:t>Skype: carawylie</a:t>
            </a:r>
            <a:endParaRPr sz="2400">
              <a:solidFill>
                <a:srgbClr val="4285F4"/>
              </a:solidFill>
              <a:latin typeface="Arial"/>
              <a:ea typeface="Arial"/>
              <a:cs typeface="Arial"/>
              <a:sym typeface="Arial"/>
            </a:endParaRPr>
          </a:p>
          <a:p>
            <a:pPr marL="0" lvl="0" indent="0" algn="ctr" rtl="0">
              <a:lnSpc>
                <a:spcPct val="100000"/>
              </a:lnSpc>
              <a:spcBef>
                <a:spcPts val="600"/>
              </a:spcBef>
              <a:spcAft>
                <a:spcPts val="0"/>
              </a:spcAft>
              <a:buNone/>
            </a:pPr>
            <a:r>
              <a:rPr lang="en" sz="2400">
                <a:solidFill>
                  <a:srgbClr val="4285F4"/>
                </a:solidFill>
                <a:latin typeface="Arial"/>
                <a:ea typeface="Arial"/>
                <a:cs typeface="Arial"/>
                <a:sym typeface="Arial"/>
              </a:rPr>
              <a:t>Phone: (633) 357-5358</a:t>
            </a:r>
            <a:endParaRPr sz="2400">
              <a:solidFill>
                <a:srgbClr val="4285F4"/>
              </a:solidFill>
              <a:latin typeface="Arial"/>
              <a:ea typeface="Arial"/>
              <a:cs typeface="Arial"/>
              <a:sym typeface="Arial"/>
            </a:endParaRPr>
          </a:p>
          <a:p>
            <a:pPr marL="0" lvl="0" indent="0" algn="ctr" rtl="0">
              <a:lnSpc>
                <a:spcPct val="100000"/>
              </a:lnSpc>
              <a:spcBef>
                <a:spcPts val="600"/>
              </a:spcBef>
              <a:spcAft>
                <a:spcPts val="0"/>
              </a:spcAft>
              <a:buNone/>
            </a:pPr>
            <a:r>
              <a:rPr lang="en" sz="2400">
                <a:solidFill>
                  <a:srgbClr val="4285F4"/>
                </a:solidFill>
                <a:latin typeface="Arial"/>
                <a:ea typeface="Arial"/>
                <a:cs typeface="Arial"/>
                <a:sym typeface="Arial"/>
              </a:rPr>
              <a:t>Twitter: @wyliec</a:t>
            </a:r>
            <a:endParaRPr sz="2400">
              <a:solidFill>
                <a:srgbClr val="1C3AA9"/>
              </a:solidFill>
              <a:latin typeface="Arial"/>
              <a:ea typeface="Arial"/>
              <a:cs typeface="Arial"/>
              <a:sym typeface="Arial"/>
            </a:endParaRPr>
          </a:p>
        </p:txBody>
      </p:sp>
      <p:pic>
        <p:nvPicPr>
          <p:cNvPr id="281" name="Google Shape;281;p40" descr="emints_logo_color_gray_letters.png"/>
          <p:cNvPicPr preferRelativeResize="0"/>
          <p:nvPr/>
        </p:nvPicPr>
        <p:blipFill rotWithShape="1">
          <a:blip r:embed="rId4">
            <a:alphaModFix/>
          </a:blip>
          <a:srcRect r="73464"/>
          <a:stretch/>
        </p:blipFill>
        <p:spPr>
          <a:xfrm>
            <a:off x="4174763" y="704150"/>
            <a:ext cx="794475" cy="872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ctrTitle"/>
          </p:nvPr>
        </p:nvSpPr>
        <p:spPr>
          <a:xfrm>
            <a:off x="435900" y="302600"/>
            <a:ext cx="8272200" cy="63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What we believe</a:t>
            </a:r>
            <a:endParaRPr sz="3000"/>
          </a:p>
        </p:txBody>
      </p:sp>
      <p:sp>
        <p:nvSpPr>
          <p:cNvPr id="77" name="Google Shape;77;p15"/>
          <p:cNvSpPr txBox="1">
            <a:spLocks noGrp="1"/>
          </p:cNvSpPr>
          <p:nvPr>
            <p:ph type="subTitle" idx="1"/>
          </p:nvPr>
        </p:nvSpPr>
        <p:spPr>
          <a:xfrm>
            <a:off x="350550" y="1452450"/>
            <a:ext cx="8123100" cy="354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let’s have some “live” discussions about leading others…</a:t>
            </a:r>
            <a:endParaRPr/>
          </a:p>
          <a:p>
            <a:pPr marL="457200" lvl="0" indent="0" algn="l" rtl="0">
              <a:spcBef>
                <a:spcPts val="0"/>
              </a:spcBef>
              <a:spcAft>
                <a:spcPts val="0"/>
              </a:spcAft>
              <a:buNone/>
            </a:pPr>
            <a:endParaRPr/>
          </a:p>
          <a:p>
            <a:pPr marL="457200" lvl="0" indent="0" algn="l" rtl="0">
              <a:spcBef>
                <a:spcPts val="0"/>
              </a:spcBef>
              <a:spcAft>
                <a:spcPts val="0"/>
              </a:spcAft>
              <a:buNone/>
            </a:pPr>
            <a:endParaRPr/>
          </a:p>
          <a:p>
            <a:pPr marL="457200" lvl="0" indent="-381000" algn="l" rtl="0">
              <a:spcBef>
                <a:spcPts val="0"/>
              </a:spcBef>
              <a:spcAft>
                <a:spcPts val="0"/>
              </a:spcAft>
              <a:buSzPts val="2400"/>
              <a:buChar char="●"/>
            </a:pPr>
            <a:r>
              <a:rPr lang="en"/>
              <a:t>Working with a small group, take a look at the prompt provided</a:t>
            </a:r>
            <a:endParaRPr/>
          </a:p>
          <a:p>
            <a:pPr marL="457200" lvl="0" indent="-381000" algn="l" rtl="0">
              <a:spcBef>
                <a:spcPts val="0"/>
              </a:spcBef>
              <a:spcAft>
                <a:spcPts val="0"/>
              </a:spcAft>
              <a:buSzPts val="2400"/>
              <a:buChar char="●"/>
            </a:pPr>
            <a:r>
              <a:rPr lang="en"/>
              <a:t>Answer the discussion questions together</a:t>
            </a:r>
            <a:endParaRPr/>
          </a:p>
          <a:p>
            <a:pPr marL="457200" lvl="0" indent="-381000" algn="l" rtl="0">
              <a:spcBef>
                <a:spcPts val="0"/>
              </a:spcBef>
              <a:spcAft>
                <a:spcPts val="0"/>
              </a:spcAft>
              <a:buSzPts val="2400"/>
              <a:buChar char="●"/>
            </a:pPr>
            <a:r>
              <a:rPr lang="en"/>
              <a:t>Rotate clockwise to the next prompt when instructed to do so</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ctrTitle"/>
          </p:nvPr>
        </p:nvSpPr>
        <p:spPr>
          <a:xfrm>
            <a:off x="435900" y="302600"/>
            <a:ext cx="8272200" cy="63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What we believe</a:t>
            </a:r>
            <a:endParaRPr sz="3000"/>
          </a:p>
        </p:txBody>
      </p:sp>
      <p:sp>
        <p:nvSpPr>
          <p:cNvPr id="83" name="Google Shape;83;p16"/>
          <p:cNvSpPr txBox="1">
            <a:spLocks noGrp="1"/>
          </p:cNvSpPr>
          <p:nvPr>
            <p:ph type="subTitle" idx="1"/>
          </p:nvPr>
        </p:nvSpPr>
        <p:spPr>
          <a:xfrm>
            <a:off x="350550" y="1452450"/>
            <a:ext cx="8123100" cy="354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let’s dive deeper into these discussions and the 5 major practices that digital leaders do…..</a:t>
            </a:r>
            <a:endParaRPr/>
          </a:p>
          <a:p>
            <a:pPr marL="457200" lvl="0" indent="0" algn="l" rtl="0">
              <a:spcBef>
                <a:spcPts val="0"/>
              </a:spcBef>
              <a:spcAft>
                <a:spcPts val="0"/>
              </a:spcAft>
              <a:buNone/>
            </a:pPr>
            <a:endParaRPr/>
          </a:p>
          <a:p>
            <a:pPr marL="457200" lvl="0" indent="0" algn="l" rtl="0">
              <a:spcBef>
                <a:spcPts val="0"/>
              </a:spcBef>
              <a:spcAft>
                <a:spcPts val="0"/>
              </a:spcAft>
              <a:buNone/>
            </a:pPr>
            <a:endParaRPr/>
          </a:p>
          <a:p>
            <a:pPr marL="45720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Autofit/>
          </a:bodyPr>
          <a:lstStyle/>
          <a:p>
            <a:pPr marL="457200" lvl="0" indent="-457200" algn="l" rtl="0">
              <a:spcBef>
                <a:spcPts val="0"/>
              </a:spcBef>
              <a:spcAft>
                <a:spcPts val="0"/>
              </a:spcAft>
              <a:buSzPts val="3600"/>
              <a:buAutoNum type="arabicPeriod"/>
            </a:pPr>
            <a:r>
              <a:rPr lang="en"/>
              <a:t>Staying Connected (PLN Power) </a:t>
            </a:r>
            <a:endParaRPr/>
          </a:p>
        </p:txBody>
      </p:sp>
      <p:sp>
        <p:nvSpPr>
          <p:cNvPr id="89" name="Google Shape;89;p17"/>
          <p:cNvSpPr txBox="1">
            <a:spLocks noGrp="1"/>
          </p:cNvSpPr>
          <p:nvPr>
            <p:ph type="body" idx="4294967295"/>
          </p:nvPr>
        </p:nvSpPr>
        <p:spPr>
          <a:xfrm>
            <a:off x="147450" y="3542000"/>
            <a:ext cx="8849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600" b="1">
                <a:solidFill>
                  <a:schemeClr val="lt1"/>
                </a:solidFill>
                <a:latin typeface="Shadows Into Light"/>
                <a:ea typeface="Shadows Into Light"/>
                <a:cs typeface="Shadows Into Light"/>
                <a:sym typeface="Shadows Into Light"/>
              </a:rPr>
              <a:t>Harnessing the Power of Professional Learning Networks</a:t>
            </a:r>
            <a:endParaRPr sz="2600" b="1">
              <a:solidFill>
                <a:schemeClr val="lt1"/>
              </a:solidFill>
              <a:latin typeface="Shadows Into Light"/>
              <a:ea typeface="Shadows Into Light"/>
              <a:cs typeface="Shadows Into Light"/>
              <a:sym typeface="Shadows Into Light"/>
            </a:endParaRPr>
          </a:p>
        </p:txBody>
      </p:sp>
      <p:pic>
        <p:nvPicPr>
          <p:cNvPr id="90" name="Google Shape;90;p17" descr="emints_logo_color_white_letters.png"/>
          <p:cNvPicPr preferRelativeResize="0"/>
          <p:nvPr/>
        </p:nvPicPr>
        <p:blipFill rotWithShape="1">
          <a:blip r:embed="rId3">
            <a:alphaModFix/>
          </a:blip>
          <a:srcRect r="72855"/>
          <a:stretch/>
        </p:blipFill>
        <p:spPr>
          <a:xfrm>
            <a:off x="0" y="4054475"/>
            <a:ext cx="1017001" cy="1089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0" y="247300"/>
            <a:ext cx="8356500" cy="572700"/>
          </a:xfrm>
          <a:prstGeom prst="rect">
            <a:avLst/>
          </a:prstGeom>
        </p:spPr>
        <p:txBody>
          <a:bodyPr spcFirstLastPara="1" wrap="square" lIns="91425" tIns="91425" rIns="91425" bIns="91425" anchor="t" anchorCtr="0">
            <a:noAutofit/>
          </a:bodyPr>
          <a:lstStyle/>
          <a:p>
            <a:pPr marL="457200" lvl="0" indent="-381000" algn="ctr" rtl="0">
              <a:lnSpc>
                <a:spcPct val="115000"/>
              </a:lnSpc>
              <a:spcBef>
                <a:spcPts val="0"/>
              </a:spcBef>
              <a:spcAft>
                <a:spcPts val="0"/>
              </a:spcAft>
              <a:buClr>
                <a:srgbClr val="455560"/>
              </a:buClr>
              <a:buSzPts val="2400"/>
              <a:buFont typeface="Shadows Into Light"/>
              <a:buAutoNum type="arabicPeriod"/>
            </a:pPr>
            <a:r>
              <a:rPr lang="en" sz="2400">
                <a:solidFill>
                  <a:srgbClr val="455560"/>
                </a:solidFill>
                <a:latin typeface="Shadows Into Light"/>
                <a:ea typeface="Shadows Into Light"/>
                <a:cs typeface="Shadows Into Light"/>
                <a:sym typeface="Shadows Into Light"/>
              </a:rPr>
              <a:t>Harnessing the Power of Professional Learning Networks</a:t>
            </a:r>
            <a:endParaRPr sz="2400">
              <a:solidFill>
                <a:srgbClr val="455560"/>
              </a:solidFill>
              <a:latin typeface="Shadows Into Light"/>
              <a:ea typeface="Shadows Into Light"/>
              <a:cs typeface="Shadows Into Light"/>
              <a:sym typeface="Shadows Into Light"/>
            </a:endParaRPr>
          </a:p>
          <a:p>
            <a:pPr marL="0" lvl="0" indent="0" algn="l" rtl="0">
              <a:spcBef>
                <a:spcPts val="1600"/>
              </a:spcBef>
              <a:spcAft>
                <a:spcPts val="0"/>
              </a:spcAft>
              <a:buNone/>
            </a:pPr>
            <a:endParaRPr>
              <a:solidFill>
                <a:srgbClr val="455560"/>
              </a:solidFill>
            </a:endParaRPr>
          </a:p>
        </p:txBody>
      </p:sp>
      <p:sp>
        <p:nvSpPr>
          <p:cNvPr id="96" name="Google Shape;96;p18"/>
          <p:cNvSpPr txBox="1">
            <a:spLocks noGrp="1"/>
          </p:cNvSpPr>
          <p:nvPr>
            <p:ph type="body" idx="1"/>
          </p:nvPr>
        </p:nvSpPr>
        <p:spPr>
          <a:xfrm>
            <a:off x="230750" y="845125"/>
            <a:ext cx="4270800" cy="1699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2400">
                <a:latin typeface="Roboto Condensed"/>
                <a:ea typeface="Roboto Condensed"/>
                <a:cs typeface="Roboto Condensed"/>
                <a:sym typeface="Roboto Condensed"/>
              </a:rPr>
              <a:t>Leading with Twitter</a:t>
            </a:r>
            <a:endParaRPr sz="2400">
              <a:latin typeface="Roboto Condensed"/>
              <a:ea typeface="Roboto Condensed"/>
              <a:cs typeface="Roboto Condensed"/>
              <a:sym typeface="Roboto Condensed"/>
            </a:endParaRPr>
          </a:p>
        </p:txBody>
      </p:sp>
      <p:sp>
        <p:nvSpPr>
          <p:cNvPr id="97" name="Google Shape;97;p18"/>
          <p:cNvSpPr txBox="1">
            <a:spLocks noGrp="1"/>
          </p:cNvSpPr>
          <p:nvPr>
            <p:ph type="body" idx="1"/>
          </p:nvPr>
        </p:nvSpPr>
        <p:spPr>
          <a:xfrm>
            <a:off x="119600" y="2917300"/>
            <a:ext cx="1308300" cy="1699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2400">
                <a:latin typeface="Roboto Condensed"/>
                <a:ea typeface="Roboto Condensed"/>
                <a:cs typeface="Roboto Condensed"/>
                <a:sym typeface="Roboto Condensed"/>
              </a:rPr>
              <a:t>Leading with Google +</a:t>
            </a:r>
            <a:endParaRPr sz="2400">
              <a:latin typeface="Roboto Condensed"/>
              <a:ea typeface="Roboto Condensed"/>
              <a:cs typeface="Roboto Condensed"/>
              <a:sym typeface="Roboto Condensed"/>
            </a:endParaRPr>
          </a:p>
        </p:txBody>
      </p:sp>
      <p:sp>
        <p:nvSpPr>
          <p:cNvPr id="98" name="Google Shape;98;p18"/>
          <p:cNvSpPr txBox="1">
            <a:spLocks noGrp="1"/>
          </p:cNvSpPr>
          <p:nvPr>
            <p:ph type="body" idx="1"/>
          </p:nvPr>
        </p:nvSpPr>
        <p:spPr>
          <a:xfrm>
            <a:off x="5186338" y="1156300"/>
            <a:ext cx="3890400" cy="169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Roboto Condensed"/>
                <a:ea typeface="Roboto Condensed"/>
                <a:cs typeface="Roboto Condensed"/>
                <a:sym typeface="Roboto Condensed"/>
              </a:rPr>
              <a:t>What is a PLN?</a:t>
            </a:r>
            <a:endParaRPr sz="2400">
              <a:latin typeface="Roboto Condensed"/>
              <a:ea typeface="Roboto Condensed"/>
              <a:cs typeface="Roboto Condensed"/>
              <a:sym typeface="Roboto Condensed"/>
            </a:endParaRPr>
          </a:p>
          <a:p>
            <a:pPr marL="0" lvl="0" indent="0" algn="l" rtl="0">
              <a:spcBef>
                <a:spcPts val="1600"/>
              </a:spcBef>
              <a:spcAft>
                <a:spcPts val="1600"/>
              </a:spcAft>
              <a:buNone/>
            </a:pPr>
            <a:endParaRPr sz="900">
              <a:latin typeface="Roboto Condensed"/>
              <a:ea typeface="Roboto Condensed"/>
              <a:cs typeface="Roboto Condensed"/>
              <a:sym typeface="Roboto Condensed"/>
            </a:endParaRPr>
          </a:p>
        </p:txBody>
      </p:sp>
      <p:pic>
        <p:nvPicPr>
          <p:cNvPr id="99" name="Google Shape;99;p18" descr="Twitter - Free pictures on Pixabay"/>
          <p:cNvPicPr preferRelativeResize="0"/>
          <p:nvPr/>
        </p:nvPicPr>
        <p:blipFill>
          <a:blip r:embed="rId3">
            <a:alphaModFix/>
          </a:blip>
          <a:stretch>
            <a:fillRect/>
          </a:stretch>
        </p:blipFill>
        <p:spPr>
          <a:xfrm>
            <a:off x="613350" y="1435768"/>
            <a:ext cx="1115900" cy="1157726"/>
          </a:xfrm>
          <a:prstGeom prst="rect">
            <a:avLst/>
          </a:prstGeom>
          <a:noFill/>
          <a:ln>
            <a:noFill/>
          </a:ln>
        </p:spPr>
      </p:pic>
      <p:pic>
        <p:nvPicPr>
          <p:cNvPr id="100" name="Google Shape;100;p18" descr="File:Logo google+ 2015.png - Wikimedia Commons">
            <a:hlinkClick r:id="rId4"/>
          </p:cNvPr>
          <p:cNvPicPr preferRelativeResize="0"/>
          <p:nvPr/>
        </p:nvPicPr>
        <p:blipFill>
          <a:blip r:embed="rId5">
            <a:alphaModFix/>
          </a:blip>
          <a:stretch>
            <a:fillRect/>
          </a:stretch>
        </p:blipFill>
        <p:spPr>
          <a:xfrm>
            <a:off x="1261724" y="3003190"/>
            <a:ext cx="1115900" cy="1115900"/>
          </a:xfrm>
          <a:prstGeom prst="rect">
            <a:avLst/>
          </a:prstGeom>
          <a:noFill/>
          <a:ln>
            <a:noFill/>
          </a:ln>
        </p:spPr>
      </p:pic>
      <p:sp>
        <p:nvSpPr>
          <p:cNvPr id="101" name="Google Shape;101;p18"/>
          <p:cNvSpPr txBox="1">
            <a:spLocks noGrp="1"/>
          </p:cNvSpPr>
          <p:nvPr>
            <p:ph type="body" idx="1"/>
          </p:nvPr>
        </p:nvSpPr>
        <p:spPr>
          <a:xfrm>
            <a:off x="2087750" y="1324638"/>
            <a:ext cx="2240400" cy="485700"/>
          </a:xfrm>
          <a:prstGeom prst="rect">
            <a:avLst/>
          </a:prstGeom>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None/>
            </a:pPr>
            <a:r>
              <a:rPr lang="en" u="sng">
                <a:solidFill>
                  <a:schemeClr val="hlink"/>
                </a:solidFill>
                <a:latin typeface="Roboto Condensed Light"/>
                <a:ea typeface="Roboto Condensed Light"/>
                <a:cs typeface="Roboto Condensed Light"/>
                <a:sym typeface="Roboto Condensed Light"/>
                <a:hlinkClick r:id="rId6"/>
              </a:rPr>
              <a:t>Edu Leaders to Follow</a:t>
            </a:r>
            <a:endParaRPr>
              <a:latin typeface="Roboto Condensed Light"/>
              <a:ea typeface="Roboto Condensed Light"/>
              <a:cs typeface="Roboto Condensed Light"/>
              <a:sym typeface="Roboto Condensed Light"/>
            </a:endParaRPr>
          </a:p>
        </p:txBody>
      </p:sp>
      <p:sp>
        <p:nvSpPr>
          <p:cNvPr id="102" name="Google Shape;102;p18"/>
          <p:cNvSpPr txBox="1">
            <a:spLocks noGrp="1"/>
          </p:cNvSpPr>
          <p:nvPr>
            <p:ph type="body" idx="1"/>
          </p:nvPr>
        </p:nvSpPr>
        <p:spPr>
          <a:xfrm>
            <a:off x="1853225" y="1668757"/>
            <a:ext cx="2927400" cy="485700"/>
          </a:xfrm>
          <a:prstGeom prst="rect">
            <a:avLst/>
          </a:prstGeom>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None/>
            </a:pPr>
            <a:r>
              <a:rPr lang="en" u="sng">
                <a:solidFill>
                  <a:schemeClr val="hlink"/>
                </a:solidFill>
                <a:latin typeface="Roboto Condensed Light"/>
                <a:ea typeface="Roboto Condensed Light"/>
                <a:cs typeface="Roboto Condensed Light"/>
                <a:sym typeface="Roboto Condensed Light"/>
                <a:hlinkClick r:id="rId7"/>
              </a:rPr>
              <a:t>Edu Hashtags &amp; Twitter Chats</a:t>
            </a:r>
            <a:endParaRPr>
              <a:latin typeface="Roboto Condensed Light"/>
              <a:ea typeface="Roboto Condensed Light"/>
              <a:cs typeface="Roboto Condensed Light"/>
              <a:sym typeface="Roboto Condensed Light"/>
            </a:endParaRPr>
          </a:p>
        </p:txBody>
      </p:sp>
      <p:sp>
        <p:nvSpPr>
          <p:cNvPr id="103" name="Google Shape;103;p18"/>
          <p:cNvSpPr txBox="1">
            <a:spLocks noGrp="1"/>
          </p:cNvSpPr>
          <p:nvPr>
            <p:ph type="body" idx="1"/>
          </p:nvPr>
        </p:nvSpPr>
        <p:spPr>
          <a:xfrm>
            <a:off x="1949675" y="2026587"/>
            <a:ext cx="2734500" cy="485700"/>
          </a:xfrm>
          <a:prstGeom prst="rect">
            <a:avLst/>
          </a:prstGeom>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None/>
            </a:pPr>
            <a:r>
              <a:rPr lang="en" u="sng">
                <a:solidFill>
                  <a:schemeClr val="hlink"/>
                </a:solidFill>
                <a:latin typeface="Roboto Condensed Light"/>
                <a:ea typeface="Roboto Condensed Light"/>
                <a:cs typeface="Roboto Condensed Light"/>
                <a:sym typeface="Roboto Condensed Light"/>
                <a:hlinkClick r:id="rId8"/>
              </a:rPr>
              <a:t>Become a Twitter Rock Star</a:t>
            </a:r>
            <a:endParaRPr>
              <a:latin typeface="Roboto Condensed Light"/>
              <a:ea typeface="Roboto Condensed Light"/>
              <a:cs typeface="Roboto Condensed Light"/>
              <a:sym typeface="Roboto Condensed Light"/>
            </a:endParaRPr>
          </a:p>
        </p:txBody>
      </p:sp>
      <p:pic>
        <p:nvPicPr>
          <p:cNvPr id="104" name="Google Shape;104;p18">
            <a:hlinkClick r:id="rId9"/>
          </p:cNvPr>
          <p:cNvPicPr preferRelativeResize="0"/>
          <p:nvPr/>
        </p:nvPicPr>
        <p:blipFill>
          <a:blip r:embed="rId10">
            <a:alphaModFix/>
          </a:blip>
          <a:stretch>
            <a:fillRect/>
          </a:stretch>
        </p:blipFill>
        <p:spPr>
          <a:xfrm>
            <a:off x="6252650" y="4005199"/>
            <a:ext cx="2537750" cy="811826"/>
          </a:xfrm>
          <a:prstGeom prst="rect">
            <a:avLst/>
          </a:prstGeom>
          <a:noFill/>
          <a:ln>
            <a:noFill/>
          </a:ln>
        </p:spPr>
      </p:pic>
      <p:pic>
        <p:nvPicPr>
          <p:cNvPr id="105" name="Google Shape;105;p18" descr="community-158529_1280.png">
            <a:hlinkClick r:id="rId11"/>
          </p:cNvPr>
          <p:cNvPicPr preferRelativeResize="0"/>
          <p:nvPr/>
        </p:nvPicPr>
        <p:blipFill>
          <a:blip r:embed="rId12">
            <a:alphaModFix/>
          </a:blip>
          <a:stretch>
            <a:fillRect/>
          </a:stretch>
        </p:blipFill>
        <p:spPr>
          <a:xfrm>
            <a:off x="7178475" y="934400"/>
            <a:ext cx="1430374" cy="1157725"/>
          </a:xfrm>
          <a:prstGeom prst="rect">
            <a:avLst/>
          </a:prstGeom>
          <a:noFill/>
          <a:ln>
            <a:noFill/>
          </a:ln>
        </p:spPr>
      </p:pic>
      <p:pic>
        <p:nvPicPr>
          <p:cNvPr id="106" name="Google Shape;106;p18">
            <a:hlinkClick r:id="rId13"/>
          </p:cNvPr>
          <p:cNvPicPr preferRelativeResize="0"/>
          <p:nvPr/>
        </p:nvPicPr>
        <p:blipFill>
          <a:blip r:embed="rId14">
            <a:alphaModFix/>
          </a:blip>
          <a:stretch>
            <a:fillRect/>
          </a:stretch>
        </p:blipFill>
        <p:spPr>
          <a:xfrm>
            <a:off x="6865525" y="2475820"/>
            <a:ext cx="1924874" cy="1350417"/>
          </a:xfrm>
          <a:prstGeom prst="rect">
            <a:avLst/>
          </a:prstGeom>
          <a:noFill/>
          <a:ln>
            <a:noFill/>
          </a:ln>
        </p:spPr>
      </p:pic>
      <p:sp>
        <p:nvSpPr>
          <p:cNvPr id="107" name="Google Shape;107;p18"/>
          <p:cNvSpPr txBox="1">
            <a:spLocks noGrp="1"/>
          </p:cNvSpPr>
          <p:nvPr>
            <p:ph type="body" idx="1"/>
          </p:nvPr>
        </p:nvSpPr>
        <p:spPr>
          <a:xfrm>
            <a:off x="5010849" y="2081100"/>
            <a:ext cx="2387700" cy="9813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2400">
                <a:latin typeface="Roboto Condensed"/>
                <a:ea typeface="Roboto Condensed"/>
                <a:cs typeface="Roboto Condensed"/>
                <a:sym typeface="Roboto Condensed"/>
              </a:rPr>
              <a:t>Why Every Leader Needs a PLN</a:t>
            </a:r>
            <a:endParaRPr sz="2400">
              <a:latin typeface="Roboto Condensed"/>
              <a:ea typeface="Roboto Condensed"/>
              <a:cs typeface="Roboto Condensed"/>
              <a:sym typeface="Roboto Condensed"/>
            </a:endParaRPr>
          </a:p>
        </p:txBody>
      </p:sp>
      <p:pic>
        <p:nvPicPr>
          <p:cNvPr id="108" name="Google Shape;108;p18">
            <a:hlinkClick r:id="rId15"/>
          </p:cNvPr>
          <p:cNvPicPr preferRelativeResize="0"/>
          <p:nvPr/>
        </p:nvPicPr>
        <p:blipFill rotWithShape="1">
          <a:blip r:embed="rId16">
            <a:alphaModFix/>
          </a:blip>
          <a:srcRect l="30905" t="22015" r="33533"/>
          <a:stretch/>
        </p:blipFill>
        <p:spPr>
          <a:xfrm>
            <a:off x="2945954" y="3283607"/>
            <a:ext cx="2240401" cy="15334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9"/>
          <p:cNvPicPr preferRelativeResize="0"/>
          <p:nvPr/>
        </p:nvPicPr>
        <p:blipFill>
          <a:blip r:embed="rId3">
            <a:alphaModFix/>
          </a:blip>
          <a:stretch>
            <a:fillRect/>
          </a:stretch>
        </p:blipFill>
        <p:spPr>
          <a:xfrm>
            <a:off x="1221072" y="27161"/>
            <a:ext cx="6701865" cy="503281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advice do you have about PLNs?</a:t>
            </a:r>
            <a:endParaRPr/>
          </a:p>
        </p:txBody>
      </p:sp>
      <p:sp>
        <p:nvSpPr>
          <p:cNvPr id="119" name="Google Shape;119;p2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I recommend that…</a:t>
            </a:r>
            <a:endParaRPr/>
          </a:p>
          <a:p>
            <a:pPr marL="457200" lvl="0" indent="-317500" algn="l" rtl="0">
              <a:spcBef>
                <a:spcPts val="160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endParaRPr/>
          </a:p>
        </p:txBody>
      </p:sp>
      <p:sp>
        <p:nvSpPr>
          <p:cNvPr id="120" name="Google Shape;120;p2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Look for these people to follow on social media….</a:t>
            </a:r>
            <a:endParaRPr/>
          </a:p>
          <a:p>
            <a:pPr marL="457200" lvl="0" indent="-317500" algn="l" rtl="0">
              <a:spcBef>
                <a:spcPts val="160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2. Effective Communicators</a:t>
            </a:r>
            <a:endParaRPr/>
          </a:p>
        </p:txBody>
      </p:sp>
      <p:sp>
        <p:nvSpPr>
          <p:cNvPr id="126" name="Google Shape;126;p21"/>
          <p:cNvSpPr txBox="1">
            <a:spLocks noGrp="1"/>
          </p:cNvSpPr>
          <p:nvPr>
            <p:ph type="body" idx="4294967295"/>
          </p:nvPr>
        </p:nvSpPr>
        <p:spPr>
          <a:xfrm>
            <a:off x="147450" y="3542000"/>
            <a:ext cx="8849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600" b="1">
                <a:solidFill>
                  <a:schemeClr val="lt1"/>
                </a:solidFill>
                <a:latin typeface="Shadows Into Light"/>
                <a:ea typeface="Shadows Into Light"/>
                <a:cs typeface="Shadows Into Light"/>
                <a:sym typeface="Shadows Into Light"/>
              </a:rPr>
              <a:t>Harnessing the Power of Digital Communication Tools</a:t>
            </a:r>
            <a:endParaRPr sz="2600" b="1">
              <a:solidFill>
                <a:schemeClr val="lt1"/>
              </a:solidFill>
              <a:latin typeface="Shadows Into Light"/>
              <a:ea typeface="Shadows Into Light"/>
              <a:cs typeface="Shadows Into Light"/>
              <a:sym typeface="Shadows Into Light"/>
            </a:endParaRPr>
          </a:p>
        </p:txBody>
      </p:sp>
      <p:pic>
        <p:nvPicPr>
          <p:cNvPr id="127" name="Google Shape;127;p21" descr="emints_logo_color_white_letters.png"/>
          <p:cNvPicPr preferRelativeResize="0"/>
          <p:nvPr/>
        </p:nvPicPr>
        <p:blipFill rotWithShape="1">
          <a:blip r:embed="rId3">
            <a:alphaModFix/>
          </a:blip>
          <a:srcRect r="72855"/>
          <a:stretch/>
        </p:blipFill>
        <p:spPr>
          <a:xfrm>
            <a:off x="0" y="4054475"/>
            <a:ext cx="1017001" cy="1089025"/>
          </a:xfrm>
          <a:prstGeom prst="rect">
            <a:avLst/>
          </a:prstGeom>
          <a:noFill/>
          <a:ln>
            <a:noFill/>
          </a:ln>
        </p:spPr>
      </p:pic>
    </p:spTree>
  </p:cSld>
  <p:clrMapOvr>
    <a:masterClrMapping/>
  </p:clrMapOvr>
</p:sld>
</file>

<file path=ppt/theme/theme1.xml><?xml version="1.0" encoding="utf-8"?>
<a:theme xmlns:a="http://schemas.openxmlformats.org/drawingml/2006/main" name="eMINTS Dots">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1003</Words>
  <Application>Microsoft Office PowerPoint</Application>
  <PresentationFormat>On-screen Show (16:9)</PresentationFormat>
  <Paragraphs>179</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eMINTS Dots</vt:lpstr>
      <vt:lpstr>Digital Leadership! Tips for Modern Schools</vt:lpstr>
      <vt:lpstr>5 Major Practices...</vt:lpstr>
      <vt:lpstr>What we believe</vt:lpstr>
      <vt:lpstr>What we believe</vt:lpstr>
      <vt:lpstr>Staying Connected (PLN Power) </vt:lpstr>
      <vt:lpstr>Harnessing the Power of Professional Learning Networks </vt:lpstr>
      <vt:lpstr>Slide 7</vt:lpstr>
      <vt:lpstr>What advice do you have about PLNs?</vt:lpstr>
      <vt:lpstr>2. Effective Communicators</vt:lpstr>
      <vt:lpstr>2. Harnessing the Power of Digital Communication Tools</vt:lpstr>
      <vt:lpstr>2. Harnessing the Power of Digital Communication Tools </vt:lpstr>
      <vt:lpstr>Slide 12</vt:lpstr>
      <vt:lpstr>What are some ways we can improve school communications?</vt:lpstr>
      <vt:lpstr>3. Inspiring Innovations</vt:lpstr>
      <vt:lpstr>3. Harnessing the Power of Innovative Leadership</vt:lpstr>
      <vt:lpstr>Slide 16</vt:lpstr>
      <vt:lpstr>How can school leaders encourage innovation?</vt:lpstr>
      <vt:lpstr>4. Supporting Needs </vt:lpstr>
      <vt:lpstr>4. Harnessing the Power of Culture, Support &amp; Collaboration</vt:lpstr>
      <vt:lpstr>Slide 20</vt:lpstr>
      <vt:lpstr>What new things are your teachers learning? trying?</vt:lpstr>
      <vt:lpstr>5. Define and Focus Vision</vt:lpstr>
      <vt:lpstr>5. Missions, Vision, and Values for Tech in Your School </vt:lpstr>
      <vt:lpstr>Slide 24</vt:lpstr>
      <vt:lpstr>What is your best advice for maintaining a vision?</vt:lpstr>
      <vt:lpstr>Slide 26</vt:lpstr>
      <vt:lpstr>What is your best advice for digital leaders?  Tweet it out!! Use a hashtag: #MAREconference #emints #emints4admin #leadup #moedchat </vt:lpstr>
      <vt:lpstr>Who are We?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Leadership! Tips for Modern Schools</dc:title>
  <dc:creator>User</dc:creator>
  <cp:lastModifiedBy>User</cp:lastModifiedBy>
  <cp:revision>1</cp:revision>
  <dcterms:modified xsi:type="dcterms:W3CDTF">2018-10-24T17:00:46Z</dcterms:modified>
</cp:coreProperties>
</file>