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7" r:id="rId4"/>
    <p:sldMasterId id="2147483766" r:id="rId5"/>
    <p:sldMasterId id="2147483787" r:id="rId6"/>
  </p:sldMasterIdLst>
  <p:notesMasterIdLst>
    <p:notesMasterId r:id="rId26"/>
  </p:notesMasterIdLst>
  <p:sldIdLst>
    <p:sldId id="338" r:id="rId7"/>
    <p:sldId id="340" r:id="rId8"/>
    <p:sldId id="367" r:id="rId9"/>
    <p:sldId id="350" r:id="rId10"/>
    <p:sldId id="370" r:id="rId11"/>
    <p:sldId id="369" r:id="rId12"/>
    <p:sldId id="355" r:id="rId13"/>
    <p:sldId id="352" r:id="rId14"/>
    <p:sldId id="353" r:id="rId15"/>
    <p:sldId id="354" r:id="rId16"/>
    <p:sldId id="356" r:id="rId17"/>
    <p:sldId id="357" r:id="rId18"/>
    <p:sldId id="364" r:id="rId19"/>
    <p:sldId id="358" r:id="rId20"/>
    <p:sldId id="359" r:id="rId21"/>
    <p:sldId id="360" r:id="rId22"/>
    <p:sldId id="361" r:id="rId23"/>
    <p:sldId id="363" r:id="rId24"/>
    <p:sldId id="349" r:id="rId25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4174">
          <p15:clr>
            <a:srgbClr val="A4A3A4"/>
          </p15:clr>
        </p15:guide>
        <p15:guide id="4" orient="horz" pos="4032">
          <p15:clr>
            <a:srgbClr val="A4A3A4"/>
          </p15:clr>
        </p15:guide>
        <p15:guide id="5" orient="horz" pos="686">
          <p15:clr>
            <a:srgbClr val="A4A3A4"/>
          </p15:clr>
        </p15:guide>
        <p15:guide id="6" orient="horz" pos="964">
          <p15:clr>
            <a:srgbClr val="A4A3A4"/>
          </p15:clr>
        </p15:guide>
        <p15:guide id="7" pos="203">
          <p15:clr>
            <a:srgbClr val="A4A3A4"/>
          </p15:clr>
        </p15:guide>
        <p15:guide id="8" pos="3576">
          <p15:clr>
            <a:srgbClr val="A4A3A4"/>
          </p15:clr>
        </p15:guide>
        <p15:guide id="9" pos="2881">
          <p15:clr>
            <a:srgbClr val="A4A3A4"/>
          </p15:clr>
        </p15:guide>
        <p15:guide id="10" pos="5556">
          <p15:clr>
            <a:srgbClr val="A4A3A4"/>
          </p15:clr>
        </p15:guide>
        <p15:guide id="11" pos="31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i" initials="u" lastIdx="4" clrIdx="0"/>
  <p:cmAuthor id="1" name="Jodi Moss" initials="J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549B"/>
    <a:srgbClr val="D6D4BB"/>
    <a:srgbClr val="E3E6DF"/>
    <a:srgbClr val="3B363A"/>
    <a:srgbClr val="996147"/>
    <a:srgbClr val="31152C"/>
    <a:srgbClr val="415F95"/>
    <a:srgbClr val="969696"/>
    <a:srgbClr val="213557"/>
    <a:srgbClr val="6175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548" y="-114"/>
      </p:cViewPr>
      <p:guideLst>
        <p:guide orient="horz" pos="2592"/>
        <p:guide orient="horz" pos="4174"/>
        <p:guide orient="horz" pos="4032"/>
        <p:guide orient="horz" pos="686"/>
        <p:guide orient="horz" pos="964"/>
        <p:guide pos="696"/>
        <p:guide pos="203"/>
        <p:guide pos="3576"/>
        <p:guide pos="2881"/>
        <p:guide pos="5556"/>
        <p:guide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543" tIns="46273" rIns="92543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8"/>
          </a:xfrm>
          <a:prstGeom prst="rect">
            <a:avLst/>
          </a:prstGeom>
        </p:spPr>
        <p:txBody>
          <a:bodyPr vert="horz" lIns="92543" tIns="46273" rIns="92543" bIns="46273" rtlCol="0"/>
          <a:lstStyle>
            <a:lvl1pPr algn="r">
              <a:defRPr sz="1200"/>
            </a:lvl1pPr>
          </a:lstStyle>
          <a:p>
            <a:fld id="{BC3440AD-13E4-4E9F-930E-16E3FE854840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3" tIns="46273" rIns="92543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6"/>
            <a:ext cx="5579110" cy="3636705"/>
          </a:xfrm>
          <a:prstGeom prst="rect">
            <a:avLst/>
          </a:prstGeom>
        </p:spPr>
        <p:txBody>
          <a:bodyPr vert="horz" lIns="92543" tIns="46273" rIns="92543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4"/>
            <a:ext cx="3022018" cy="463407"/>
          </a:xfrm>
          <a:prstGeom prst="rect">
            <a:avLst/>
          </a:prstGeom>
        </p:spPr>
        <p:txBody>
          <a:bodyPr vert="horz" lIns="92543" tIns="46273" rIns="92543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74"/>
            <a:ext cx="3022018" cy="463407"/>
          </a:xfrm>
          <a:prstGeom prst="rect">
            <a:avLst/>
          </a:prstGeom>
        </p:spPr>
        <p:txBody>
          <a:bodyPr vert="horz" lIns="92543" tIns="46273" rIns="92543" bIns="46273" rtlCol="0" anchor="b"/>
          <a:lstStyle>
            <a:lvl1pPr algn="r">
              <a:defRPr sz="1200"/>
            </a:lvl1pPr>
          </a:lstStyle>
          <a:p>
            <a:fld id="{96D5F9C9-5940-45AF-B323-DFECCD440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6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70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1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08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66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6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582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184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882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111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89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72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06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40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49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57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3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79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16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5F9C9-5940-45AF-B323-DFECCD4405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67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4" y="2675"/>
            <a:ext cx="9149631" cy="5871014"/>
          </a:xfrm>
          <a:prstGeom prst="rect">
            <a:avLst/>
          </a:prstGeom>
        </p:spPr>
      </p:pic>
      <p:pic>
        <p:nvPicPr>
          <p:cNvPr id="5" name="Picture 4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1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3107" y="271890"/>
            <a:ext cx="3024372" cy="5863096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3107" y="271890"/>
            <a:ext cx="3024372" cy="5863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iance/Healthcare Reform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5097" b="29894"/>
          <a:stretch>
            <a:fillRect/>
          </a:stretch>
        </p:blipFill>
        <p:spPr>
          <a:xfrm>
            <a:off x="546" y="-10626"/>
            <a:ext cx="9143454" cy="146729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302000" y="6093023"/>
            <a:ext cx="5842000" cy="307777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b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12" name="Picture 11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6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" y="1659"/>
            <a:ext cx="9143454" cy="5867051"/>
          </a:xfrm>
          <a:prstGeom prst="rect">
            <a:avLst/>
          </a:prstGeom>
        </p:spPr>
      </p:pic>
      <p:pic>
        <p:nvPicPr>
          <p:cNvPr id="7" name="Picture 6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8824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2014 USI Insurance </a:t>
            </a:r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 / Kibble &amp; Prentice Holding Company. </a:t>
            </a:r>
            <a:r>
              <a:rPr lang="en-US" sz="60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rights reserved.</a:t>
            </a:r>
          </a:p>
        </p:txBody>
      </p:sp>
      <p:pic>
        <p:nvPicPr>
          <p:cNvPr id="12" name="Picture 11" descr="USI_KP_Logo.png"/>
          <p:cNvPicPr>
            <a:picLocks noChangeAspect="1"/>
          </p:cNvPicPr>
          <p:nvPr userDrawn="1"/>
        </p:nvPicPr>
        <p:blipFill>
          <a:blip r:embed="rId2"/>
          <a:srcRect r="56858"/>
          <a:stretch>
            <a:fillRect/>
          </a:stretch>
        </p:blipFill>
        <p:spPr>
          <a:xfrm>
            <a:off x="6577668" y="631825"/>
            <a:ext cx="962736" cy="457200"/>
          </a:xfrm>
          <a:prstGeom prst="rect">
            <a:avLst/>
          </a:prstGeom>
        </p:spPr>
      </p:pic>
      <p:pic>
        <p:nvPicPr>
          <p:cNvPr id="7" name="Picture 6" descr="Capitol_Building_w_Balloons.jpg"/>
          <p:cNvPicPr>
            <a:picLocks noChangeAspect="1"/>
          </p:cNvPicPr>
          <p:nvPr userDrawn="1"/>
        </p:nvPicPr>
        <p:blipFill>
          <a:blip r:embed="rId3"/>
          <a:srcRect l="24697" r="27724"/>
          <a:stretch>
            <a:fillRect/>
          </a:stretch>
        </p:blipFill>
        <p:spPr>
          <a:xfrm>
            <a:off x="0" y="0"/>
            <a:ext cx="499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41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liance/Health Care Reform Main Buck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8" y="0"/>
            <a:ext cx="9142121" cy="1524000"/>
          </a:xfrm>
          <a:prstGeom prst="rect">
            <a:avLst/>
          </a:prstGeom>
        </p:spPr>
      </p:pic>
      <p:pic>
        <p:nvPicPr>
          <p:cNvPr id="8" name="Picture 7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2018 USI Insurance Services.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b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012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" y="1750"/>
            <a:ext cx="9143894" cy="5867333"/>
          </a:xfrm>
          <a:prstGeom prst="rect">
            <a:avLst/>
          </a:prstGeom>
        </p:spPr>
      </p:pic>
      <p:pic>
        <p:nvPicPr>
          <p:cNvPr id="7" name="Picture 6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07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iance/Healthcare Reform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372" b="29894"/>
          <a:stretch>
            <a:fillRect/>
          </a:stretch>
        </p:blipFill>
        <p:spPr>
          <a:xfrm>
            <a:off x="0" y="0"/>
            <a:ext cx="9143454" cy="15098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02000" y="6093023"/>
            <a:ext cx="5842000" cy="307777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b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8" name="Picture 7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56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ient Challeng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ulation Health Management.png"/>
          <p:cNvPicPr/>
          <p:nvPr userDrawn="1"/>
        </p:nvPicPr>
        <p:blipFill>
          <a:blip r:embed="rId2" cstate="print"/>
          <a:srcRect l="767" t="17114" b="45463"/>
          <a:stretch>
            <a:fillRect/>
          </a:stretch>
        </p:blipFill>
        <p:spPr>
          <a:xfrm>
            <a:off x="0" y="0"/>
            <a:ext cx="9144000" cy="152045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b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2017 USI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Insurance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Services.</a:t>
            </a:r>
            <a:r>
              <a:rPr lang="en-US" sz="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rights reserved.</a:t>
            </a:r>
          </a:p>
        </p:txBody>
      </p:sp>
      <p:pic>
        <p:nvPicPr>
          <p:cNvPr id="13" name="Picture 12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2304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60" userDrawn="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5282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8890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698407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3181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1225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19722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040746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3107" y="271890"/>
            <a:ext cx="3024372" cy="5863096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95818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" y="1372"/>
            <a:ext cx="9143811" cy="5867280"/>
          </a:xfrm>
          <a:prstGeom prst="rect">
            <a:avLst/>
          </a:prstGeom>
        </p:spPr>
      </p:pic>
      <p:pic>
        <p:nvPicPr>
          <p:cNvPr id="7" name="Picture 6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156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3107" y="271890"/>
            <a:ext cx="3024372" cy="5863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71833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831520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iance/Healthcare Reform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5097" b="29894"/>
          <a:stretch>
            <a:fillRect/>
          </a:stretch>
        </p:blipFill>
        <p:spPr>
          <a:xfrm>
            <a:off x="546" y="-10626"/>
            <a:ext cx="9143454" cy="146729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46" y="4970805"/>
            <a:ext cx="9143454" cy="307777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12" name="Picture 11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870940" y="1456666"/>
            <a:ext cx="273060" cy="5401334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57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" y="1659"/>
            <a:ext cx="9143454" cy="5867051"/>
          </a:xfrm>
          <a:prstGeom prst="rect">
            <a:avLst/>
          </a:prstGeom>
        </p:spPr>
      </p:pic>
      <p:pic>
        <p:nvPicPr>
          <p:cNvPr id="7" name="Picture 6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052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2014 USI Insurance </a:t>
            </a:r>
            <a:r>
              <a:rPr lang="en-US" sz="600" dirty="0" smtClean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 / Kibble &amp; Prentice Holding Company. </a:t>
            </a:r>
            <a:r>
              <a:rPr lang="en-US" sz="6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rights reserved.</a:t>
            </a:r>
          </a:p>
        </p:txBody>
      </p:sp>
      <p:pic>
        <p:nvPicPr>
          <p:cNvPr id="12" name="Picture 11" descr="USI_KP_Logo.png"/>
          <p:cNvPicPr>
            <a:picLocks noChangeAspect="1"/>
          </p:cNvPicPr>
          <p:nvPr userDrawn="1"/>
        </p:nvPicPr>
        <p:blipFill>
          <a:blip r:embed="rId2"/>
          <a:srcRect r="56858"/>
          <a:stretch>
            <a:fillRect/>
          </a:stretch>
        </p:blipFill>
        <p:spPr>
          <a:xfrm>
            <a:off x="6577668" y="631825"/>
            <a:ext cx="962736" cy="457200"/>
          </a:xfrm>
          <a:prstGeom prst="rect">
            <a:avLst/>
          </a:prstGeom>
        </p:spPr>
      </p:pic>
      <p:pic>
        <p:nvPicPr>
          <p:cNvPr id="7" name="Picture 6" descr="Capitol_Building_w_Balloons.jpg"/>
          <p:cNvPicPr>
            <a:picLocks noChangeAspect="1"/>
          </p:cNvPicPr>
          <p:nvPr userDrawn="1"/>
        </p:nvPicPr>
        <p:blipFill>
          <a:blip r:embed="rId3"/>
          <a:srcRect l="24697" r="27724"/>
          <a:stretch>
            <a:fillRect/>
          </a:stretch>
        </p:blipFill>
        <p:spPr>
          <a:xfrm>
            <a:off x="0" y="0"/>
            <a:ext cx="499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07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liance/Health Care Reform Main Buck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8" y="0"/>
            <a:ext cx="9142121" cy="1524000"/>
          </a:xfrm>
          <a:prstGeom prst="rect">
            <a:avLst/>
          </a:prstGeom>
        </p:spPr>
      </p:pic>
      <p:pic>
        <p:nvPicPr>
          <p:cNvPr id="8" name="Picture 7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2017 USI Insurance Services. All rights reserved.</a:t>
            </a:r>
            <a:endParaRPr lang="en-US" sz="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889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iance/Healthcare Reform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372" b="29894"/>
          <a:stretch>
            <a:fillRect/>
          </a:stretch>
        </p:blipFill>
        <p:spPr>
          <a:xfrm>
            <a:off x="0" y="0"/>
            <a:ext cx="9143454" cy="15098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02000" y="6093023"/>
            <a:ext cx="5842000" cy="307777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8" name="Picture 7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087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ient Challeng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ulation Health Management.png"/>
          <p:cNvPicPr/>
          <p:nvPr userDrawn="1"/>
        </p:nvPicPr>
        <p:blipFill>
          <a:blip r:embed="rId2" cstate="print"/>
          <a:srcRect l="767" t="17114" b="45463"/>
          <a:stretch>
            <a:fillRect/>
          </a:stretch>
        </p:blipFill>
        <p:spPr>
          <a:xfrm>
            <a:off x="0" y="0"/>
            <a:ext cx="9144000" cy="152045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white">
          <a:xfrm>
            <a:off x="8085223" y="646428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2017 USI </a:t>
            </a: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Insurance </a:t>
            </a:r>
            <a:r>
              <a:rPr lang="en-US" sz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Services. All </a:t>
            </a: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rights reserved.</a:t>
            </a:r>
          </a:p>
        </p:txBody>
      </p:sp>
      <p:pic>
        <p:nvPicPr>
          <p:cNvPr id="13" name="Picture 12" descr="USI_KP_Logo.png"/>
          <p:cNvPicPr>
            <a:picLocks noChangeAspect="1"/>
          </p:cNvPicPr>
          <p:nvPr userDrawn="1"/>
        </p:nvPicPr>
        <p:blipFill>
          <a:blip r:embed="rId3"/>
          <a:srcRect r="57564"/>
          <a:stretch>
            <a:fillRect/>
          </a:stretch>
        </p:blipFill>
        <p:spPr>
          <a:xfrm>
            <a:off x="322263" y="632503"/>
            <a:ext cx="946979" cy="457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45154" y="536251"/>
            <a:ext cx="0" cy="64970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54198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s/Convenie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" y="1659"/>
            <a:ext cx="9143454" cy="5867051"/>
          </a:xfrm>
          <a:prstGeom prst="rect">
            <a:avLst/>
          </a:prstGeom>
        </p:spPr>
      </p:pic>
      <p:pic>
        <p:nvPicPr>
          <p:cNvPr id="7" name="Picture 6" descr="USI_KP_Logo.png"/>
          <p:cNvPicPr>
            <a:picLocks noChangeAspect="1"/>
          </p:cNvPicPr>
          <p:nvPr userDrawn="1"/>
        </p:nvPicPr>
        <p:blipFill>
          <a:blip r:embed="rId3"/>
          <a:srcRect r="57694" b="-6629"/>
          <a:stretch>
            <a:fillRect/>
          </a:stretch>
        </p:blipFill>
        <p:spPr>
          <a:xfrm>
            <a:off x="7923704" y="6160941"/>
            <a:ext cx="944071" cy="4875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704461" y="6117318"/>
            <a:ext cx="0" cy="544446"/>
          </a:xfrm>
          <a:prstGeom prst="line">
            <a:avLst/>
          </a:prstGeom>
          <a:ln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88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iance/Healthcare Reform Solu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110"/>
          <a:stretch/>
        </p:blipFill>
        <p:spPr>
          <a:xfrm>
            <a:off x="0" y="0"/>
            <a:ext cx="9142857" cy="14630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02000" y="6093023"/>
            <a:ext cx="5842000" cy="307777"/>
          </a:xfrm>
          <a:prstGeom prst="rect">
            <a:avLst/>
          </a:prstGeom>
          <a:solidFill>
            <a:srgbClr val="095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white">
          <a:xfrm>
            <a:off x="8085223" y="6391712"/>
            <a:ext cx="535991" cy="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defTabSz="887553" fontAlgn="base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t>|  </a:t>
            </a:r>
            <a:fld id="{8D49C36D-2828-4A97-99A8-90B5CE38AFFC}" type="slidenum">
              <a:rPr lang="en-US" sz="900" b="0" smtClean="0">
                <a:solidFill>
                  <a:srgbClr val="245397"/>
                </a:solidFill>
                <a:latin typeface="Century Gothic" panose="020B0502020202020204" pitchFamily="34" charset="0"/>
                <a:ea typeface="Arial Unicode MS"/>
                <a:cs typeface="Arial Unicode MS"/>
              </a:rPr>
              <a:pPr algn="r" defTabSz="8875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0" dirty="0">
              <a:solidFill>
                <a:srgbClr val="245397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7" name="Picture 6" descr="USI_KP_Logo_wht.png"/>
          <p:cNvPicPr>
            <a:picLocks noChangeAspect="1"/>
          </p:cNvPicPr>
          <p:nvPr userDrawn="1"/>
        </p:nvPicPr>
        <p:blipFill>
          <a:blip r:embed="rId3"/>
          <a:srcRect r="57483"/>
          <a:stretch>
            <a:fillRect/>
          </a:stretch>
        </p:blipFill>
        <p:spPr>
          <a:xfrm>
            <a:off x="322263" y="631825"/>
            <a:ext cx="940155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424707" y="522603"/>
            <a:ext cx="0" cy="64970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56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2017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USI Insurance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Services.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8479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4" r:id="rId2"/>
    <p:sldLayoutId id="2147483763" r:id="rId3"/>
    <p:sldLayoutId id="2147483762" r:id="rId4"/>
    <p:sldLayoutId id="21474837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505" rtl="0" eaLnBrk="1" latinLnBrk="0" hangingPunct="1">
        <a:spcBef>
          <a:spcPct val="0"/>
        </a:spcBef>
        <a:buNone/>
        <a:defRPr sz="2824" b="1" i="0" kern="1200">
          <a:solidFill>
            <a:srgbClr val="245397"/>
          </a:solidFill>
          <a:latin typeface="Helvetica"/>
          <a:ea typeface="+mj-ea"/>
          <a:cs typeface="Helvetica"/>
        </a:defRPr>
      </a:lvl1pPr>
    </p:titleStyle>
    <p:bodyStyle>
      <a:lvl1pPr marL="337129" indent="-337129" algn="l" defTabSz="449505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30446" indent="-280941" algn="l" defTabSz="44950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23764" indent="-224753" algn="l" defTabSz="44950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73269" indent="-224753" algn="l" defTabSz="449505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22774" indent="-224753" algn="l" defTabSz="449505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941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2017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USI Insurance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Services.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80" r:id="rId9"/>
    <p:sldLayoutId id="2147483775" r:id="rId10"/>
    <p:sldLayoutId id="2147483779" r:id="rId11"/>
    <p:sldLayoutId id="2147483778" r:id="rId12"/>
    <p:sldLayoutId id="2147483781" r:id="rId13"/>
    <p:sldLayoutId id="2147483782" r:id="rId14"/>
    <p:sldLayoutId id="2147483786" r:id="rId15"/>
    <p:sldLayoutId id="214748378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Arial" pitchFamily="34" charset="0"/>
        <a:buChar char="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9588" y="6503042"/>
            <a:ext cx="39983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505">
              <a:defRPr/>
            </a:pP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2017 </a:t>
            </a: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USI Insurance </a:t>
            </a:r>
            <a:r>
              <a:rPr lang="en-US" sz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Services. </a:t>
            </a: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4842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Arial" pitchFamily="34" charset="0"/>
        <a:buChar char="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4906" y="6201321"/>
            <a:ext cx="5093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29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/>
              </a:rPr>
              <a:t>Presented by 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/>
              </a:rPr>
              <a:t>|  Gail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/>
              </a:rPr>
              <a:t>Floyd 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/>
              </a:rPr>
            </a:b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/>
              </a:rPr>
              <a:t>www.usi.com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53474" y="4261692"/>
            <a:ext cx="0" cy="1191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006725" y="4114800"/>
            <a:ext cx="5959475" cy="1482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7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dirty="0" smtClean="0">
                <a:latin typeface="Century Gothic" panose="020B0502020202020204" pitchFamily="34" charset="0"/>
              </a:rPr>
              <a:t>Compliance </a:t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4400" dirty="0" smtClean="0">
                <a:latin typeface="Century Gothic" panose="020B0502020202020204" pitchFamily="34" charset="0"/>
              </a:rPr>
              <a:t>concerns for health and welfare plans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16200000">
            <a:off x="1859062" y="4668129"/>
            <a:ext cx="1493702" cy="355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Fall  2018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Employee Handbook and Leaves of Absence</a:t>
            </a:r>
            <a:endParaRPr lang="en-US" sz="3200" dirty="0">
              <a:solidFill>
                <a:srgbClr val="09549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063" y="2638078"/>
            <a:ext cx="8166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Usually outlines policies and procedures of the employer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May include specific benefit related information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Include language on leave policies (including FMLA, state and/or city requirements) 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General Notice of FMLA rights must be included in handbook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FMLA applies to private employers with at least 50 or more employees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Important to address how both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FMLA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and non-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FMLA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leave will impact group health plan benefits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Make sure insurer/stop-loss carrier is on board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Having no policy is really bad policy!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0" lvl="1" defTabSz="914400">
              <a:spcAft>
                <a:spcPts val="1200"/>
              </a:spcAft>
              <a:buClr>
                <a:srgbClr val="09549B"/>
              </a:buClr>
              <a:buSzPct val="100000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9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Wellness Program Disclosures</a:t>
            </a:r>
            <a:endParaRPr lang="en-US" sz="1600" dirty="0">
              <a:solidFill>
                <a:srgbClr val="0954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2584" y="2616490"/>
            <a:ext cx="410565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800"/>
              </a:spcAft>
              <a:buClr>
                <a:srgbClr val="09549B"/>
              </a:buClr>
              <a:buSzPct val="100000"/>
            </a:pPr>
            <a:r>
              <a:rPr lang="en-US" dirty="0" smtClean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ADA Notice 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Required if employer incentivizes medical exams and/or disability-related inquiries (e.g., physicals, risk assessments, biometric screening)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Provide before employees provide health information and give enough time to decide whether to participate in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program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comply could trigger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EEOC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enforcement action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46" y="2616490"/>
            <a:ext cx="392859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800"/>
              </a:spcAft>
              <a:buClr>
                <a:srgbClr val="09549B"/>
              </a:buClr>
              <a:buSzPct val="100000"/>
            </a:pPr>
            <a:r>
              <a:rPr lang="en-US" dirty="0" smtClean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HIPAA Health Contingent Notice 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Notice that describes the availability of alternatives to achieve any reward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Must be included with information describing the wellness program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comply could trigger penalties of $100/day/individual affected</a:t>
            </a:r>
          </a:p>
        </p:txBody>
      </p:sp>
    </p:spTree>
    <p:extLst>
      <p:ext uri="{BB962C8B-B14F-4D97-AF65-F5344CB8AC3E}">
        <p14:creationId xmlns:p14="http://schemas.microsoft.com/office/powerpoint/2010/main" xmlns="" val="24642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Form 5500</a:t>
            </a:r>
            <a:endParaRPr lang="en-US" sz="1600" dirty="0">
              <a:solidFill>
                <a:srgbClr val="09549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99" y="2616491"/>
            <a:ext cx="831508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800"/>
              </a:spcAft>
              <a:buClr>
                <a:srgbClr val="09549B"/>
              </a:buClr>
              <a:buSzPct val="100000"/>
            </a:pPr>
            <a:r>
              <a:rPr lang="en-US" dirty="0" smtClean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Form 5500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For plans with at </a:t>
            </a:r>
            <a:r>
              <a:rPr lang="en-US" sz="1600" b="1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least 100 participants on the first day of the plan yea</a:t>
            </a:r>
            <a:r>
              <a:rPr lang="en-US" sz="1600" b="1" dirty="0" smtClean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Due no later than 7 months from the close of the plan year (</a:t>
            </a:r>
            <a:r>
              <a:rPr lang="en-US" sz="1600" b="1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7/31</a:t>
            </a:r>
            <a:r>
              <a:rPr lang="en-US" sz="1600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for calendar year plan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Electronically filed (EFAST)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Extension available (</a:t>
            </a:r>
            <a:r>
              <a:rPr lang="en-US" sz="1600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up to </a:t>
            </a:r>
            <a:r>
              <a:rPr lang="en-US" sz="1600" b="1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10/15</a:t>
            </a:r>
            <a:r>
              <a:rPr lang="en-US" sz="1600" dirty="0">
                <a:solidFill>
                  <a:srgbClr val="09549B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for calendar year plan, if extension filed by 7/31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file timely 5500 can trigger penalties of up to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$2,140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per day from the due date of the filing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Delinquent filing program available to minimize penalties for un-filed returns</a:t>
            </a:r>
          </a:p>
          <a:p>
            <a:pPr marL="628650" lvl="2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8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Initial COBRA Notice</a:t>
            </a:r>
            <a:endParaRPr lang="en-US" sz="3200" dirty="0">
              <a:solidFill>
                <a:srgbClr val="09549B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3588" y="3302000"/>
            <a:ext cx="0" cy="2347057"/>
          </a:xfrm>
          <a:prstGeom prst="line">
            <a:avLst/>
          </a:prstGeom>
          <a:ln w="12700"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9832" y="3059756"/>
            <a:ext cx="300776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Provide within 90 days of enrollment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Must be provided to employees and spouses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If a spouse is later enrolled, the initial COBRA notice must be sent at that time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provide may subject plan administrator to a penalty of up to $110 per day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Model notice available</a:t>
            </a:r>
          </a:p>
        </p:txBody>
      </p:sp>
      <p:pic>
        <p:nvPicPr>
          <p:cNvPr id="1026" name="Picture 2" descr="http://image.slidesharecdn.com/8ac6f813-17b7-40b4-82ff-7d9f7305bf24-141211214057-conversion-gate02/95/model-cobra-continuation-coverage-general-notice-2-638.jpg?cb=1418334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785" y="2339513"/>
            <a:ext cx="3350967" cy="40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5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COBRA Election Notice</a:t>
            </a:r>
            <a:endParaRPr lang="en-US" sz="3200" dirty="0">
              <a:solidFill>
                <a:srgbClr val="09549B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3588" y="3302000"/>
            <a:ext cx="0" cy="2347057"/>
          </a:xfrm>
          <a:prstGeom prst="line">
            <a:avLst/>
          </a:prstGeom>
          <a:ln w="12700"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393" y="3059756"/>
            <a:ext cx="3549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Provide within 44 days of loss of health coverage or qualifying event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Notice must be provided to all qualified beneficiaries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0" t="7334" r="10327" b="11133"/>
          <a:stretch/>
        </p:blipFill>
        <p:spPr>
          <a:xfrm>
            <a:off x="5212080" y="2170443"/>
            <a:ext cx="3144226" cy="38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Other COBRA Notices</a:t>
            </a:r>
            <a:endParaRPr lang="en-US" sz="3200" dirty="0">
              <a:solidFill>
                <a:srgbClr val="09549B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5176" y="3301999"/>
            <a:ext cx="0" cy="2347057"/>
          </a:xfrm>
          <a:prstGeom prst="line">
            <a:avLst/>
          </a:prstGeom>
          <a:ln w="12700">
            <a:solidFill>
              <a:srgbClr val="0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44" y="3271424"/>
            <a:ext cx="35168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Do you know the benefits subject to COBRA?</a:t>
            </a:r>
          </a:p>
          <a:p>
            <a:pPr marL="285750" lvl="1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Do you have a vendor? That will help!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0" y="3240646"/>
            <a:ext cx="3890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Early termination notice</a:t>
            </a:r>
          </a:p>
          <a:p>
            <a:pPr marL="285750" lvl="1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Unavailability of continuation notice</a:t>
            </a:r>
          </a:p>
          <a:p>
            <a:pPr marL="285750" lvl="1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Conversion notice (if applicable)</a:t>
            </a:r>
          </a:p>
        </p:txBody>
      </p:sp>
    </p:spTree>
    <p:extLst>
      <p:ext uri="{BB962C8B-B14F-4D97-AF65-F5344CB8AC3E}">
        <p14:creationId xmlns:p14="http://schemas.microsoft.com/office/powerpoint/2010/main" xmlns="" val="2650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Mental Health Parity Notices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440" y="2835297"/>
            <a:ext cx="74619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Participants are entitled to receive criteria for medical necessity determinations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Must be provided upon request</a:t>
            </a:r>
          </a:p>
        </p:txBody>
      </p:sp>
    </p:spTree>
    <p:extLst>
      <p:ext uri="{BB962C8B-B14F-4D97-AF65-F5344CB8AC3E}">
        <p14:creationId xmlns:p14="http://schemas.microsoft.com/office/powerpoint/2010/main" xmlns="" val="11871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HIPAA Privacy, Security &amp; Breach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840" y="2390609"/>
            <a:ext cx="8707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Self-insured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 plan must establish HIPAA privacy and security policies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procedures:</a:t>
            </a:r>
          </a:p>
          <a:p>
            <a:pPr lvl="0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Assign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privacy officer and a security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officer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Conduct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risk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analysis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Implement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procedures regarding the use and disclosure of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PHI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Self-insured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plans should provide a HIPAA notice of privacy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practices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Training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 workforce who handle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PHI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Keep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records, including employee requests for disclosed PHI, for at least 6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years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Implement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business associate agreements with third parties who have access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PHI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Have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appropriate safeguards in place to protect against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breach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Self-insured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group health plans should have TPAs capable of complying with EDI requirements (including EFT remittance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providers)</a:t>
            </a:r>
          </a:p>
          <a:p>
            <a:pPr marL="285750" lvl="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Ongoing HIPAA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training of internal policies and procedures and specific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42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Secondary Payer Rules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592" y="2336476"/>
            <a:ext cx="79193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spcAft>
                <a:spcPts val="1200"/>
              </a:spcAft>
              <a:buClr>
                <a:srgbClr val="09549B"/>
              </a:buClr>
              <a:buSzPct val="100000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Generally, the group health plan of the employer is primary to any covered employee’s (or the covered family member’s) Medicare coverage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Employer and group health plan cannot take into account Medicare status of employees 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Don’t exclude Medicare eligible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Don’t pay for supplemental policies on behalf of Medicare eligible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Don’t “bonus” Medicare individuals who do not enroll in the group health plan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Penalties for noncompliance may include: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Excise tax equal to 25% of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GHP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expenses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GHP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reimburse Medicare for up to twice the amount of improper payment</a:t>
            </a:r>
          </a:p>
          <a:p>
            <a:pPr marL="742950" lvl="2" indent="-285750" defTabSz="914400">
              <a:spcAft>
                <a:spcPts val="1200"/>
              </a:spcAft>
              <a:buClr>
                <a:srgbClr val="09549B"/>
              </a:buClr>
              <a:buSzPct val="100000"/>
              <a:buFont typeface="Century Gothic" panose="020B0502020202020204" pitchFamily="34" charset="0"/>
              <a:buChar char="¬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Potential ERISA §510 suit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256116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08596" y="3890815"/>
            <a:ext cx="4113193" cy="282208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This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presentation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contains confidential &amp; proprietary information of USI Insurance Services and may not be copied, reproduced, and/or transmitted without the express written consent of USI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information contained herein is for general information purposes only and should not be considered legal, tax, or accounting advice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Any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estimates are illustrative given data limitation, may not be cumulative, and are subject to change based on carrier underwriting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 information in this presentation was current as of September 1, 2018. </a:t>
            </a:r>
            <a:endParaRPr lang="en-US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2018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USI Insurance Services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All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rights reserved.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708596" y="1405898"/>
            <a:ext cx="4113193" cy="2956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Gail Floyd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Regional Employee Benefits Counsel</a:t>
            </a: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|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Midwest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Gail.Floyd@usi.com</a:t>
            </a:r>
            <a:endParaRPr lang="en-US" sz="16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USI_KP_Logo.png"/>
          <p:cNvPicPr>
            <a:picLocks noChangeAspect="1"/>
          </p:cNvPicPr>
          <p:nvPr/>
        </p:nvPicPr>
        <p:blipFill>
          <a:blip r:embed="rId4"/>
          <a:srcRect r="56858"/>
          <a:stretch>
            <a:fillRect/>
          </a:stretch>
        </p:blipFill>
        <p:spPr>
          <a:xfrm>
            <a:off x="6351750" y="631825"/>
            <a:ext cx="9627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74556" y="2477443"/>
            <a:ext cx="30437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Today’s Agenda</a:t>
            </a:r>
            <a:b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					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500828" y="3831660"/>
            <a:ext cx="3117462" cy="14422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7221" tIns="43610" rIns="87221" bIns="43610" anchor="b">
            <a:spAutoFit/>
          </a:bodyPr>
          <a:lstStyle>
            <a:lvl1pPr marL="114300" indent="-114300" defTabSz="1019175" eaLnBrk="0" hangingPunct="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1019175" eaLnBrk="0" hangingPunct="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1019175" eaLnBrk="0" hangingPunct="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1019175" eaLnBrk="0" hangingPunct="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1019175" eaLnBrk="0" hangingPunct="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171450" lvl="1" indent="-171450" defTabSz="914400" eaLnBrk="1" hangingPunct="1">
              <a:spcBef>
                <a:spcPts val="500"/>
              </a:spcBef>
              <a:spcAft>
                <a:spcPts val="269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ACA Update</a:t>
            </a:r>
          </a:p>
          <a:p>
            <a:pPr marL="171450" lvl="1" indent="-171450" defTabSz="914400" eaLnBrk="1" hangingPunct="1">
              <a:spcBef>
                <a:spcPts val="500"/>
              </a:spcBef>
              <a:spcAft>
                <a:spcPts val="269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Common Compliance Concerns for Group Health Plans</a:t>
            </a:r>
          </a:p>
          <a:p>
            <a:pPr marL="0" lvl="1" indent="0" defTabSz="914400" eaLnBrk="1" hangingPunct="1">
              <a:spcBef>
                <a:spcPts val="500"/>
              </a:spcBef>
              <a:spcAft>
                <a:spcPts val="269"/>
              </a:spcAft>
              <a:buClr>
                <a:srgbClr val="09549B"/>
              </a:buClr>
              <a:buSzPct val="100000"/>
            </a:pPr>
            <a:endParaRPr lang="en-US" sz="1600" b="0" i="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49570" y="3699634"/>
            <a:ext cx="2611277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80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30682" y="3346123"/>
            <a:ext cx="8170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ACA Update </a:t>
            </a:r>
            <a:b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						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Latest on ACA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506" y="2292494"/>
            <a:ext cx="74619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Individual mandate $0 as of 1/1/19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Health Insurer Fee $0 for 2019 (then back in 2020)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One or two more years of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PCOR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fee, depending on plan year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Employers receiving Letters 226J with Employer Penalty assessments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Cadillac Plan Tax delayed to 1/1/2022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Tax credit available for paying for family/medical leave when not otherwise paid such as due to PTO, 2018-2019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ADA/GINA rules expire 12/31/18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Trend of states, etc. passing paid leave laws</a:t>
            </a:r>
          </a:p>
          <a:p>
            <a:pPr marL="628650" lvl="2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Leave administrator recommended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Association plan rules a bit looser, but still state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MEWA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issues	</a:t>
            </a:r>
          </a:p>
        </p:txBody>
      </p:sp>
    </p:spTree>
    <p:extLst>
      <p:ext uri="{BB962C8B-B14F-4D97-AF65-F5344CB8AC3E}">
        <p14:creationId xmlns:p14="http://schemas.microsoft.com/office/powerpoint/2010/main" xmlns="" val="37465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Future Bills to Watch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177" y="2653257"/>
            <a:ext cx="7461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Provide retroactive relief from the Employer Penalty for 2015-2018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Further delay of Cadillac Plan Tax from 2022 to 2023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Offer more flexibility for HSAs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Allow patients to carry over any remaining balance in their FSAs to the next year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Allow individuals to receive tax relief for taking steps to better their general health, such as by signing up for gym membership or exercise class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30682" y="3346123"/>
            <a:ext cx="81702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Major Compliance Concerns for Group Health Plans </a:t>
            </a:r>
            <a:b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						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Eligibility Requirements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08" y="2736584"/>
            <a:ext cx="482373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Eligibility should be spelled out in SPD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Generally only employers under common control (at least 80% common ownership interest) can participate under a single health and welfare plan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Beware of covering independent contractors or board members who are not current/former employees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Identify any measurement method used to determine ACA FTEs in coordination with health plan eligibility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1090" y="2711680"/>
            <a:ext cx="3142211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9549B"/>
              </a:buClr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Helpful Hints: </a:t>
            </a:r>
          </a:p>
          <a:p>
            <a:pPr marL="28575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Spouse means same and opposite sex</a:t>
            </a:r>
          </a:p>
          <a:p>
            <a:pPr marL="28575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Children must be covered up to age 26 </a:t>
            </a:r>
          </a:p>
          <a:p>
            <a:pPr marL="28575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If offering coverage to non-tax dependents (e.g., domestic partner) there are imputed income considerations</a:t>
            </a:r>
          </a:p>
          <a:p>
            <a:pPr marL="285750" indent="-285750">
              <a:buClr>
                <a:srgbClr val="09549B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Don’t take into account Medicare or Medicaid eligibility – benefits generally must be provided on the same basis</a:t>
            </a:r>
          </a:p>
        </p:txBody>
      </p:sp>
    </p:spTree>
    <p:extLst>
      <p:ext uri="{BB962C8B-B14F-4D97-AF65-F5344CB8AC3E}">
        <p14:creationId xmlns:p14="http://schemas.microsoft.com/office/powerpoint/2010/main" xmlns="" val="23868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9549B"/>
                </a:solidFill>
                <a:latin typeface="Century Gothic" panose="020B0502020202020204" pitchFamily="34" charset="0"/>
              </a:rPr>
              <a:t>Summary Plan Description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455" y="2551833"/>
            <a:ext cx="822547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Primary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source of plan information for participants and beneficiaries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Written for average participant in a manner to sufficiently inform individuals of their benefits, rights, and obligations under the plan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Includes some required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notices (e.g., Newborn’s notice, QMCSO procedures)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Carrier contracts and booklets are not usually “enough” to create a 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sufficient SPD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furnish a copy upon request from participant may subject plan administrator to penalty of up to $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110/day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 foreign language notice on the first page of the SPD must be included when there are at least 100 participants and the lesser of 500 or 10% are literate in the same non-English language</a:t>
            </a:r>
          </a:p>
        </p:txBody>
      </p:sp>
    </p:spTree>
    <p:extLst>
      <p:ext uri="{BB962C8B-B14F-4D97-AF65-F5344CB8AC3E}">
        <p14:creationId xmlns:p14="http://schemas.microsoft.com/office/powerpoint/2010/main" xmlns="" val="21353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0640" y="1576039"/>
            <a:ext cx="7654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9549B"/>
                </a:solidFill>
                <a:latin typeface="Century Gothic" panose="020B0502020202020204" pitchFamily="34" charset="0"/>
              </a:rPr>
              <a:t>Section 125 Plan Document</a:t>
            </a:r>
            <a:endParaRPr lang="en-US" sz="3200" dirty="0">
              <a:solidFill>
                <a:srgbClr val="09549B"/>
              </a:solidFill>
            </a:endParaRPr>
          </a:p>
          <a:p>
            <a:pPr algn="r"/>
            <a:endParaRPr lang="en-US" sz="3200" dirty="0">
              <a:solidFill>
                <a:srgbClr val="095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720" y="2519356"/>
            <a:ext cx="81297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Employers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must have a </a:t>
            </a:r>
            <a:r>
              <a:rPr lang="en-US" sz="1600" b="1" i="1" dirty="0">
                <a:solidFill>
                  <a:srgbClr val="09549B"/>
                </a:solidFill>
                <a:latin typeface="Century Gothic" panose="020B0502020202020204" pitchFamily="34" charset="0"/>
              </a:rPr>
              <a:t>written cafeteria plan document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in place in order to allow employees to make pre-tax elections to pay for their share of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benefits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Describes available benefits, election procedures, participation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rules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Only employees may participate in a cafeteria plan (not “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self-employed,” 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e.g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., partners, 2% shareholders in S-Corp, members of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LLC)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 health FSA and/or dependent care FSA may be included as qualified benefits under the cafeteria plan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Failure to maintain Section 125 plan document can result in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gross income for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employees</a:t>
            </a:r>
          </a:p>
          <a:p>
            <a:pPr marL="171450" lvl="1" indent="-171450" defTabSz="914400">
              <a:spcAft>
                <a:spcPts val="1200"/>
              </a:spcAft>
              <a:buClr>
                <a:srgbClr val="09549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Should include permitted election changes – opportunities to change irrevocable pre-tax elections during the plan year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Page Options">
  <a:themeElements>
    <a:clrScheme name="Custom 35">
      <a:dk1>
        <a:srgbClr val="191919"/>
      </a:dk1>
      <a:lt1>
        <a:sysClr val="window" lastClr="FFFFFF"/>
      </a:lt1>
      <a:dk2>
        <a:srgbClr val="1C4084"/>
      </a:dk2>
      <a:lt2>
        <a:srgbClr val="EEECE1"/>
      </a:lt2>
      <a:accent1>
        <a:srgbClr val="2D4785"/>
      </a:accent1>
      <a:accent2>
        <a:srgbClr val="4E68AD"/>
      </a:accent2>
      <a:accent3>
        <a:srgbClr val="2E3B61"/>
      </a:accent3>
      <a:accent4>
        <a:srgbClr val="612647"/>
      </a:accent4>
      <a:accent5>
        <a:srgbClr val="BB9B76"/>
      </a:accent5>
      <a:accent6>
        <a:srgbClr val="576544"/>
      </a:accent6>
      <a:hlink>
        <a:srgbClr val="4E68AD"/>
      </a:hlink>
      <a:folHlink>
        <a:srgbClr val="6126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2399F7C7F254DA3441BC03D66A498" ma:contentTypeVersion="9" ma:contentTypeDescription="Create a new document." ma:contentTypeScope="" ma:versionID="5bf4ca2e35f5d37688ddc8f478a98f15">
  <xsd:schema xmlns:xsd="http://www.w3.org/2001/XMLSchema" xmlns:p="http://schemas.microsoft.com/office/2006/metadata/properties" xmlns:ns2="2a620579-7f2d-489c-b495-d7a74c3fef8e" targetNamespace="http://schemas.microsoft.com/office/2006/metadata/properties" ma:root="true" ma:fieldsID="63811f72c30b23d16aae86d8e7641e9b" ns2:_="">
    <xsd:import namespace="2a620579-7f2d-489c-b495-d7a74c3fef8e"/>
    <xsd:element name="properties">
      <xsd:complexType>
        <xsd:sequence>
          <xsd:element name="documentManagement">
            <xsd:complexType>
              <xsd:all>
                <xsd:element ref="ns2:Industry_x0020_Segment" minOccurs="0"/>
                <xsd:element ref="ns2:Description0" minOccurs="0"/>
                <xsd:element ref="ns2:Contact" minOccurs="0"/>
                <xsd:element ref="ns2:Audience" minOccurs="0"/>
                <xsd:element ref="ns2:Source" minOccurs="0"/>
                <xsd:element ref="ns2:Select_x0020_Where_x0020_to_x0020_Post" minOccurs="0"/>
                <xsd:element ref="ns2:Last_x0020_Modified_x0020_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620579-7f2d-489c-b495-d7a74c3fef8e" elementFormDefault="qualified">
    <xsd:import namespace="http://schemas.microsoft.com/office/2006/documentManagement/types"/>
    <xsd:element name="Industry_x0020_Segment" ma:index="1" nillable="true" ma:displayName="Industry Segment" ma:default="Construction/Surety" ma:format="Dropdown" ma:internalName="Industry_x0020_Segment">
      <xsd:simpleType>
        <xsd:restriction base="dms:Choice">
          <xsd:enumeration value="Commercial Lines"/>
          <xsd:enumeration value="Construction/Surety"/>
          <xsd:enumeration value="Employee Benefits"/>
          <xsd:enumeration value="Food and Agriculture"/>
          <xsd:enumeration value="General"/>
          <xsd:enumeration value="Healthcare"/>
          <xsd:enumeration value="Industrial Casualty"/>
          <xsd:enumeration value="Non Profit"/>
          <xsd:enumeration value="Property &amp; Casualty"/>
          <xsd:enumeration value="Public Services, Education and Rec"/>
          <xsd:enumeration value="Real Estate"/>
          <xsd:enumeration value="Technology and Communications"/>
          <xsd:enumeration value="Transportation, Energy and Storage"/>
          <xsd:enumeration value="Other"/>
        </xsd:restriction>
      </xsd:simpleType>
    </xsd:element>
    <xsd:element name="Description0" ma:index="2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act" ma:index="3" nillable="true" ma:displayName="Contact" ma:list="UserInfo" ma:internalName="Contac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dience" ma:index="4" nillable="true" ma:displayName="Audience" ma:default="Other" ma:format="Dropdown" ma:internalName="Audience">
      <xsd:simpleType>
        <xsd:restriction base="dms:Choice">
          <xsd:enumeration value="CFO"/>
          <xsd:enumeration value="Controller"/>
          <xsd:enumeration value="HR"/>
          <xsd:enumeration value="Multiple"/>
          <xsd:enumeration value="Other"/>
          <xsd:enumeration value="Risk Manager"/>
        </xsd:restriction>
      </xsd:simpleType>
    </xsd:element>
    <xsd:element name="Source" ma:index="5" nillable="true" ma:displayName="Source" ma:internalName="Source">
      <xsd:simpleType>
        <xsd:restriction base="dms:Text">
          <xsd:maxLength value="255"/>
        </xsd:restriction>
      </xsd:simpleType>
    </xsd:element>
    <xsd:element name="Select_x0020_Where_x0020_to_x0020_Post" ma:index="6" nillable="true" ma:displayName="Select Where to Post" ma:list="{c220b629-f2cc-4e32-bf51-540860b14561}" ma:internalName="Select_x0020_Where_x0020_to_x0020_Post" ma:showField="Title">
      <xsd:simpleType>
        <xsd:restriction base="dms:Lookup"/>
      </xsd:simpleType>
    </xsd:element>
    <xsd:element name="Last_x0020_Modified_x0020_Date" ma:index="7" nillable="true" ma:displayName="Last Modified Date" ma:default="[today]" ma:format="DateOnly" ma:internalName="Last_x0020_Modified_x0020_Date">
      <xsd:simpleType>
        <xsd:restriction base="dms:DateTime"/>
      </xsd:simpleType>
    </xsd:element>
    <xsd:element name="Document_x0020_Type" ma:index="8" nillable="true" ma:displayName="Document Type" ma:format="Dropdown" ma:internalName="Document_x0020_Type">
      <xsd:simpleType>
        <xsd:restriction base="dms:Choice">
          <xsd:enumeration value="Main EB Presentation"/>
          <xsd:enumeration value="Cover Images"/>
          <xsd:enumeration value="Local Office/Region Pages"/>
          <xsd:enumeration value="Main P&amp;C Present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9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ndustry_x0020_Segment xmlns="2a620579-7f2d-489c-b495-d7a74c3fef8e">Construction/Surety</Industry_x0020_Segment>
    <Source xmlns="2a620579-7f2d-489c-b495-d7a74c3fef8e" xsi:nil="true"/>
    <Last_x0020_Modified_x0020_Date xmlns="2a620579-7f2d-489c-b495-d7a74c3fef8e">2014-10-01T19:44:09+00:00</Last_x0020_Modified_x0020_Date>
    <Document_x0020_Type xmlns="2a620579-7f2d-489c-b495-d7a74c3fef8e" xsi:nil="true"/>
    <Description0 xmlns="2a620579-7f2d-489c-b495-d7a74c3fef8e" xsi:nil="true"/>
    <Select_x0020_Where_x0020_to_x0020_Post xmlns="2a620579-7f2d-489c-b495-d7a74c3fef8e" xsi:nil="true"/>
    <Contact xmlns="2a620579-7f2d-489c-b495-d7a74c3fef8e">
      <UserInfo>
        <DisplayName/>
        <AccountId xsi:nil="true"/>
        <AccountType/>
      </UserInfo>
    </Contact>
    <Audience xmlns="2a620579-7f2d-489c-b495-d7a74c3fef8e">Other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A74F3A-3C52-42AE-9CEB-6D759B3F7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20579-7f2d-489c-b495-d7a74c3fef8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14D1AC-86C6-44F4-BB71-D0913C39B67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a620579-7f2d-489c-b495-d7a74c3fef8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1D4935-FA26-4408-9521-7798D8919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7678</TotalTime>
  <Words>1165</Words>
  <Application>Microsoft Office PowerPoint</Application>
  <PresentationFormat>On-screen Show (4:3)</PresentationFormat>
  <Paragraphs>143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Main Page Options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Jodi Moss</dc:creator>
  <cp:lastModifiedBy>User</cp:lastModifiedBy>
  <cp:revision>609</cp:revision>
  <cp:lastPrinted>2017-08-14T15:34:28Z</cp:lastPrinted>
  <dcterms:created xsi:type="dcterms:W3CDTF">2014-04-04T15:03:22Z</dcterms:created>
  <dcterms:modified xsi:type="dcterms:W3CDTF">2018-09-27T18:50:06Z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