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525" r:id="rId2"/>
    <p:sldId id="446" r:id="rId3"/>
    <p:sldId id="257" r:id="rId4"/>
    <p:sldId id="413" r:id="rId5"/>
    <p:sldId id="421" r:id="rId6"/>
    <p:sldId id="457" r:id="rId7"/>
    <p:sldId id="456" r:id="rId8"/>
    <p:sldId id="422" r:id="rId9"/>
    <p:sldId id="434" r:id="rId10"/>
    <p:sldId id="436" r:id="rId11"/>
    <p:sldId id="415" r:id="rId12"/>
    <p:sldId id="511" r:id="rId13"/>
    <p:sldId id="510" r:id="rId14"/>
    <p:sldId id="512" r:id="rId15"/>
    <p:sldId id="513" r:id="rId16"/>
    <p:sldId id="514" r:id="rId17"/>
    <p:sldId id="515" r:id="rId18"/>
    <p:sldId id="516" r:id="rId19"/>
    <p:sldId id="509" r:id="rId20"/>
    <p:sldId id="517" r:id="rId21"/>
    <p:sldId id="449" r:id="rId22"/>
    <p:sldId id="518" r:id="rId23"/>
    <p:sldId id="519" r:id="rId24"/>
    <p:sldId id="520" r:id="rId25"/>
    <p:sldId id="521" r:id="rId26"/>
    <p:sldId id="522" r:id="rId27"/>
    <p:sldId id="523" r:id="rId28"/>
    <p:sldId id="524" r:id="rId29"/>
    <p:sldId id="498" r:id="rId30"/>
    <p:sldId id="499" r:id="rId31"/>
    <p:sldId id="500" r:id="rId32"/>
    <p:sldId id="501" r:id="rId33"/>
    <p:sldId id="502" r:id="rId34"/>
    <p:sldId id="503" r:id="rId35"/>
    <p:sldId id="504" r:id="rId36"/>
    <p:sldId id="505" r:id="rId37"/>
    <p:sldId id="506" r:id="rId38"/>
    <p:sldId id="507" r:id="rId39"/>
    <p:sldId id="508" r:id="rId40"/>
    <p:sldId id="526" r:id="rId41"/>
  </p:sldIdLst>
  <p:sldSz cx="121618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initials="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547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0" autoAdjust="0"/>
    <p:restoredTop sz="94660"/>
  </p:normalViewPr>
  <p:slideViewPr>
    <p:cSldViewPr>
      <p:cViewPr varScale="1">
        <p:scale>
          <a:sx n="116" d="100"/>
          <a:sy n="116" d="100"/>
        </p:scale>
        <p:origin x="-588" y="-114"/>
      </p:cViewPr>
      <p:guideLst>
        <p:guide orient="horz" pos="2160"/>
        <p:guide pos="3831"/>
      </p:guideLst>
    </p:cSldViewPr>
  </p:slideViewPr>
  <p:notesTextViewPr>
    <p:cViewPr>
      <p:scale>
        <a:sx n="1" d="1"/>
        <a:sy n="1" d="1"/>
      </p:scale>
      <p:origin x="0" y="0"/>
    </p:cViewPr>
  </p:notesTextViewPr>
  <p:sorterViewPr>
    <p:cViewPr>
      <p:scale>
        <a:sx n="100" d="100"/>
        <a:sy n="100" d="100"/>
      </p:scale>
      <p:origin x="0" y="12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9/22/2015</a:t>
            </a:r>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A9DF68E-CE30-497E-A83B-DAA87E9E96E9}" type="slidenum">
              <a:rPr lang="en-US" smtClean="0"/>
              <a:pPr/>
              <a:t>‹#›</a:t>
            </a:fld>
            <a:endParaRPr lang="en-US"/>
          </a:p>
        </p:txBody>
      </p:sp>
    </p:spTree>
    <p:extLst>
      <p:ext uri="{BB962C8B-B14F-4D97-AF65-F5344CB8AC3E}">
        <p14:creationId xmlns:p14="http://schemas.microsoft.com/office/powerpoint/2010/main" xmlns="" val="20762136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Lucida Sans" panose="020B0602030504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Lucida Sans" panose="020B0602030504020204" pitchFamily="34" charset="0"/>
              </a:defRPr>
            </a:lvl1pPr>
          </a:lstStyle>
          <a:p>
            <a:r>
              <a:rPr lang="en-US" smtClean="0"/>
              <a:t>9/22/2015</a:t>
            </a:r>
            <a:endParaRPr lang="en-US" dirty="0"/>
          </a:p>
        </p:txBody>
      </p:sp>
      <p:sp>
        <p:nvSpPr>
          <p:cNvPr id="4" name="Slide Image Placeholder 3"/>
          <p:cNvSpPr>
            <a:spLocks noGrp="1" noRot="1" noChangeAspect="1"/>
          </p:cNvSpPr>
          <p:nvPr>
            <p:ph type="sldImg" idx="2"/>
          </p:nvPr>
        </p:nvSpPr>
        <p:spPr>
          <a:xfrm>
            <a:off x="414338" y="696913"/>
            <a:ext cx="61817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Lucida Sans" panose="020B0602030504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Lucida Sans" panose="020B0602030504020204" pitchFamily="34" charset="0"/>
              </a:defRPr>
            </a:lvl1pPr>
          </a:lstStyle>
          <a:p>
            <a:fld id="{0819DAC4-FA3F-4AA2-8C4D-C2E2DBC3E1BC}" type="slidenum">
              <a:rPr lang="en-US" smtClean="0"/>
              <a:pPr/>
              <a:t>‹#›</a:t>
            </a:fld>
            <a:endParaRPr lang="en-US" dirty="0"/>
          </a:p>
        </p:txBody>
      </p:sp>
    </p:spTree>
    <p:extLst>
      <p:ext uri="{BB962C8B-B14F-4D97-AF65-F5344CB8AC3E}">
        <p14:creationId xmlns:p14="http://schemas.microsoft.com/office/powerpoint/2010/main" xmlns="" val="20291559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Lucida Sans" panose="020B0602030504020204" pitchFamily="34" charset="0"/>
        <a:ea typeface="+mn-ea"/>
        <a:cs typeface="+mn-cs"/>
      </a:defRPr>
    </a:lvl1pPr>
    <a:lvl2pPr marL="457200" algn="l" defTabSz="914400" rtl="0" eaLnBrk="1" latinLnBrk="0" hangingPunct="1">
      <a:defRPr sz="1200" kern="1200">
        <a:solidFill>
          <a:schemeClr val="tx1"/>
        </a:solidFill>
        <a:latin typeface="Lucida Sans" panose="020B0602030504020204" pitchFamily="34" charset="0"/>
        <a:ea typeface="+mn-ea"/>
        <a:cs typeface="+mn-cs"/>
      </a:defRPr>
    </a:lvl2pPr>
    <a:lvl3pPr marL="914400" algn="l" defTabSz="914400" rtl="0" eaLnBrk="1" latinLnBrk="0" hangingPunct="1">
      <a:defRPr sz="1200" kern="1200">
        <a:solidFill>
          <a:schemeClr val="tx1"/>
        </a:solidFill>
        <a:latin typeface="Lucida Sans" panose="020B0602030504020204" pitchFamily="34" charset="0"/>
        <a:ea typeface="+mn-ea"/>
        <a:cs typeface="+mn-cs"/>
      </a:defRPr>
    </a:lvl3pPr>
    <a:lvl4pPr marL="1371600" algn="l" defTabSz="914400" rtl="0" eaLnBrk="1" latinLnBrk="0" hangingPunct="1">
      <a:defRPr sz="1200" kern="1200">
        <a:solidFill>
          <a:schemeClr val="tx1"/>
        </a:solidFill>
        <a:latin typeface="Lucida Sans" panose="020B0602030504020204" pitchFamily="34" charset="0"/>
        <a:ea typeface="+mn-ea"/>
        <a:cs typeface="+mn-cs"/>
      </a:defRPr>
    </a:lvl4pPr>
    <a:lvl5pPr marL="1828800" algn="l" defTabSz="914400" rtl="0" eaLnBrk="1" latinLnBrk="0" hangingPunct="1">
      <a:defRPr sz="1200" kern="1200">
        <a:solidFill>
          <a:schemeClr val="tx1"/>
        </a:solidFill>
        <a:latin typeface="Lucida Sans" panose="020B0602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191053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0037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28107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91806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95626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r>
              <a:rPr lang="en-US" dirty="0" smtClean="0"/>
              <a:t>Talk about safety plan here;</a:t>
            </a:r>
            <a:r>
              <a:rPr lang="en-US" baseline="0" dirty="0" smtClean="0"/>
              <a:t> speaking to people involved to prevent retaliation </a:t>
            </a:r>
            <a:endParaRPr lang="en-US" dirty="0"/>
          </a:p>
        </p:txBody>
      </p:sp>
      <p:sp>
        <p:nvSpPr>
          <p:cNvPr id="4" name="Slide Number Placeholder 3"/>
          <p:cNvSpPr>
            <a:spLocks noGrp="1"/>
          </p:cNvSpPr>
          <p:nvPr>
            <p:ph type="sldNum" sz="quarter" idx="10"/>
          </p:nvPr>
        </p:nvSpPr>
        <p:spPr/>
        <p:txBody>
          <a:bodyPr/>
          <a:lstStyle/>
          <a:p>
            <a:fld id="{0819DAC4-FA3F-4AA2-8C4D-C2E2DBC3E1BC}" type="slidenum">
              <a:rPr lang="en-US" smtClean="0"/>
              <a:pPr/>
              <a:t>29</a:t>
            </a:fld>
            <a:endParaRPr lang="en-US" dirty="0"/>
          </a:p>
        </p:txBody>
      </p:sp>
      <p:sp>
        <p:nvSpPr>
          <p:cNvPr id="5" name="Date Placeholder 4"/>
          <p:cNvSpPr>
            <a:spLocks noGrp="1"/>
          </p:cNvSpPr>
          <p:nvPr>
            <p:ph type="dt" idx="11"/>
          </p:nvPr>
        </p:nvSpPr>
        <p:spPr/>
        <p:txBody>
          <a:bodyPr/>
          <a:lstStyle/>
          <a:p>
            <a:r>
              <a:rPr lang="en-US" smtClean="0"/>
              <a:t>9/22/2015</a:t>
            </a:r>
            <a:endParaRPr lang="en-US" dirty="0"/>
          </a:p>
        </p:txBody>
      </p:sp>
    </p:spTree>
    <p:extLst>
      <p:ext uri="{BB962C8B-B14F-4D97-AF65-F5344CB8AC3E}">
        <p14:creationId xmlns:p14="http://schemas.microsoft.com/office/powerpoint/2010/main" xmlns="" val="1537750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r>
              <a:rPr lang="en-US" dirty="0" smtClean="0"/>
              <a:t>Talk about safety plan here;</a:t>
            </a:r>
            <a:r>
              <a:rPr lang="en-US" baseline="0" dirty="0" smtClean="0"/>
              <a:t> speaking to people involved to prevent retaliation </a:t>
            </a:r>
            <a:endParaRPr lang="en-US" dirty="0"/>
          </a:p>
        </p:txBody>
      </p:sp>
      <p:sp>
        <p:nvSpPr>
          <p:cNvPr id="4" name="Slide Number Placeholder 3"/>
          <p:cNvSpPr>
            <a:spLocks noGrp="1"/>
          </p:cNvSpPr>
          <p:nvPr>
            <p:ph type="sldNum" sz="quarter" idx="10"/>
          </p:nvPr>
        </p:nvSpPr>
        <p:spPr/>
        <p:txBody>
          <a:bodyPr/>
          <a:lstStyle/>
          <a:p>
            <a:fld id="{0819DAC4-FA3F-4AA2-8C4D-C2E2DBC3E1BC}" type="slidenum">
              <a:rPr lang="en-US" smtClean="0"/>
              <a:pPr/>
              <a:t>30</a:t>
            </a:fld>
            <a:endParaRPr lang="en-US" dirty="0"/>
          </a:p>
        </p:txBody>
      </p:sp>
      <p:sp>
        <p:nvSpPr>
          <p:cNvPr id="5" name="Date Placeholder 4"/>
          <p:cNvSpPr>
            <a:spLocks noGrp="1"/>
          </p:cNvSpPr>
          <p:nvPr>
            <p:ph type="dt" idx="11"/>
          </p:nvPr>
        </p:nvSpPr>
        <p:spPr/>
        <p:txBody>
          <a:bodyPr/>
          <a:lstStyle/>
          <a:p>
            <a:r>
              <a:rPr lang="en-US" smtClean="0"/>
              <a:t>9/22/2015</a:t>
            </a:r>
            <a:endParaRPr lang="en-US" dirty="0"/>
          </a:p>
        </p:txBody>
      </p:sp>
    </p:spTree>
    <p:extLst>
      <p:ext uri="{BB962C8B-B14F-4D97-AF65-F5344CB8AC3E}">
        <p14:creationId xmlns:p14="http://schemas.microsoft.com/office/powerpoint/2010/main" xmlns="" val="95243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696913"/>
            <a:ext cx="6181725" cy="3486150"/>
          </a:xfrm>
        </p:spPr>
      </p:sp>
      <p:sp>
        <p:nvSpPr>
          <p:cNvPr id="3" name="Notes Placeholder 2"/>
          <p:cNvSpPr>
            <a:spLocks noGrp="1"/>
          </p:cNvSpPr>
          <p:nvPr>
            <p:ph type="body" idx="1"/>
          </p:nvPr>
        </p:nvSpPr>
        <p:spPr/>
        <p:txBody>
          <a:bodyPr/>
          <a:lstStyle/>
          <a:p>
            <a:r>
              <a:rPr lang="en-US" dirty="0" smtClean="0"/>
              <a:t>Talk about safety plan here;</a:t>
            </a:r>
            <a:r>
              <a:rPr lang="en-US" baseline="0" dirty="0" smtClean="0"/>
              <a:t> speaking to people involved to prevent retaliation </a:t>
            </a:r>
            <a:endParaRPr lang="en-US" dirty="0"/>
          </a:p>
        </p:txBody>
      </p:sp>
      <p:sp>
        <p:nvSpPr>
          <p:cNvPr id="4" name="Slide Number Placeholder 3"/>
          <p:cNvSpPr>
            <a:spLocks noGrp="1"/>
          </p:cNvSpPr>
          <p:nvPr>
            <p:ph type="sldNum" sz="quarter" idx="10"/>
          </p:nvPr>
        </p:nvSpPr>
        <p:spPr/>
        <p:txBody>
          <a:bodyPr/>
          <a:lstStyle/>
          <a:p>
            <a:fld id="{0819DAC4-FA3F-4AA2-8C4D-C2E2DBC3E1BC}" type="slidenum">
              <a:rPr lang="en-US" smtClean="0"/>
              <a:pPr/>
              <a:t>37</a:t>
            </a:fld>
            <a:endParaRPr lang="en-US" dirty="0"/>
          </a:p>
        </p:txBody>
      </p:sp>
      <p:sp>
        <p:nvSpPr>
          <p:cNvPr id="5" name="Date Placeholder 4"/>
          <p:cNvSpPr>
            <a:spLocks noGrp="1"/>
          </p:cNvSpPr>
          <p:nvPr>
            <p:ph type="dt" idx="11"/>
          </p:nvPr>
        </p:nvSpPr>
        <p:spPr/>
        <p:txBody>
          <a:bodyPr/>
          <a:lstStyle/>
          <a:p>
            <a:r>
              <a:rPr lang="en-US" smtClean="0"/>
              <a:t>9/22/2015</a:t>
            </a:r>
            <a:endParaRPr lang="en-US" dirty="0"/>
          </a:p>
        </p:txBody>
      </p:sp>
    </p:spTree>
    <p:extLst>
      <p:ext uri="{BB962C8B-B14F-4D97-AF65-F5344CB8AC3E}">
        <p14:creationId xmlns:p14="http://schemas.microsoft.com/office/powerpoint/2010/main" xmlns="" val="415135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5138" y="719138"/>
            <a:ext cx="6384925"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16195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lvl1pPr>
              <a:defRPr>
                <a:solidFill>
                  <a:srgbClr val="1547A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21861459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41933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1144468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21419446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8092" y="6356351"/>
            <a:ext cx="2837762" cy="365125"/>
          </a:xfrm>
          <a:prstGeom prst="rect">
            <a:avLst/>
          </a:prstGeom>
        </p:spPr>
        <p:txBody>
          <a:bodyPr/>
          <a:lstStyle/>
          <a:p>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22208202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14608769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8092" y="6356351"/>
            <a:ext cx="2837762" cy="365125"/>
          </a:xfrm>
          <a:prstGeom prst="rect">
            <a:avLst/>
          </a:prstGeom>
        </p:spPr>
        <p:txBody>
          <a:bodyPr/>
          <a:lstStyle/>
          <a:p>
            <a:endParaRPr lang="en-US"/>
          </a:p>
        </p:txBody>
      </p:sp>
      <p:sp>
        <p:nvSpPr>
          <p:cNvPr id="8" name="Footer Placeholder 7"/>
          <p:cNvSpPr>
            <a:spLocks noGrp="1"/>
          </p:cNvSpPr>
          <p:nvPr>
            <p:ph type="ftr" sz="quarter" idx="11"/>
          </p:nvPr>
        </p:nvSpPr>
        <p:spPr>
          <a:xfrm>
            <a:off x="4155295" y="6356351"/>
            <a:ext cx="385124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31500459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8092" y="6356351"/>
            <a:ext cx="2837762" cy="365125"/>
          </a:xfrm>
          <a:prstGeom prst="rect">
            <a:avLst/>
          </a:prstGeom>
        </p:spPr>
        <p:txBody>
          <a:bodyPr/>
          <a:lstStyle/>
          <a:p>
            <a:endParaRPr lang="en-US"/>
          </a:p>
        </p:txBody>
      </p:sp>
      <p:sp>
        <p:nvSpPr>
          <p:cNvPr id="4" name="Footer Placeholder 3"/>
          <p:cNvSpPr>
            <a:spLocks noGrp="1"/>
          </p:cNvSpPr>
          <p:nvPr>
            <p:ph type="ftr" sz="quarter" idx="11"/>
          </p:nvPr>
        </p:nvSpPr>
        <p:spPr>
          <a:xfrm>
            <a:off x="4155295" y="6356351"/>
            <a:ext cx="3851249"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4771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92" y="6356351"/>
            <a:ext cx="2837762" cy="365125"/>
          </a:xfrm>
          <a:prstGeom prst="rect">
            <a:avLst/>
          </a:prstGeom>
        </p:spPr>
        <p:txBody>
          <a:bodyPr/>
          <a:lstStyle/>
          <a:p>
            <a:endParaRPr lang="en-US"/>
          </a:p>
        </p:txBody>
      </p:sp>
      <p:sp>
        <p:nvSpPr>
          <p:cNvPr id="3" name="Footer Placeholder 2"/>
          <p:cNvSpPr>
            <a:spLocks noGrp="1"/>
          </p:cNvSpPr>
          <p:nvPr>
            <p:ph type="ftr" sz="quarter" idx="11"/>
          </p:nvPr>
        </p:nvSpPr>
        <p:spPr>
          <a:xfrm>
            <a:off x="4155295" y="6356351"/>
            <a:ext cx="385124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7989776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26852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8092" y="6356351"/>
            <a:ext cx="2837762" cy="365125"/>
          </a:xfrm>
          <a:prstGeom prst="rect">
            <a:avLst/>
          </a:prstGeom>
        </p:spPr>
        <p:txBody>
          <a:bodyPr/>
          <a:lstStyle/>
          <a:p>
            <a:endParaRPr lang="en-US"/>
          </a:p>
        </p:txBody>
      </p:sp>
      <p:sp>
        <p:nvSpPr>
          <p:cNvPr id="6" name="Footer Placeholder 5"/>
          <p:cNvSpPr>
            <a:spLocks noGrp="1"/>
          </p:cNvSpPr>
          <p:nvPr>
            <p:ph type="ftr" sz="quarter" idx="11"/>
          </p:nvPr>
        </p:nvSpPr>
        <p:spPr>
          <a:xfrm>
            <a:off x="4155295" y="6356351"/>
            <a:ext cx="385124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15984" y="6356351"/>
            <a:ext cx="2837762" cy="365125"/>
          </a:xfrm>
          <a:prstGeom prst="rect">
            <a:avLst/>
          </a:prstGeom>
        </p:spPr>
        <p:txBody>
          <a:bodyPr/>
          <a:lstStyle/>
          <a:p>
            <a:fld id="{BCCCF318-6872-4323-BE96-23BE566F7A22}" type="slidenum">
              <a:rPr lang="en-US" smtClean="0"/>
              <a:pPr/>
              <a:t>‹#›</a:t>
            </a:fld>
            <a:endParaRPr lang="en-US"/>
          </a:p>
        </p:txBody>
      </p:sp>
    </p:spTree>
    <p:extLst>
      <p:ext uri="{BB962C8B-B14F-4D97-AF65-F5344CB8AC3E}">
        <p14:creationId xmlns:p14="http://schemas.microsoft.com/office/powerpoint/2010/main" xmlns="" val="28820539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47A2"/>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324600"/>
            <a:ext cx="12161838" cy="112712"/>
          </a:xfrm>
          <a:prstGeom prst="rect">
            <a:avLst/>
          </a:prstGeom>
          <a:solidFill>
            <a:srgbClr val="FFFFFF">
              <a:alpha val="30000"/>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sp>
        <p:nvSpPr>
          <p:cNvPr id="8" name="Rectangle 6"/>
          <p:cNvSpPr>
            <a:spLocks noChangeArrowheads="1"/>
          </p:cNvSpPr>
          <p:nvPr userDrawn="1"/>
        </p:nvSpPr>
        <p:spPr bwMode="auto">
          <a:xfrm>
            <a:off x="0" y="304800"/>
            <a:ext cx="12161838" cy="112712"/>
          </a:xfrm>
          <a:prstGeom prst="rect">
            <a:avLst/>
          </a:prstGeom>
          <a:solidFill>
            <a:srgbClr val="FFFFFF">
              <a:alpha val="30000"/>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547A2"/>
              </a:solidFill>
            </a:endParaRPr>
          </a:p>
        </p:txBody>
      </p:sp>
      <p:pic>
        <p:nvPicPr>
          <p:cNvPr id="9" name="Picture 8"/>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408853"/>
            <a:ext cx="12161838" cy="5915747"/>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7504238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rgbClr val="1547A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rgbClr val="1547A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1.next.westlaw.com/Link/Document/FullText?findType=Y&amp;serNum=1988007755&amp;pubNum=708&amp;originatingDoc=I73a4c044231311dcaf8dafd7ee2b8b26&amp;refType=RP&amp;originationContext=document&amp;transitionType=DocumentItem&amp;contextData=(sc.Search)"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4409" y="700823"/>
            <a:ext cx="11577711" cy="3570208"/>
          </a:xfrm>
          <a:prstGeom prst="rect">
            <a:avLst/>
          </a:prstGeom>
        </p:spPr>
        <p:txBody>
          <a:bodyPr wrap="square">
            <a:spAutoFit/>
          </a:bodyPr>
          <a:lstStyle/>
          <a:p>
            <a:pPr lvl="0" algn="ctr" eaLnBrk="0" fontAlgn="base" hangingPunct="0">
              <a:spcBef>
                <a:spcPct val="0"/>
              </a:spcBef>
              <a:spcAft>
                <a:spcPct val="0"/>
              </a:spcAft>
            </a:pPr>
            <a:r>
              <a:rPr lang="en-US" altLang="en-US" sz="5400" b="1" dirty="0" smtClean="0">
                <a:solidFill>
                  <a:srgbClr val="1547A2"/>
                </a:solidFill>
                <a:latin typeface="Malgun Gothic" panose="020B0503020000020004" pitchFamily="34" charset="-127"/>
                <a:ea typeface="Malgun Gothic" panose="020B0503020000020004" pitchFamily="34" charset="-127"/>
                <a:cs typeface="Times New Roman" pitchFamily="18" charset="0"/>
              </a:rPr>
              <a:t>Missouri Association of </a:t>
            </a:r>
          </a:p>
          <a:p>
            <a:pPr lvl="0" algn="ctr" eaLnBrk="0" fontAlgn="base" hangingPunct="0">
              <a:spcBef>
                <a:spcPct val="0"/>
              </a:spcBef>
              <a:spcAft>
                <a:spcPct val="0"/>
              </a:spcAft>
            </a:pPr>
            <a:r>
              <a:rPr lang="en-US" altLang="en-US" sz="5400" b="1" dirty="0" smtClean="0">
                <a:solidFill>
                  <a:srgbClr val="1547A2"/>
                </a:solidFill>
                <a:latin typeface="Malgun Gothic" panose="020B0503020000020004" pitchFamily="34" charset="-127"/>
                <a:ea typeface="Malgun Gothic" panose="020B0503020000020004" pitchFamily="34" charset="-127"/>
                <a:cs typeface="Times New Roman" pitchFamily="18" charset="0"/>
              </a:rPr>
              <a:t>Rural Education</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r>
              <a:rPr lang="en-US" altLang="en-US" sz="2000" b="1" dirty="0" smtClean="0">
                <a:solidFill>
                  <a:srgbClr val="1547A2"/>
                </a:solidFill>
                <a:ea typeface="Malgun Gothic" panose="020B0503020000020004" pitchFamily="34" charset="-127"/>
                <a:cs typeface="Times New Roman" pitchFamily="18" charset="0"/>
              </a:rPr>
              <a:t> </a:t>
            </a:r>
          </a:p>
          <a:p>
            <a:pPr algn="ctr" eaLnBrk="0" fontAlgn="base" hangingPunct="0">
              <a:spcBef>
                <a:spcPct val="0"/>
              </a:spcBef>
              <a:spcAft>
                <a:spcPct val="0"/>
              </a:spcAft>
            </a:pPr>
            <a:r>
              <a:rPr lang="en-US" altLang="en-US" sz="4000" b="1" dirty="0" smtClean="0">
                <a:solidFill>
                  <a:srgbClr val="1547A2"/>
                </a:solidFill>
                <a:ea typeface="Malgun Gothic" panose="020B0503020000020004" pitchFamily="34" charset="-127"/>
                <a:cs typeface="Times New Roman" pitchFamily="18" charset="0"/>
              </a:rPr>
              <a:t>General Session</a:t>
            </a:r>
          </a:p>
          <a:p>
            <a:pPr algn="ctr" eaLnBrk="0" fontAlgn="base" hangingPunct="0">
              <a:spcBef>
                <a:spcPct val="0"/>
              </a:spcBef>
              <a:spcAft>
                <a:spcPct val="0"/>
              </a:spcAft>
            </a:pPr>
            <a:endParaRPr lang="en-US" altLang="en-US" b="1" dirty="0">
              <a:solidFill>
                <a:srgbClr val="1547A2"/>
              </a:solidFill>
              <a:ea typeface="Malgun Gothic" panose="020B0503020000020004" pitchFamily="34" charset="-127"/>
              <a:cs typeface="Times New Roman" pitchFamily="18" charset="0"/>
            </a:endParaRPr>
          </a:p>
          <a:p>
            <a:pPr algn="ctr" eaLnBrk="0" fontAlgn="base" hangingPunct="0">
              <a:spcBef>
                <a:spcPct val="0"/>
              </a:spcBef>
              <a:spcAft>
                <a:spcPct val="0"/>
              </a:spcAft>
            </a:pPr>
            <a:r>
              <a:rPr lang="en-US" altLang="en-US" sz="4000" b="1" dirty="0" smtClean="0">
                <a:solidFill>
                  <a:srgbClr val="1547A2"/>
                </a:solidFill>
                <a:ea typeface="Malgun Gothic" panose="020B0503020000020004" pitchFamily="34" charset="-127"/>
                <a:cs typeface="Times New Roman" pitchFamily="18" charset="0"/>
              </a:rPr>
              <a:t>Duane Martin &amp; Emily Omohundro</a:t>
            </a:r>
            <a:endParaRPr lang="en-US" altLang="en-US" sz="4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4208"/>
          <a:stretch/>
        </p:blipFill>
        <p:spPr bwMode="auto">
          <a:xfrm>
            <a:off x="3258131" y="4572000"/>
            <a:ext cx="5650265" cy="17507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xmlns="" val="1779113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DOLIR Website</a:t>
            </a:r>
            <a:endParaRPr lang="en-US" dirty="0"/>
          </a:p>
        </p:txBody>
      </p:sp>
      <p:pic>
        <p:nvPicPr>
          <p:cNvPr id="3" name="Picture 2"/>
          <p:cNvPicPr>
            <a:picLocks noChangeAspect="1"/>
          </p:cNvPicPr>
          <p:nvPr/>
        </p:nvPicPr>
        <p:blipFill>
          <a:blip r:embed="rId2" cstate="print"/>
          <a:stretch>
            <a:fillRect/>
          </a:stretch>
        </p:blipFill>
        <p:spPr>
          <a:xfrm>
            <a:off x="0" y="1752600"/>
            <a:ext cx="12161838" cy="3276600"/>
          </a:xfrm>
          <a:prstGeom prst="rect">
            <a:avLst/>
          </a:prstGeom>
        </p:spPr>
      </p:pic>
    </p:spTree>
    <p:extLst>
      <p:ext uri="{BB962C8B-B14F-4D97-AF65-F5344CB8AC3E}">
        <p14:creationId xmlns:p14="http://schemas.microsoft.com/office/powerpoint/2010/main" xmlns="" val="3692580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8092" y="274638"/>
            <a:ext cx="10945654" cy="1554162"/>
          </a:xfrm>
        </p:spPr>
        <p:txBody>
          <a:bodyPr>
            <a:normAutofit/>
          </a:bodyPr>
          <a:lstStyle/>
          <a:p>
            <a:r>
              <a:rPr lang="en-US" dirty="0" smtClean="0"/>
              <a:t>Penalties for Failure to Comply with Filing Requirements for “Labor Organizations”</a:t>
            </a:r>
            <a:endParaRPr lang="en-US" dirty="0"/>
          </a:p>
        </p:txBody>
      </p:sp>
      <p:sp>
        <p:nvSpPr>
          <p:cNvPr id="7" name="Rectangle 6"/>
          <p:cNvSpPr/>
          <p:nvPr/>
        </p:nvSpPr>
        <p:spPr>
          <a:xfrm>
            <a:off x="515915" y="2057400"/>
            <a:ext cx="11130007" cy="1569660"/>
          </a:xfrm>
          <a:prstGeom prst="rect">
            <a:avLst/>
          </a:prstGeom>
        </p:spPr>
        <p:txBody>
          <a:bodyPr wrap="square">
            <a:spAutoFit/>
          </a:bodyPr>
          <a:lstStyle/>
          <a:p>
            <a:pPr marL="457200" indent="-457200">
              <a:buFont typeface="Arial" panose="020B0604020202020204" pitchFamily="34" charset="0"/>
              <a:buChar char="•"/>
            </a:pPr>
            <a:r>
              <a:rPr lang="en-US" sz="2400" dirty="0" smtClean="0">
                <a:solidFill>
                  <a:srgbClr val="1547A2"/>
                </a:solidFill>
                <a:ea typeface="Calibri" panose="020F0502020204030204" pitchFamily="34" charset="0"/>
                <a:cs typeface="Times New Roman" panose="02020603050405020304" pitchFamily="18" charset="0"/>
              </a:rPr>
              <a:t>Any person who fails to file a report required by sections 105.533 to 105.55, or files a report late, shall be subject to a fine of one hundred dollars for every day the report is late.  </a:t>
            </a:r>
            <a:r>
              <a:rPr lang="en-US" sz="2400" dirty="0" err="1" smtClean="0">
                <a:solidFill>
                  <a:srgbClr val="1547A2"/>
                </a:solidFill>
                <a:ea typeface="Calibri" panose="020F0502020204030204" pitchFamily="34" charset="0"/>
                <a:cs typeface="Times New Roman" panose="02020603050405020304" pitchFamily="18" charset="0"/>
              </a:rPr>
              <a:t>RSMo</a:t>
            </a:r>
            <a:r>
              <a:rPr lang="en-US" sz="2400" dirty="0" smtClean="0">
                <a:solidFill>
                  <a:srgbClr val="1547A2"/>
                </a:solidFill>
                <a:ea typeface="Calibri" panose="020F0502020204030204" pitchFamily="34" charset="0"/>
                <a:cs typeface="Times New Roman" panose="02020603050405020304" pitchFamily="18" charset="0"/>
              </a:rPr>
              <a:t> Section 105.555(4).</a:t>
            </a:r>
          </a:p>
          <a:p>
            <a:pPr marL="457200" indent="-457200">
              <a:buFont typeface="Arial" panose="020B0604020202020204" pitchFamily="34" charset="0"/>
              <a:buChar char="•"/>
            </a:pPr>
            <a:endParaRPr lang="en-US" sz="2400" dirty="0">
              <a:solidFill>
                <a:srgbClr val="1547A2"/>
              </a:solidFill>
              <a:ea typeface="Calibri" panose="020F0502020204030204" pitchFamily="34" charset="0"/>
              <a:cs typeface="Times New Roman" panose="02020603050405020304" pitchFamily="18" charset="0"/>
            </a:endParaRPr>
          </a:p>
        </p:txBody>
      </p:sp>
      <p:pic>
        <p:nvPicPr>
          <p:cNvPr id="2050" name="Picture 2" descr="Image result for penalti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28319" y="3505200"/>
            <a:ext cx="3952875" cy="2819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2329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4409" y="700823"/>
            <a:ext cx="11577711" cy="923330"/>
          </a:xfrm>
          <a:prstGeom prst="rect">
            <a:avLst/>
          </a:prstGeom>
        </p:spPr>
        <p:txBody>
          <a:bodyPr wrap="square">
            <a:spAutoFit/>
          </a:bodyPr>
          <a:lstStyle/>
          <a:p>
            <a:pPr lvl="0" algn="ctr" eaLnBrk="0" fontAlgn="base" hangingPunct="0">
              <a:spcBef>
                <a:spcPct val="0"/>
              </a:spcBef>
              <a:spcAft>
                <a:spcPct val="0"/>
              </a:spcAft>
            </a:pPr>
            <a:r>
              <a:rPr lang="en-US" altLang="en-US" sz="5400" b="1" dirty="0" smtClean="0">
                <a:solidFill>
                  <a:srgbClr val="1547A2"/>
                </a:solidFill>
                <a:latin typeface="Malgun Gothic" panose="020B0503020000020004" pitchFamily="34" charset="-127"/>
                <a:ea typeface="Malgun Gothic" panose="020B0503020000020004" pitchFamily="34" charset="-127"/>
                <a:cs typeface="Times New Roman" pitchFamily="18" charset="0"/>
              </a:rPr>
              <a:t>Navigating Virtual Education</a:t>
            </a:r>
          </a:p>
        </p:txBody>
      </p:sp>
      <p:pic>
        <p:nvPicPr>
          <p:cNvPr id="3074" name="Picture 2" descr="Image result for virtual educa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92314" y="2133600"/>
            <a:ext cx="7581900" cy="3819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3824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 about Virtual Course Options</a:t>
            </a:r>
          </a:p>
        </p:txBody>
      </p:sp>
      <p:sp>
        <p:nvSpPr>
          <p:cNvPr id="3" name="Content Placeholder 2"/>
          <p:cNvSpPr>
            <a:spLocks noGrp="1"/>
          </p:cNvSpPr>
          <p:nvPr>
            <p:ph idx="1"/>
          </p:nvPr>
        </p:nvSpPr>
        <p:spPr>
          <a:xfrm>
            <a:off x="608092" y="1600201"/>
            <a:ext cx="5777627" cy="4525963"/>
          </a:xfrm>
        </p:spPr>
        <p:txBody>
          <a:bodyPr/>
          <a:lstStyle/>
          <a:p>
            <a:pPr lvl="0"/>
            <a:r>
              <a:rPr lang="en-US" dirty="0"/>
              <a:t>Include in parent handbook</a:t>
            </a:r>
          </a:p>
          <a:p>
            <a:pPr lvl="0"/>
            <a:r>
              <a:rPr lang="en-US" dirty="0"/>
              <a:t>Print on registration documents </a:t>
            </a:r>
          </a:p>
          <a:p>
            <a:pPr lvl="0"/>
            <a:r>
              <a:rPr lang="en-US" dirty="0"/>
              <a:t>Feature in online enrollment screen</a:t>
            </a:r>
          </a:p>
          <a:p>
            <a:pPr lvl="0"/>
            <a:r>
              <a:rPr lang="en-US" dirty="0"/>
              <a:t>Feature on “home page” of district website</a:t>
            </a:r>
          </a:p>
          <a:p>
            <a:pPr marL="0" indent="0">
              <a:buNone/>
            </a:pPr>
            <a:endParaRPr lang="en-US" dirty="0"/>
          </a:p>
        </p:txBody>
      </p:sp>
      <p:pic>
        <p:nvPicPr>
          <p:cNvPr id="4098" name="Picture 2" descr="Image result for virtual education"/>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623719" y="1066800"/>
            <a:ext cx="6248400" cy="52535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27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Eligibility</a:t>
            </a:r>
          </a:p>
        </p:txBody>
      </p:sp>
      <p:sp>
        <p:nvSpPr>
          <p:cNvPr id="3" name="Content Placeholder 2"/>
          <p:cNvSpPr>
            <a:spLocks noGrp="1"/>
          </p:cNvSpPr>
          <p:nvPr>
            <p:ph idx="1"/>
          </p:nvPr>
        </p:nvSpPr>
        <p:spPr>
          <a:xfrm>
            <a:off x="5881104" y="1417638"/>
            <a:ext cx="6248400" cy="4525963"/>
          </a:xfrm>
        </p:spPr>
        <p:txBody>
          <a:bodyPr>
            <a:normAutofit/>
          </a:bodyPr>
          <a:lstStyle/>
          <a:p>
            <a:pPr lvl="0"/>
            <a:r>
              <a:rPr lang="en-US" dirty="0"/>
              <a:t>Student must be enrolled “full-time”</a:t>
            </a:r>
          </a:p>
          <a:p>
            <a:pPr lvl="1">
              <a:buFont typeface="Arial" panose="020B0604020202020204" pitchFamily="34" charset="0"/>
              <a:buChar char="•"/>
            </a:pPr>
            <a:r>
              <a:rPr lang="en-US" dirty="0"/>
              <a:t>K – 12 </a:t>
            </a:r>
          </a:p>
          <a:p>
            <a:pPr lvl="1">
              <a:buFont typeface="Arial" panose="020B0604020202020204" pitchFamily="34" charset="0"/>
              <a:buChar char="•"/>
            </a:pPr>
            <a:r>
              <a:rPr lang="en-US" dirty="0"/>
              <a:t>Under age 21</a:t>
            </a:r>
          </a:p>
          <a:p>
            <a:pPr lvl="0"/>
            <a:r>
              <a:rPr lang="en-US" dirty="0"/>
              <a:t>Must have attended a MO public school the previous semester</a:t>
            </a:r>
          </a:p>
          <a:p>
            <a:pPr lvl="1">
              <a:buFont typeface="Arial" panose="020B0604020202020204" pitchFamily="34" charset="0"/>
              <a:buChar char="•"/>
            </a:pPr>
            <a:r>
              <a:rPr lang="en-US" dirty="0"/>
              <a:t>Documented medical/</a:t>
            </a:r>
            <a:r>
              <a:rPr lang="en-US" dirty="0" err="1"/>
              <a:t>pysch</a:t>
            </a:r>
            <a:r>
              <a:rPr lang="en-US" dirty="0"/>
              <a:t> condition exception</a:t>
            </a:r>
          </a:p>
          <a:p>
            <a:pPr lvl="0"/>
            <a:r>
              <a:rPr lang="en-US" dirty="0"/>
              <a:t>Pre-approval by district is required</a:t>
            </a:r>
          </a:p>
        </p:txBody>
      </p:sp>
      <p:pic>
        <p:nvPicPr>
          <p:cNvPr id="5122" name="Picture 2" descr="Image result for virtual educa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00200"/>
            <a:ext cx="57150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0997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and Denial</a:t>
            </a:r>
          </a:p>
        </p:txBody>
      </p:sp>
      <p:sp>
        <p:nvSpPr>
          <p:cNvPr id="3" name="Content Placeholder 2"/>
          <p:cNvSpPr>
            <a:spLocks noGrp="1"/>
          </p:cNvSpPr>
          <p:nvPr>
            <p:ph idx="1"/>
          </p:nvPr>
        </p:nvSpPr>
        <p:spPr>
          <a:xfrm>
            <a:off x="608092" y="1600201"/>
            <a:ext cx="5777627" cy="4525963"/>
          </a:xfrm>
        </p:spPr>
        <p:txBody>
          <a:bodyPr/>
          <a:lstStyle/>
          <a:p>
            <a:pPr lvl="0"/>
            <a:r>
              <a:rPr lang="en-US" dirty="0"/>
              <a:t>Policy must outline enrollment process</a:t>
            </a:r>
          </a:p>
          <a:p>
            <a:pPr lvl="0"/>
            <a:r>
              <a:rPr lang="en-US" dirty="0"/>
              <a:t>Enrollment process must be “substantially similar” to regular enrollment</a:t>
            </a:r>
          </a:p>
          <a:p>
            <a:pPr lvl="0"/>
            <a:r>
              <a:rPr lang="en-US" dirty="0"/>
              <a:t>Denial must be for “good cause”</a:t>
            </a:r>
          </a:p>
          <a:p>
            <a:pPr lvl="0"/>
            <a:r>
              <a:rPr lang="en-US" dirty="0"/>
              <a:t>Appeal process to the Board and then to DESE</a:t>
            </a:r>
          </a:p>
          <a:p>
            <a:pPr marL="0" indent="0">
              <a:buNone/>
            </a:pPr>
            <a:endParaRPr lang="en-US" dirty="0"/>
          </a:p>
        </p:txBody>
      </p:sp>
      <p:pic>
        <p:nvPicPr>
          <p:cNvPr id="6146" name="Picture 2" descr="Image result for virtual educa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48894" y="1905000"/>
            <a:ext cx="5379160" cy="3124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7700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and Denial</a:t>
            </a:r>
          </a:p>
        </p:txBody>
      </p:sp>
      <p:sp>
        <p:nvSpPr>
          <p:cNvPr id="3" name="Content Placeholder 2"/>
          <p:cNvSpPr>
            <a:spLocks noGrp="1"/>
          </p:cNvSpPr>
          <p:nvPr>
            <p:ph idx="1"/>
          </p:nvPr>
        </p:nvSpPr>
        <p:spPr>
          <a:xfrm>
            <a:off x="487005" y="1371600"/>
            <a:ext cx="11187827" cy="4800600"/>
          </a:xfrm>
        </p:spPr>
        <p:txBody>
          <a:bodyPr>
            <a:normAutofit fontScale="92500"/>
          </a:bodyPr>
          <a:lstStyle/>
          <a:p>
            <a:pPr lvl="0"/>
            <a:r>
              <a:rPr lang="en-US" dirty="0"/>
              <a:t>What is “good cause”?</a:t>
            </a:r>
          </a:p>
          <a:p>
            <a:pPr lvl="1">
              <a:buFont typeface="Arial" panose="020B0604020202020204" pitchFamily="34" charset="0"/>
              <a:buChar char="•"/>
            </a:pPr>
            <a:r>
              <a:rPr lang="en-US" dirty="0"/>
              <a:t>“not in the best educational interest of the student”</a:t>
            </a:r>
          </a:p>
          <a:p>
            <a:pPr lvl="1">
              <a:buFont typeface="Arial" panose="020B0604020202020204" pitchFamily="34" charset="0"/>
              <a:buChar char="•"/>
            </a:pPr>
            <a:r>
              <a:rPr lang="en-US" dirty="0"/>
              <a:t>Could be student-related</a:t>
            </a:r>
          </a:p>
          <a:p>
            <a:pPr lvl="1">
              <a:buFont typeface="Arial" panose="020B0604020202020204" pitchFamily="34" charset="0"/>
              <a:buChar char="•"/>
            </a:pPr>
            <a:r>
              <a:rPr lang="en-US" dirty="0"/>
              <a:t>Could be course-related</a:t>
            </a:r>
          </a:p>
          <a:p>
            <a:pPr lvl="0"/>
            <a:r>
              <a:rPr lang="en-US" dirty="0"/>
              <a:t>What the law doesn’t tell us</a:t>
            </a:r>
          </a:p>
          <a:p>
            <a:pPr lvl="1">
              <a:buFont typeface="Arial" panose="020B0604020202020204" pitchFamily="34" charset="0"/>
              <a:buChar char="•"/>
            </a:pPr>
            <a:r>
              <a:rPr lang="en-US" dirty="0"/>
              <a:t>What if we already offer the course?</a:t>
            </a:r>
          </a:p>
          <a:p>
            <a:pPr lvl="1">
              <a:buFont typeface="Arial" panose="020B0604020202020204" pitchFamily="34" charset="0"/>
              <a:buChar char="•"/>
            </a:pPr>
            <a:r>
              <a:rPr lang="en-US" dirty="0"/>
              <a:t>What if we have a preferred provider?</a:t>
            </a:r>
          </a:p>
          <a:p>
            <a:pPr lvl="1">
              <a:buFont typeface="Arial" panose="020B0604020202020204" pitchFamily="34" charset="0"/>
              <a:buChar char="•"/>
            </a:pPr>
            <a:r>
              <a:rPr lang="en-US" dirty="0"/>
              <a:t>What if there is an EOC for the course?</a:t>
            </a:r>
          </a:p>
          <a:p>
            <a:pPr lvl="1">
              <a:buFont typeface="Arial" panose="020B0604020202020204" pitchFamily="34" charset="0"/>
              <a:buChar char="•"/>
            </a:pPr>
            <a:r>
              <a:rPr lang="en-US" dirty="0"/>
              <a:t>What if this leads to class size reduction?</a:t>
            </a:r>
          </a:p>
          <a:p>
            <a:pPr lvl="1">
              <a:buFont typeface="Arial" panose="020B0604020202020204" pitchFamily="34" charset="0"/>
              <a:buChar char="•"/>
            </a:pPr>
            <a:r>
              <a:rPr lang="en-US" dirty="0"/>
              <a:t>What if we cannot afford to have live classes plus virtual classes?</a:t>
            </a:r>
          </a:p>
        </p:txBody>
      </p:sp>
      <p:pic>
        <p:nvPicPr>
          <p:cNvPr id="7170"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62119" y="2667000"/>
            <a:ext cx="3333750" cy="2381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3087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Currently Have a Provider. Now What?</a:t>
            </a:r>
          </a:p>
        </p:txBody>
      </p:sp>
      <p:sp>
        <p:nvSpPr>
          <p:cNvPr id="3" name="Content Placeholder 2"/>
          <p:cNvSpPr>
            <a:spLocks noGrp="1"/>
          </p:cNvSpPr>
          <p:nvPr>
            <p:ph idx="1"/>
          </p:nvPr>
        </p:nvSpPr>
        <p:spPr>
          <a:xfrm>
            <a:off x="365919" y="1371600"/>
            <a:ext cx="11308913" cy="4800600"/>
          </a:xfrm>
        </p:spPr>
        <p:txBody>
          <a:bodyPr>
            <a:normAutofit/>
          </a:bodyPr>
          <a:lstStyle/>
          <a:p>
            <a:pPr lvl="0"/>
            <a:r>
              <a:rPr lang="en-US" dirty="0"/>
              <a:t>Courses currently offered by district that meet RSMO 162.1250 requirements automatically approved as providers (12 factors)</a:t>
            </a:r>
          </a:p>
          <a:p>
            <a:pPr lvl="0"/>
            <a:r>
              <a:rPr lang="en-US" dirty="0"/>
              <a:t> “Subject to renewal” … ?</a:t>
            </a:r>
          </a:p>
        </p:txBody>
      </p:sp>
      <p:pic>
        <p:nvPicPr>
          <p:cNvPr id="8194" name="Picture 2" descr="Image result for virtual educa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3919" y="3048000"/>
            <a:ext cx="5696744" cy="3236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5067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4409" y="700823"/>
            <a:ext cx="11577711" cy="923330"/>
          </a:xfrm>
          <a:prstGeom prst="rect">
            <a:avLst/>
          </a:prstGeom>
        </p:spPr>
        <p:txBody>
          <a:bodyPr wrap="square">
            <a:spAutoFit/>
          </a:bodyPr>
          <a:lstStyle/>
          <a:p>
            <a:pPr lvl="0" algn="ctr" eaLnBrk="0" fontAlgn="base" hangingPunct="0">
              <a:spcBef>
                <a:spcPct val="0"/>
              </a:spcBef>
              <a:spcAft>
                <a:spcPct val="0"/>
              </a:spcAft>
            </a:pPr>
            <a:r>
              <a:rPr lang="en-US" altLang="en-US" sz="5400" b="1" dirty="0" smtClean="0">
                <a:solidFill>
                  <a:srgbClr val="1547A2"/>
                </a:solidFill>
                <a:latin typeface="Malgun Gothic" panose="020B0503020000020004" pitchFamily="34" charset="-127"/>
                <a:ea typeface="Malgun Gothic" panose="020B0503020000020004" pitchFamily="34" charset="-127"/>
                <a:cs typeface="Times New Roman" pitchFamily="18" charset="0"/>
              </a:rPr>
              <a:t>Lehmann v. Fox C-6 Update</a:t>
            </a:r>
          </a:p>
        </p:txBody>
      </p:sp>
      <p:pic>
        <p:nvPicPr>
          <p:cNvPr id="2" name="Picture 1"/>
          <p:cNvPicPr>
            <a:picLocks noChangeAspect="1"/>
          </p:cNvPicPr>
          <p:nvPr/>
        </p:nvPicPr>
        <p:blipFill rotWithShape="1">
          <a:blip r:embed="rId3" cstate="print"/>
          <a:srcRect l="13660" t="20858" r="36842"/>
          <a:stretch/>
        </p:blipFill>
        <p:spPr>
          <a:xfrm>
            <a:off x="3605355" y="1752600"/>
            <a:ext cx="4955818" cy="4259094"/>
          </a:xfrm>
          <a:prstGeom prst="rect">
            <a:avLst/>
          </a:prstGeom>
        </p:spPr>
      </p:pic>
    </p:spTree>
    <p:extLst>
      <p:ext uri="{BB962C8B-B14F-4D97-AF65-F5344CB8AC3E}">
        <p14:creationId xmlns:p14="http://schemas.microsoft.com/office/powerpoint/2010/main" xmlns="" val="3047332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History</a:t>
            </a:r>
            <a:endParaRPr lang="en-US" dirty="0"/>
          </a:p>
        </p:txBody>
      </p:sp>
      <p:sp>
        <p:nvSpPr>
          <p:cNvPr id="3" name="Content Placeholder 2"/>
          <p:cNvSpPr>
            <a:spLocks noGrp="1"/>
          </p:cNvSpPr>
          <p:nvPr>
            <p:ph idx="1"/>
          </p:nvPr>
        </p:nvSpPr>
        <p:spPr>
          <a:xfrm>
            <a:off x="61120" y="1440642"/>
            <a:ext cx="7543800" cy="3283758"/>
          </a:xfrm>
        </p:spPr>
        <p:txBody>
          <a:bodyPr>
            <a:normAutofit/>
          </a:bodyPr>
          <a:lstStyle/>
          <a:p>
            <a:pPr lvl="1">
              <a:buFont typeface="Arial" panose="020B0604020202020204" pitchFamily="34" charset="0"/>
              <a:buChar char="•"/>
            </a:pPr>
            <a:r>
              <a:rPr lang="en-US" dirty="0" smtClean="0"/>
              <a:t>Teacher </a:t>
            </a:r>
            <a:r>
              <a:rPr lang="en-US" dirty="0"/>
              <a:t>termination as a result of violations of board policies by the teacher</a:t>
            </a:r>
          </a:p>
          <a:p>
            <a:pPr lvl="1">
              <a:buFont typeface="Arial" panose="020B0604020202020204" pitchFamily="34" charset="0"/>
              <a:buChar char="•"/>
            </a:pPr>
            <a:r>
              <a:rPr lang="en-US" dirty="0"/>
              <a:t>Teacher challenged validity of board policies</a:t>
            </a:r>
          </a:p>
          <a:p>
            <a:pPr lvl="1">
              <a:buFont typeface="Arial" panose="020B0604020202020204" pitchFamily="34" charset="0"/>
              <a:buChar char="•"/>
            </a:pPr>
            <a:r>
              <a:rPr lang="en-US" dirty="0"/>
              <a:t>RSMO 171.011 requires board policies to be signed by order of the </a:t>
            </a:r>
            <a:r>
              <a:rPr lang="en-US" dirty="0" smtClean="0"/>
              <a:t>Board</a:t>
            </a:r>
            <a:endParaRPr lang="en-US" dirty="0"/>
          </a:p>
        </p:txBody>
      </p:sp>
      <p:pic>
        <p:nvPicPr>
          <p:cNvPr id="10242" name="Picture 2" descr="Image result for board polici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85919" y="1600200"/>
            <a:ext cx="335280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1120" y="4800600"/>
            <a:ext cx="11582399" cy="954107"/>
          </a:xfrm>
          <a:prstGeom prst="rect">
            <a:avLst/>
          </a:prstGeom>
        </p:spPr>
        <p:txBody>
          <a:bodyPr wrap="square">
            <a:spAutoFit/>
          </a:bodyPr>
          <a:lstStyle/>
          <a:p>
            <a:pPr marL="742950" lvl="1" indent="-285750">
              <a:buFont typeface="Arial" panose="020B0604020202020204" pitchFamily="34" charset="0"/>
              <a:buChar char="•"/>
            </a:pPr>
            <a:r>
              <a:rPr lang="en-US" sz="2800" dirty="0">
                <a:solidFill>
                  <a:srgbClr val="1547A2"/>
                </a:solidFill>
              </a:rPr>
              <a:t>Judge Green: Policies were not valid due to noncompliance with the language of the statute</a:t>
            </a:r>
          </a:p>
        </p:txBody>
      </p:sp>
    </p:spTree>
    <p:extLst>
      <p:ext uri="{BB962C8B-B14F-4D97-AF65-F5344CB8AC3E}">
        <p14:creationId xmlns:p14="http://schemas.microsoft.com/office/powerpoint/2010/main" xmlns="" val="494945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4409" y="700823"/>
            <a:ext cx="11577711" cy="1754326"/>
          </a:xfrm>
          <a:prstGeom prst="rect">
            <a:avLst/>
          </a:prstGeom>
        </p:spPr>
        <p:txBody>
          <a:bodyPr wrap="square">
            <a:spAutoFit/>
          </a:bodyPr>
          <a:lstStyle/>
          <a:p>
            <a:pPr lvl="0" algn="ctr" eaLnBrk="0" fontAlgn="base" hangingPunct="0">
              <a:spcBef>
                <a:spcPct val="0"/>
              </a:spcBef>
              <a:spcAft>
                <a:spcPct val="0"/>
              </a:spcAft>
            </a:pPr>
            <a:r>
              <a:rPr lang="en-US" altLang="en-US" sz="5400" b="1" dirty="0" smtClean="0">
                <a:solidFill>
                  <a:srgbClr val="1547A2"/>
                </a:solidFill>
                <a:latin typeface="Malgun Gothic" panose="020B0503020000020004" pitchFamily="34" charset="-127"/>
                <a:ea typeface="Malgun Gothic" panose="020B0503020000020004" pitchFamily="34" charset="-127"/>
                <a:cs typeface="Times New Roman" pitchFamily="18" charset="0"/>
              </a:rPr>
              <a:t>Salary and Benefits Committees Under 1413</a:t>
            </a:r>
          </a:p>
        </p:txBody>
      </p:sp>
      <p:pic>
        <p:nvPicPr>
          <p:cNvPr id="1026" name="Picture 2" descr="Image result for salary committe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82964" y="3124200"/>
            <a:ext cx="4800600" cy="2710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0677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1948318" cy="1554162"/>
          </a:xfrm>
        </p:spPr>
        <p:txBody>
          <a:bodyPr>
            <a:noAutofit/>
          </a:bodyPr>
          <a:lstStyle/>
          <a:p>
            <a:r>
              <a:rPr lang="en-US" dirty="0"/>
              <a:t>Court of Appeals Reverse’s </a:t>
            </a:r>
            <a:r>
              <a:rPr lang="en-US" dirty="0" smtClean="0"/>
              <a:t/>
            </a:r>
            <a:br>
              <a:rPr lang="en-US" dirty="0" smtClean="0"/>
            </a:br>
            <a:r>
              <a:rPr lang="en-US" dirty="0" smtClean="0"/>
              <a:t>Judge </a:t>
            </a:r>
            <a:r>
              <a:rPr lang="en-US" dirty="0"/>
              <a:t>Green’s Decision</a:t>
            </a:r>
          </a:p>
        </p:txBody>
      </p:sp>
      <p:sp>
        <p:nvSpPr>
          <p:cNvPr id="3" name="Content Placeholder 2"/>
          <p:cNvSpPr>
            <a:spLocks noGrp="1"/>
          </p:cNvSpPr>
          <p:nvPr>
            <p:ph idx="1"/>
          </p:nvPr>
        </p:nvSpPr>
        <p:spPr>
          <a:xfrm>
            <a:off x="365919" y="1828800"/>
            <a:ext cx="11430000" cy="4800600"/>
          </a:xfrm>
        </p:spPr>
        <p:txBody>
          <a:bodyPr>
            <a:normAutofit/>
          </a:bodyPr>
          <a:lstStyle/>
          <a:p>
            <a:pPr lvl="0"/>
            <a:r>
              <a:rPr lang="en-US" dirty="0"/>
              <a:t>District had not technically complied with the statutory requirement </a:t>
            </a:r>
          </a:p>
          <a:p>
            <a:pPr lvl="0"/>
            <a:r>
              <a:rPr lang="en-US" dirty="0"/>
              <a:t>District </a:t>
            </a:r>
            <a:r>
              <a:rPr lang="en-US" i="1" dirty="0"/>
              <a:t>had</a:t>
            </a:r>
            <a:r>
              <a:rPr lang="en-US" dirty="0"/>
              <a:t> “substantially complied” with the requirement</a:t>
            </a:r>
          </a:p>
          <a:p>
            <a:pPr lvl="0"/>
            <a:r>
              <a:rPr lang="en-US" dirty="0"/>
              <a:t>Substantial compliance is legally sufficient</a:t>
            </a:r>
          </a:p>
          <a:p>
            <a:pPr lvl="0"/>
            <a:r>
              <a:rPr lang="en-US" dirty="0"/>
              <a:t>Judge Green erroneously shifted the burden of proof from the teacher to the District</a:t>
            </a:r>
          </a:p>
          <a:p>
            <a:pPr lvl="1">
              <a:buFont typeface="Arial" panose="020B0604020202020204" pitchFamily="34" charset="0"/>
              <a:buChar char="•"/>
            </a:pPr>
            <a:r>
              <a:rPr lang="en-US" dirty="0"/>
              <a:t>Burden to prove that adoption of the rule was not in substantial compliance lies with party making that claim, according to precedent</a:t>
            </a:r>
          </a:p>
        </p:txBody>
      </p:sp>
      <p:pic>
        <p:nvPicPr>
          <p:cNvPr id="11266" name="Picture 2" descr="Image result for statute symbo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99687" y="1447800"/>
            <a:ext cx="2114550" cy="2114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2021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519" y="990600"/>
            <a:ext cx="5562601" cy="4247317"/>
          </a:xfrm>
          <a:prstGeom prst="rect">
            <a:avLst/>
          </a:prstGeom>
        </p:spPr>
        <p:txBody>
          <a:bodyPr wrap="square">
            <a:spAutoFit/>
          </a:bodyPr>
          <a:lstStyle/>
          <a:p>
            <a:pPr lvl="0" algn="ctr" eaLnBrk="0" fontAlgn="base" hangingPunct="0">
              <a:spcBef>
                <a:spcPct val="0"/>
              </a:spcBef>
              <a:spcAft>
                <a:spcPct val="0"/>
              </a:spcAft>
            </a:pPr>
            <a:r>
              <a:rPr lang="en-US" altLang="en-US" sz="5400" b="1" dirty="0" smtClean="0">
                <a:solidFill>
                  <a:srgbClr val="1547A2"/>
                </a:solidFill>
                <a:ea typeface="Malgun Gothic" panose="020B0503020000020004" pitchFamily="34" charset="-127"/>
                <a:cs typeface="Times New Roman" pitchFamily="18" charset="0"/>
              </a:rPr>
              <a:t>Reporting and Addressing </a:t>
            </a:r>
          </a:p>
          <a:p>
            <a:pPr lvl="0" algn="ctr" eaLnBrk="0" fontAlgn="base" hangingPunct="0">
              <a:spcBef>
                <a:spcPct val="0"/>
              </a:spcBef>
              <a:spcAft>
                <a:spcPct val="0"/>
              </a:spcAft>
            </a:pPr>
            <a:r>
              <a:rPr lang="en-US" altLang="en-US" sz="5400" b="1" dirty="0" smtClean="0">
                <a:solidFill>
                  <a:srgbClr val="1547A2"/>
                </a:solidFill>
                <a:ea typeface="Malgun Gothic" panose="020B0503020000020004" pitchFamily="34" charset="-127"/>
                <a:cs typeface="Times New Roman" pitchFamily="18" charset="0"/>
              </a:rPr>
              <a:t>Student to Student Sexual Misconduct</a:t>
            </a:r>
            <a:endParaRPr lang="en-US" altLang="en-US" sz="5400" b="1" dirty="0">
              <a:solidFill>
                <a:srgbClr val="1547A2"/>
              </a:solidFill>
              <a:ea typeface="Malgun Gothic" panose="020B0503020000020004" pitchFamily="34" charset="-127"/>
              <a:cs typeface="Times New Roman" pitchFamily="18" charset="0"/>
            </a:endParaRPr>
          </a:p>
        </p:txBody>
      </p:sp>
      <p:pic>
        <p:nvPicPr>
          <p:cNvPr id="2" name="Picture 1"/>
          <p:cNvPicPr>
            <a:picLocks noChangeAspect="1"/>
          </p:cNvPicPr>
          <p:nvPr/>
        </p:nvPicPr>
        <p:blipFill rotWithShape="1">
          <a:blip r:embed="rId3" cstate="print"/>
          <a:srcRect l="27444" t="12698" r="28697"/>
          <a:stretch/>
        </p:blipFill>
        <p:spPr>
          <a:xfrm>
            <a:off x="6614319" y="609600"/>
            <a:ext cx="5334001" cy="5706894"/>
          </a:xfrm>
          <a:prstGeom prst="rect">
            <a:avLst/>
          </a:prstGeom>
        </p:spPr>
      </p:pic>
    </p:spTree>
    <p:extLst>
      <p:ext uri="{BB962C8B-B14F-4D97-AF65-F5344CB8AC3E}">
        <p14:creationId xmlns:p14="http://schemas.microsoft.com/office/powerpoint/2010/main" xmlns="" val="2697092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8519" y="1371600"/>
            <a:ext cx="5746313" cy="4800600"/>
          </a:xfrm>
        </p:spPr>
        <p:txBody>
          <a:bodyPr>
            <a:normAutofit/>
          </a:bodyPr>
          <a:lstStyle/>
          <a:p>
            <a:pPr lvl="0"/>
            <a:r>
              <a:rPr lang="en-US" dirty="0"/>
              <a:t>Determine whether there is reasonable cause to suspect abuse</a:t>
            </a:r>
          </a:p>
          <a:p>
            <a:pPr lvl="1">
              <a:buFont typeface="Arial" panose="020B0604020202020204" pitchFamily="34" charset="0"/>
              <a:buChar char="•"/>
            </a:pPr>
            <a:r>
              <a:rPr lang="en-US" dirty="0"/>
              <a:t>Hotline</a:t>
            </a:r>
          </a:p>
          <a:p>
            <a:pPr lvl="0"/>
            <a:r>
              <a:rPr lang="en-US" dirty="0"/>
              <a:t>Determine whether a crime has possibly occurred</a:t>
            </a:r>
          </a:p>
          <a:p>
            <a:pPr lvl="1">
              <a:buFont typeface="Arial" panose="020B0604020202020204" pitchFamily="34" charset="0"/>
              <a:buChar char="•"/>
            </a:pPr>
            <a:r>
              <a:rPr lang="en-US" dirty="0"/>
              <a:t>Contact law enforcement</a:t>
            </a:r>
          </a:p>
          <a:p>
            <a:pPr lvl="1">
              <a:buFont typeface="Arial" panose="020B0604020202020204" pitchFamily="34" charset="0"/>
              <a:buChar char="•"/>
            </a:pPr>
            <a:r>
              <a:rPr lang="en-US" dirty="0"/>
              <a:t>Consider encouraging student/parents to report to law enforcement</a:t>
            </a:r>
          </a:p>
        </p:txBody>
      </p:sp>
      <p:sp>
        <p:nvSpPr>
          <p:cNvPr id="4" name="Title 3"/>
          <p:cNvSpPr>
            <a:spLocks noGrp="1"/>
          </p:cNvSpPr>
          <p:nvPr>
            <p:ph type="title"/>
          </p:nvPr>
        </p:nvSpPr>
        <p:spPr/>
        <p:txBody>
          <a:bodyPr>
            <a:normAutofit/>
          </a:bodyPr>
          <a:lstStyle/>
          <a:p>
            <a:r>
              <a:rPr lang="en-US" dirty="0" smtClean="0"/>
              <a:t>Reporting</a:t>
            </a:r>
            <a:endParaRPr lang="en-US" dirty="0"/>
          </a:p>
        </p:txBody>
      </p:sp>
      <p:pic>
        <p:nvPicPr>
          <p:cNvPr id="12290" name="Picture 2" descr="Image result for reporting sexual misconduc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584" t="9947" r="44262"/>
          <a:stretch/>
        </p:blipFill>
        <p:spPr bwMode="auto">
          <a:xfrm>
            <a:off x="616015" y="1371600"/>
            <a:ext cx="4386235"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8511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092" y="1371600"/>
            <a:ext cx="7987428" cy="4800600"/>
          </a:xfrm>
        </p:spPr>
        <p:txBody>
          <a:bodyPr>
            <a:normAutofit/>
          </a:bodyPr>
          <a:lstStyle/>
          <a:p>
            <a:pPr lvl="0"/>
            <a:r>
              <a:rPr lang="en-US" dirty="0"/>
              <a:t>Determine whether sexual harassment has possibly occurred</a:t>
            </a:r>
          </a:p>
          <a:p>
            <a:pPr lvl="1">
              <a:buFont typeface="Arial" panose="020B0604020202020204" pitchFamily="34" charset="0"/>
              <a:buChar char="•"/>
            </a:pPr>
            <a:r>
              <a:rPr lang="en-US" dirty="0"/>
              <a:t>Report the matter to the compliance officer</a:t>
            </a:r>
          </a:p>
          <a:p>
            <a:pPr lvl="0"/>
            <a:r>
              <a:rPr lang="en-US" dirty="0"/>
              <a:t>Determine whether the conduct may be considered “bullying”</a:t>
            </a:r>
          </a:p>
          <a:p>
            <a:pPr lvl="1">
              <a:buFont typeface="Arial" panose="020B0604020202020204" pitchFamily="34" charset="0"/>
              <a:buChar char="•"/>
            </a:pPr>
            <a:r>
              <a:rPr lang="en-US" dirty="0"/>
              <a:t>Report to the anti-bullying coordinator</a:t>
            </a:r>
          </a:p>
          <a:p>
            <a:pPr lvl="0"/>
            <a:r>
              <a:rPr lang="en-US" dirty="0"/>
              <a:t>Continue to review the matter from a student discipline perspective</a:t>
            </a:r>
          </a:p>
          <a:p>
            <a:pPr lvl="0"/>
            <a:r>
              <a:rPr lang="en-US" dirty="0"/>
              <a:t>Communication plan with parents of students</a:t>
            </a:r>
          </a:p>
        </p:txBody>
      </p:sp>
      <p:sp>
        <p:nvSpPr>
          <p:cNvPr id="4" name="Title 3"/>
          <p:cNvSpPr>
            <a:spLocks noGrp="1"/>
          </p:cNvSpPr>
          <p:nvPr>
            <p:ph type="title"/>
          </p:nvPr>
        </p:nvSpPr>
        <p:spPr/>
        <p:txBody>
          <a:bodyPr>
            <a:normAutofit/>
          </a:bodyPr>
          <a:lstStyle/>
          <a:p>
            <a:r>
              <a:rPr lang="en-US" dirty="0" smtClean="0"/>
              <a:t>Reporting (continued)</a:t>
            </a:r>
            <a:endParaRPr lang="en-US" dirty="0"/>
          </a:p>
        </p:txBody>
      </p:sp>
      <p:pic>
        <p:nvPicPr>
          <p:cNvPr id="13314"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69633" y="1342845"/>
            <a:ext cx="38100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8621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19" y="1447800"/>
            <a:ext cx="6096000" cy="4800600"/>
          </a:xfrm>
        </p:spPr>
        <p:txBody>
          <a:bodyPr>
            <a:normAutofit/>
          </a:bodyPr>
          <a:lstStyle/>
          <a:p>
            <a:pPr lvl="0"/>
            <a:r>
              <a:rPr lang="en-US" dirty="0"/>
              <a:t>Conduct disciplinary investigation: </a:t>
            </a:r>
          </a:p>
          <a:p>
            <a:pPr lvl="1">
              <a:buFont typeface="Arial" panose="020B0604020202020204" pitchFamily="34" charset="0"/>
              <a:buChar char="•"/>
            </a:pPr>
            <a:r>
              <a:rPr lang="en-US" dirty="0"/>
              <a:t>On District property or transportation?</a:t>
            </a:r>
          </a:p>
          <a:p>
            <a:pPr lvl="1">
              <a:buFont typeface="Arial" panose="020B0604020202020204" pitchFamily="34" charset="0"/>
              <a:buChar char="•"/>
            </a:pPr>
            <a:r>
              <a:rPr lang="en-US" dirty="0"/>
              <a:t>District event/function?</a:t>
            </a:r>
          </a:p>
          <a:p>
            <a:pPr lvl="1">
              <a:buFont typeface="Arial" panose="020B0604020202020204" pitchFamily="34" charset="0"/>
              <a:buChar char="•"/>
            </a:pPr>
            <a:r>
              <a:rPr lang="en-US" dirty="0"/>
              <a:t>Sufficient nexus to the school environment?</a:t>
            </a:r>
          </a:p>
        </p:txBody>
      </p:sp>
      <p:sp>
        <p:nvSpPr>
          <p:cNvPr id="4" name="Title 3"/>
          <p:cNvSpPr>
            <a:spLocks noGrp="1"/>
          </p:cNvSpPr>
          <p:nvPr>
            <p:ph type="title"/>
          </p:nvPr>
        </p:nvSpPr>
        <p:spPr/>
        <p:txBody>
          <a:bodyPr>
            <a:normAutofit/>
          </a:bodyPr>
          <a:lstStyle/>
          <a:p>
            <a:r>
              <a:rPr lang="en-US" dirty="0"/>
              <a:t>Next Steps</a:t>
            </a:r>
          </a:p>
        </p:txBody>
      </p:sp>
      <p:pic>
        <p:nvPicPr>
          <p:cNvPr id="14338" name="Picture 2" descr="Image result for investiga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6919" y="1752600"/>
            <a:ext cx="3886200" cy="3886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8310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519" y="1371600"/>
            <a:ext cx="11811000" cy="4800600"/>
          </a:xfrm>
        </p:spPr>
        <p:txBody>
          <a:bodyPr>
            <a:normAutofit fontScale="92500"/>
          </a:bodyPr>
          <a:lstStyle/>
          <a:p>
            <a:pPr lvl="0"/>
            <a:r>
              <a:rPr lang="en-US" dirty="0"/>
              <a:t>Conduct Title IX/sexual harassment investigation </a:t>
            </a:r>
          </a:p>
          <a:p>
            <a:pPr lvl="1">
              <a:buFont typeface="Arial" panose="020B0604020202020204" pitchFamily="34" charset="0"/>
              <a:buChar char="•"/>
            </a:pPr>
            <a:r>
              <a:rPr lang="en-US" dirty="0"/>
              <a:t>If no connection to the school environment, consider whether this is required</a:t>
            </a:r>
          </a:p>
          <a:p>
            <a:pPr lvl="1">
              <a:buFont typeface="Arial" panose="020B0604020202020204" pitchFamily="34" charset="0"/>
              <a:buChar char="•"/>
            </a:pPr>
            <a:r>
              <a:rPr lang="en-US" dirty="0"/>
              <a:t>Implement interim measures if appropriate </a:t>
            </a:r>
          </a:p>
          <a:p>
            <a:pPr lvl="2"/>
            <a:r>
              <a:rPr lang="en-US" dirty="0"/>
              <a:t>Safety plans for students involved</a:t>
            </a:r>
          </a:p>
          <a:p>
            <a:pPr lvl="1">
              <a:buFont typeface="Arial" panose="020B0604020202020204" pitchFamily="34" charset="0"/>
              <a:buChar char="•"/>
            </a:pPr>
            <a:r>
              <a:rPr lang="en-US" dirty="0"/>
              <a:t>Make findings and complete report and notifications</a:t>
            </a:r>
          </a:p>
          <a:p>
            <a:pPr lvl="1">
              <a:buFont typeface="Arial" panose="020B0604020202020204" pitchFamily="34" charset="0"/>
              <a:buChar char="•"/>
            </a:pPr>
            <a:r>
              <a:rPr lang="en-US" dirty="0"/>
              <a:t>Implement remedial action </a:t>
            </a:r>
          </a:p>
          <a:p>
            <a:pPr lvl="0"/>
            <a:r>
              <a:rPr lang="en-US" dirty="0"/>
              <a:t>Complete bullying report, if applicable</a:t>
            </a:r>
          </a:p>
          <a:p>
            <a:pPr lvl="0"/>
            <a:r>
              <a:rPr lang="en-US" dirty="0"/>
              <a:t>Coordinate appropriately with law enforcement/Children’s Division efforts</a:t>
            </a:r>
          </a:p>
          <a:p>
            <a:pPr lvl="0"/>
            <a:r>
              <a:rPr lang="en-US" dirty="0"/>
              <a:t>Communicate with students and parents</a:t>
            </a:r>
          </a:p>
        </p:txBody>
      </p:sp>
      <p:sp>
        <p:nvSpPr>
          <p:cNvPr id="4" name="Title 3"/>
          <p:cNvSpPr>
            <a:spLocks noGrp="1"/>
          </p:cNvSpPr>
          <p:nvPr>
            <p:ph type="title"/>
          </p:nvPr>
        </p:nvSpPr>
        <p:spPr/>
        <p:txBody>
          <a:bodyPr>
            <a:normAutofit/>
          </a:bodyPr>
          <a:lstStyle/>
          <a:p>
            <a:r>
              <a:rPr lang="en-US" dirty="0"/>
              <a:t>Next </a:t>
            </a:r>
            <a:r>
              <a:rPr lang="en-US" dirty="0" smtClean="0"/>
              <a:t>Steps (continued)</a:t>
            </a:r>
            <a:endParaRPr lang="en-US" dirty="0"/>
          </a:p>
        </p:txBody>
      </p:sp>
      <p:pic>
        <p:nvPicPr>
          <p:cNvPr id="15362" name="Picture 2" descr="Image result for report it"/>
          <p:cNvPicPr>
            <a:picLocks noChangeAspect="1" noChangeArrowheads="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xmlns="" val="0"/>
              </a:ext>
            </a:extLst>
          </a:blip>
          <a:srcRect/>
          <a:stretch>
            <a:fillRect/>
          </a:stretch>
        </p:blipFill>
        <p:spPr bwMode="auto">
          <a:xfrm>
            <a:off x="8824119" y="2133600"/>
            <a:ext cx="3200400" cy="32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1110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919" y="1600200"/>
            <a:ext cx="10439400" cy="4876800"/>
          </a:xfrm>
        </p:spPr>
        <p:txBody>
          <a:bodyPr>
            <a:normAutofit lnSpcReduction="10000"/>
          </a:bodyPr>
          <a:lstStyle/>
          <a:p>
            <a:pPr lvl="0"/>
            <a:r>
              <a:rPr lang="en-US" dirty="0"/>
              <a:t>Disciplinary action </a:t>
            </a:r>
          </a:p>
          <a:p>
            <a:pPr lvl="0"/>
            <a:r>
              <a:rPr lang="en-US" dirty="0"/>
              <a:t>Safety plans and their components</a:t>
            </a:r>
          </a:p>
          <a:p>
            <a:pPr lvl="1">
              <a:buFont typeface="Arial" panose="020B0604020202020204" pitchFamily="34" charset="0"/>
              <a:buChar char="•"/>
            </a:pPr>
            <a:r>
              <a:rPr lang="en-US" dirty="0"/>
              <a:t>Passing periods</a:t>
            </a:r>
          </a:p>
          <a:p>
            <a:pPr lvl="1">
              <a:buFont typeface="Arial" panose="020B0604020202020204" pitchFamily="34" charset="0"/>
              <a:buChar char="•"/>
            </a:pPr>
            <a:r>
              <a:rPr lang="en-US" dirty="0"/>
              <a:t>Lunch periods</a:t>
            </a:r>
          </a:p>
          <a:p>
            <a:pPr lvl="1">
              <a:buFont typeface="Arial" panose="020B0604020202020204" pitchFamily="34" charset="0"/>
              <a:buChar char="•"/>
            </a:pPr>
            <a:r>
              <a:rPr lang="en-US" dirty="0"/>
              <a:t>Before and after school</a:t>
            </a:r>
          </a:p>
          <a:p>
            <a:pPr lvl="1">
              <a:buFont typeface="Arial" panose="020B0604020202020204" pitchFamily="34" charset="0"/>
              <a:buChar char="•"/>
            </a:pPr>
            <a:r>
              <a:rPr lang="en-US" dirty="0"/>
              <a:t>Transportation </a:t>
            </a:r>
          </a:p>
          <a:p>
            <a:pPr lvl="1">
              <a:buFont typeface="Arial" panose="020B0604020202020204" pitchFamily="34" charset="0"/>
              <a:buChar char="•"/>
            </a:pPr>
            <a:r>
              <a:rPr lang="en-US" dirty="0"/>
              <a:t>District events/activities</a:t>
            </a:r>
          </a:p>
          <a:p>
            <a:pPr lvl="0"/>
            <a:r>
              <a:rPr lang="en-US" dirty="0"/>
              <a:t>Supervision plans</a:t>
            </a:r>
          </a:p>
          <a:p>
            <a:pPr lvl="0"/>
            <a:r>
              <a:rPr lang="en-US" dirty="0"/>
              <a:t>Dealing with orders of protection </a:t>
            </a:r>
          </a:p>
          <a:p>
            <a:pPr lvl="0"/>
            <a:r>
              <a:rPr lang="en-US" dirty="0"/>
              <a:t>Scheduling check-ins with students and parents</a:t>
            </a:r>
          </a:p>
        </p:txBody>
      </p:sp>
      <p:sp>
        <p:nvSpPr>
          <p:cNvPr id="4" name="Title 3"/>
          <p:cNvSpPr>
            <a:spLocks noGrp="1"/>
          </p:cNvSpPr>
          <p:nvPr>
            <p:ph type="title"/>
          </p:nvPr>
        </p:nvSpPr>
        <p:spPr>
          <a:xfrm>
            <a:off x="608092" y="274638"/>
            <a:ext cx="10945654" cy="1477962"/>
          </a:xfrm>
        </p:spPr>
        <p:txBody>
          <a:bodyPr>
            <a:normAutofit/>
          </a:bodyPr>
          <a:lstStyle/>
          <a:p>
            <a:r>
              <a:rPr lang="en-US" dirty="0"/>
              <a:t>Changes to the School Environment: </a:t>
            </a:r>
            <a:r>
              <a:rPr lang="en-US" dirty="0" smtClean="0"/>
              <a:t/>
            </a:r>
            <a:br>
              <a:rPr lang="en-US" dirty="0" smtClean="0"/>
            </a:br>
            <a:r>
              <a:rPr lang="en-US" dirty="0" smtClean="0"/>
              <a:t>What </a:t>
            </a:r>
            <a:r>
              <a:rPr lang="en-US" dirty="0"/>
              <a:t>is Appropriate?</a:t>
            </a:r>
          </a:p>
        </p:txBody>
      </p:sp>
      <p:pic>
        <p:nvPicPr>
          <p:cNvPr id="16388" name="Picture 4" descr="Image result for chang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52519" y="2286000"/>
            <a:ext cx="3619500" cy="2714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4384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919" y="1417638"/>
            <a:ext cx="11506200" cy="4267200"/>
          </a:xfrm>
        </p:spPr>
        <p:txBody>
          <a:bodyPr>
            <a:normAutofit/>
          </a:bodyPr>
          <a:lstStyle/>
          <a:p>
            <a:pPr lvl="0"/>
            <a:r>
              <a:rPr lang="en-US" dirty="0"/>
              <a:t>Supervision</a:t>
            </a:r>
          </a:p>
          <a:p>
            <a:pPr lvl="0"/>
            <a:r>
              <a:rPr lang="en-US" dirty="0"/>
              <a:t>Harassment/discrimination training</a:t>
            </a:r>
          </a:p>
          <a:p>
            <a:pPr lvl="0"/>
            <a:r>
              <a:rPr lang="en-US" dirty="0"/>
              <a:t>Compliance with safety plans</a:t>
            </a:r>
          </a:p>
        </p:txBody>
      </p:sp>
      <p:sp>
        <p:nvSpPr>
          <p:cNvPr id="2" name="Title 1"/>
          <p:cNvSpPr>
            <a:spLocks noGrp="1"/>
          </p:cNvSpPr>
          <p:nvPr>
            <p:ph type="title"/>
          </p:nvPr>
        </p:nvSpPr>
        <p:spPr/>
        <p:txBody>
          <a:bodyPr>
            <a:normAutofit/>
          </a:bodyPr>
          <a:lstStyle/>
          <a:p>
            <a:r>
              <a:rPr lang="en-US" dirty="0"/>
              <a:t>Taking Proactive Measures: Staff </a:t>
            </a:r>
            <a:r>
              <a:rPr lang="en-US" dirty="0" smtClean="0"/>
              <a:t>Training</a:t>
            </a:r>
            <a:endParaRPr lang="en-US" dirty="0"/>
          </a:p>
        </p:txBody>
      </p:sp>
      <p:pic>
        <p:nvPicPr>
          <p:cNvPr id="17412" name="Picture 4"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0119" y="3429000"/>
            <a:ext cx="5715000" cy="27600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2034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check mark"/>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167481" y="1828800"/>
            <a:ext cx="4876800" cy="48768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442119" y="1524000"/>
            <a:ext cx="5867400" cy="4267200"/>
          </a:xfrm>
        </p:spPr>
        <p:txBody>
          <a:bodyPr>
            <a:normAutofit/>
          </a:bodyPr>
          <a:lstStyle/>
          <a:p>
            <a:pPr lvl="0"/>
            <a:r>
              <a:rPr lang="en-US" dirty="0"/>
              <a:t>Appropriate interactions</a:t>
            </a:r>
          </a:p>
          <a:p>
            <a:pPr lvl="0"/>
            <a:r>
              <a:rPr lang="en-US" dirty="0"/>
              <a:t>Being a good digital citizen</a:t>
            </a:r>
          </a:p>
          <a:p>
            <a:pPr lvl="0"/>
            <a:r>
              <a:rPr lang="en-US" dirty="0"/>
              <a:t>Reporting inappropriate conduct</a:t>
            </a:r>
          </a:p>
          <a:p>
            <a:pPr lvl="0"/>
            <a:r>
              <a:rPr lang="en-US" dirty="0"/>
              <a:t>Available resources and support</a:t>
            </a:r>
          </a:p>
        </p:txBody>
      </p:sp>
      <p:sp>
        <p:nvSpPr>
          <p:cNvPr id="2" name="Title 1"/>
          <p:cNvSpPr>
            <a:spLocks noGrp="1"/>
          </p:cNvSpPr>
          <p:nvPr>
            <p:ph type="title"/>
          </p:nvPr>
        </p:nvSpPr>
        <p:spPr/>
        <p:txBody>
          <a:bodyPr>
            <a:normAutofit fontScale="90000"/>
          </a:bodyPr>
          <a:lstStyle/>
          <a:p>
            <a:r>
              <a:rPr lang="en-US" dirty="0"/>
              <a:t>Taking Proactive Measures: Student Education</a:t>
            </a:r>
          </a:p>
        </p:txBody>
      </p:sp>
      <p:pic>
        <p:nvPicPr>
          <p:cNvPr id="18436" name="Picture 4" descr="Image result for check mark"/>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3642519" y="1817298"/>
            <a:ext cx="4876800" cy="4876801"/>
          </a:xfrm>
          <a:prstGeom prst="rect">
            <a:avLst/>
          </a:prstGeom>
          <a:noFill/>
          <a:extLst>
            <a:ext uri="{909E8E84-426E-40DD-AFC4-6F175D3DCCD1}">
              <a14:hiddenFill xmlns:a14="http://schemas.microsoft.com/office/drawing/2010/main" xmlns="">
                <a:solidFill>
                  <a:srgbClr val="FFFFFF"/>
                </a:solidFill>
              </a14:hiddenFill>
            </a:ext>
          </a:extLst>
        </p:spPr>
      </p:pic>
      <p:pic>
        <p:nvPicPr>
          <p:cNvPr id="18438" name="Picture 6" descr="Image result for check mark"/>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7452519" y="1828800"/>
            <a:ext cx="4876800" cy="4876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2618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14638"/>
            <a:ext cx="12192001" cy="5910942"/>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sp>
        <p:nvSpPr>
          <p:cNvPr id="6" name="Rectangle 5"/>
          <p:cNvSpPr>
            <a:spLocks noChangeArrowheads="1"/>
          </p:cNvSpPr>
          <p:nvPr/>
        </p:nvSpPr>
        <p:spPr bwMode="auto">
          <a:xfrm>
            <a:off x="-15082" y="6328455"/>
            <a:ext cx="12192001" cy="108858"/>
          </a:xfrm>
          <a:prstGeom prst="rect">
            <a:avLst/>
          </a:prstGeom>
          <a:solidFill>
            <a:srgbClr val="FFFFFF">
              <a:alpha val="30000"/>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rgbClr val="1547A2"/>
              </a:solidFill>
              <a:latin typeface="Malgun Gothic" panose="020B0503020000020004" pitchFamily="34" charset="-127"/>
              <a:ea typeface="Malgun Gothic" panose="020B0503020000020004" pitchFamily="34" charset="-127"/>
            </a:endParaRPr>
          </a:p>
        </p:txBody>
      </p:sp>
      <p:sp>
        <p:nvSpPr>
          <p:cNvPr id="7" name="Rectangle 6"/>
          <p:cNvSpPr>
            <a:spLocks noChangeArrowheads="1"/>
          </p:cNvSpPr>
          <p:nvPr/>
        </p:nvSpPr>
        <p:spPr bwMode="auto">
          <a:xfrm>
            <a:off x="-15082" y="304800"/>
            <a:ext cx="12192001" cy="112712"/>
          </a:xfrm>
          <a:prstGeom prst="rect">
            <a:avLst/>
          </a:prstGeom>
          <a:solidFill>
            <a:srgbClr val="FFFFFF">
              <a:alpha val="30000"/>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rgbClr val="1547A2"/>
              </a:solidFill>
              <a:latin typeface="Malgun Gothic" panose="020B0503020000020004" pitchFamily="34" charset="-127"/>
              <a:ea typeface="Malgun Gothic" panose="020B0503020000020004" pitchFamily="34" charset="-127"/>
            </a:endParaRPr>
          </a:p>
        </p:txBody>
      </p:sp>
      <p:sp>
        <p:nvSpPr>
          <p:cNvPr id="5" name="Title 4"/>
          <p:cNvSpPr>
            <a:spLocks noGrp="1"/>
          </p:cNvSpPr>
          <p:nvPr>
            <p:ph type="title"/>
          </p:nvPr>
        </p:nvSpPr>
        <p:spPr>
          <a:xfrm>
            <a:off x="6378177" y="1143000"/>
            <a:ext cx="5640309" cy="4724400"/>
          </a:xfrm>
        </p:spPr>
        <p:txBody>
          <a:bodyPr>
            <a:noAutofit/>
          </a:bodyPr>
          <a:lstStyle/>
          <a:p>
            <a:r>
              <a:rPr lang="en-US" sz="5400" b="1" dirty="0">
                <a:solidFill>
                  <a:srgbClr val="1547A2"/>
                </a:solidFill>
              </a:rPr>
              <a:t>Student First Amendment Free </a:t>
            </a:r>
            <a:r>
              <a:rPr lang="en-US" sz="5400" b="1" dirty="0" smtClean="0">
                <a:solidFill>
                  <a:srgbClr val="1547A2"/>
                </a:solidFill>
              </a:rPr>
              <a:t>Speech: Student Walkouts</a:t>
            </a:r>
            <a:endParaRPr lang="en-US" sz="5400" b="1" dirty="0">
              <a:solidFill>
                <a:srgbClr val="1547A2"/>
              </a:solidFill>
            </a:endParaRPr>
          </a:p>
        </p:txBody>
      </p:sp>
      <p:sp>
        <p:nvSpPr>
          <p:cNvPr id="9" name="TextBox 8"/>
          <p:cNvSpPr txBox="1"/>
          <p:nvPr/>
        </p:nvSpPr>
        <p:spPr>
          <a:xfrm>
            <a:off x="6842919" y="2286000"/>
            <a:ext cx="4710827"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Content Placeholder 2"/>
          <p:cNvSpPr>
            <a:spLocks noGrp="1"/>
          </p:cNvSpPr>
          <p:nvPr>
            <p:ph idx="1"/>
          </p:nvPr>
        </p:nvSpPr>
        <p:spPr>
          <a:xfrm>
            <a:off x="608092" y="1600206"/>
            <a:ext cx="5320427" cy="4525963"/>
          </a:xfrm>
        </p:spPr>
        <p:txBody>
          <a:bodyPr/>
          <a:lstStyle/>
          <a:p>
            <a:endParaRPr lang="en-US" dirty="0"/>
          </a:p>
        </p:txBody>
      </p:sp>
      <p:pic>
        <p:nvPicPr>
          <p:cNvPr id="4" name="Picture 3"/>
          <p:cNvPicPr>
            <a:picLocks noChangeAspect="1"/>
          </p:cNvPicPr>
          <p:nvPr/>
        </p:nvPicPr>
        <p:blipFill>
          <a:blip r:embed="rId4" cstate="print"/>
          <a:stretch>
            <a:fillRect/>
          </a:stretch>
        </p:blipFill>
        <p:spPr>
          <a:xfrm>
            <a:off x="527" y="451916"/>
            <a:ext cx="6385192" cy="5798230"/>
          </a:xfrm>
          <a:prstGeom prst="rect">
            <a:avLst/>
          </a:prstGeom>
        </p:spPr>
      </p:pic>
    </p:spTree>
    <p:extLst>
      <p:ext uri="{BB962C8B-B14F-4D97-AF65-F5344CB8AC3E}">
        <p14:creationId xmlns:p14="http://schemas.microsoft.com/office/powerpoint/2010/main" xmlns="" val="2687505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Bargaining before August 28th</a:t>
            </a:r>
            <a:endParaRPr lang="en-US" dirty="0"/>
          </a:p>
        </p:txBody>
      </p:sp>
      <p:sp>
        <p:nvSpPr>
          <p:cNvPr id="7" name="Rectangle 6"/>
          <p:cNvSpPr/>
          <p:nvPr/>
        </p:nvSpPr>
        <p:spPr>
          <a:xfrm>
            <a:off x="365919" y="1371600"/>
            <a:ext cx="11734799" cy="2677656"/>
          </a:xfrm>
          <a:prstGeom prst="rect">
            <a:avLst/>
          </a:prstGeom>
        </p:spPr>
        <p:txBody>
          <a:bodyPr wrap="square">
            <a:spAutoFit/>
          </a:bodyPr>
          <a:lstStyle/>
          <a:p>
            <a:pPr marL="457200" indent="-457200">
              <a:buFont typeface="Arial" panose="020B0604020202020204" pitchFamily="34" charset="0"/>
              <a:buChar char="•"/>
            </a:pPr>
            <a:r>
              <a:rPr lang="en-US" sz="2800" dirty="0" smtClean="0">
                <a:solidFill>
                  <a:srgbClr val="1547A2"/>
                </a:solidFill>
                <a:ea typeface="Calibri" panose="020F0502020204030204" pitchFamily="34" charset="0"/>
                <a:cs typeface="Times New Roman" panose="02020603050405020304" pitchFamily="18" charset="0"/>
              </a:rPr>
              <a:t>All employees have a right to bargain collectively under Art. I, Section 29 of Missouri Constitution</a:t>
            </a:r>
          </a:p>
          <a:p>
            <a:pPr marL="457200" indent="-457200">
              <a:buFont typeface="Arial" panose="020B0604020202020204" pitchFamily="34" charset="0"/>
              <a:buChar char="•"/>
            </a:pPr>
            <a:r>
              <a:rPr lang="en-US" sz="2800" dirty="0" smtClean="0">
                <a:solidFill>
                  <a:srgbClr val="1547A2"/>
                </a:solidFill>
                <a:ea typeface="Calibri" panose="020F0502020204030204" pitchFamily="34" charset="0"/>
                <a:cs typeface="Times New Roman" panose="02020603050405020304" pitchFamily="18" charset="0"/>
              </a:rPr>
              <a:t>Non-teacher employees have limited rights under the Public Sector Labor Law</a:t>
            </a:r>
          </a:p>
          <a:p>
            <a:pPr marL="457200" indent="-457200">
              <a:buFont typeface="Arial" panose="020B0604020202020204" pitchFamily="34" charset="0"/>
              <a:buChar char="•"/>
            </a:pPr>
            <a:r>
              <a:rPr lang="en-US" sz="2800" dirty="0" smtClean="0">
                <a:solidFill>
                  <a:srgbClr val="1547A2"/>
                </a:solidFill>
                <a:ea typeface="Calibri" panose="020F0502020204030204" pitchFamily="34" charset="0"/>
                <a:cs typeface="Times New Roman" panose="02020603050405020304" pitchFamily="18" charset="0"/>
              </a:rPr>
              <a:t>Teachers have a constitutional right to bargain, but no statutory framework for certification or negotiations</a:t>
            </a:r>
            <a:endParaRPr lang="en-US" sz="2800" dirty="0">
              <a:solidFill>
                <a:srgbClr val="1547A2"/>
              </a:solidFill>
              <a:ea typeface="Calibri" panose="020F0502020204030204" pitchFamily="34" charset="0"/>
              <a:cs typeface="Times New Roman" panose="02020603050405020304" pitchFamily="18" charset="0"/>
            </a:endParaRPr>
          </a:p>
        </p:txBody>
      </p:sp>
      <p:pic>
        <p:nvPicPr>
          <p:cNvPr id="1026" name="Picture 2" descr="Image result for collective bargain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9469" y="4229099"/>
            <a:ext cx="8096250" cy="2095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9087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14638"/>
            <a:ext cx="12192001" cy="5910942"/>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sp>
        <p:nvSpPr>
          <p:cNvPr id="6" name="Rectangle 5"/>
          <p:cNvSpPr>
            <a:spLocks noChangeArrowheads="1"/>
          </p:cNvSpPr>
          <p:nvPr/>
        </p:nvSpPr>
        <p:spPr bwMode="auto">
          <a:xfrm>
            <a:off x="-15082" y="6328455"/>
            <a:ext cx="12192001" cy="108858"/>
          </a:xfrm>
          <a:prstGeom prst="rect">
            <a:avLst/>
          </a:prstGeom>
          <a:solidFill>
            <a:srgbClr val="FFFFFF">
              <a:alpha val="30000"/>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rgbClr val="1547A2"/>
              </a:solidFill>
              <a:latin typeface="Malgun Gothic" panose="020B0503020000020004" pitchFamily="34" charset="-127"/>
              <a:ea typeface="Malgun Gothic" panose="020B0503020000020004" pitchFamily="34" charset="-127"/>
            </a:endParaRPr>
          </a:p>
        </p:txBody>
      </p:sp>
      <p:sp>
        <p:nvSpPr>
          <p:cNvPr id="7" name="Rectangle 6"/>
          <p:cNvSpPr>
            <a:spLocks noChangeArrowheads="1"/>
          </p:cNvSpPr>
          <p:nvPr/>
        </p:nvSpPr>
        <p:spPr bwMode="auto">
          <a:xfrm>
            <a:off x="-15082" y="304800"/>
            <a:ext cx="12192001" cy="112712"/>
          </a:xfrm>
          <a:prstGeom prst="rect">
            <a:avLst/>
          </a:prstGeom>
          <a:solidFill>
            <a:srgbClr val="FFFFFF">
              <a:alpha val="30000"/>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99" dirty="0">
              <a:solidFill>
                <a:srgbClr val="1547A2"/>
              </a:solidFill>
              <a:latin typeface="Malgun Gothic" panose="020B0503020000020004" pitchFamily="34" charset="-127"/>
              <a:ea typeface="Malgun Gothic" panose="020B0503020000020004" pitchFamily="34" charset="-127"/>
            </a:endParaRPr>
          </a:p>
        </p:txBody>
      </p:sp>
      <p:pic>
        <p:nvPicPr>
          <p:cNvPr id="2" name="Content Placeholder 1"/>
          <p:cNvPicPr>
            <a:picLocks noGrp="1" noChangeAspect="1"/>
          </p:cNvPicPr>
          <p:nvPr>
            <p:ph idx="1"/>
          </p:nvPr>
        </p:nvPicPr>
        <p:blipFill>
          <a:blip r:embed="rId4" cstate="print"/>
          <a:stretch>
            <a:fillRect/>
          </a:stretch>
        </p:blipFill>
        <p:spPr>
          <a:xfrm>
            <a:off x="289719" y="1905000"/>
            <a:ext cx="5296916" cy="3632654"/>
          </a:xfrm>
          <a:prstGeom prst="rect">
            <a:avLst/>
          </a:prstGeom>
        </p:spPr>
      </p:pic>
      <p:sp>
        <p:nvSpPr>
          <p:cNvPr id="5" name="Title 4"/>
          <p:cNvSpPr>
            <a:spLocks noGrp="1"/>
          </p:cNvSpPr>
          <p:nvPr>
            <p:ph type="title"/>
          </p:nvPr>
        </p:nvSpPr>
        <p:spPr>
          <a:xfrm>
            <a:off x="608092" y="530224"/>
            <a:ext cx="10945654" cy="887414"/>
          </a:xfrm>
        </p:spPr>
        <p:txBody>
          <a:bodyPr>
            <a:normAutofit fontScale="90000"/>
          </a:bodyPr>
          <a:lstStyle/>
          <a:p>
            <a:r>
              <a:rPr lang="en-US" b="1" dirty="0">
                <a:solidFill>
                  <a:srgbClr val="1547A2"/>
                </a:solidFill>
              </a:rPr>
              <a:t>Student First Amendment Free </a:t>
            </a:r>
            <a:r>
              <a:rPr lang="en-US" b="1" dirty="0" smtClean="0">
                <a:solidFill>
                  <a:srgbClr val="1547A2"/>
                </a:solidFill>
              </a:rPr>
              <a:t>Speech: Student Walkouts</a:t>
            </a:r>
            <a:endParaRPr lang="en-US" b="1" dirty="0">
              <a:solidFill>
                <a:srgbClr val="1547A2"/>
              </a:solidFill>
            </a:endParaRPr>
          </a:p>
        </p:txBody>
      </p:sp>
      <p:sp>
        <p:nvSpPr>
          <p:cNvPr id="9" name="TextBox 8"/>
          <p:cNvSpPr txBox="1"/>
          <p:nvPr/>
        </p:nvSpPr>
        <p:spPr>
          <a:xfrm>
            <a:off x="6842919" y="2286000"/>
            <a:ext cx="4710827"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10" name="TextBox 9"/>
          <p:cNvSpPr txBox="1"/>
          <p:nvPr/>
        </p:nvSpPr>
        <p:spPr>
          <a:xfrm>
            <a:off x="5656254" y="1736168"/>
            <a:ext cx="59436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1547A2"/>
                </a:solidFill>
              </a:rPr>
              <a:t>ACLU sued Shawnee Mission School District regarding issues arising out of April 20</a:t>
            </a:r>
            <a:r>
              <a:rPr lang="en-US" baseline="30000" dirty="0" smtClean="0">
                <a:solidFill>
                  <a:srgbClr val="1547A2"/>
                </a:solidFill>
              </a:rPr>
              <a:t>th</a:t>
            </a:r>
            <a:r>
              <a:rPr lang="en-US" dirty="0" smtClean="0">
                <a:solidFill>
                  <a:srgbClr val="1547A2"/>
                </a:solidFill>
              </a:rPr>
              <a:t> student protests.</a:t>
            </a:r>
          </a:p>
          <a:p>
            <a:pPr marL="285750" indent="-285750">
              <a:buFont typeface="Arial" panose="020B0604020202020204" pitchFamily="34" charset="0"/>
              <a:buChar char="•"/>
            </a:pPr>
            <a:r>
              <a:rPr lang="en-US" dirty="0" smtClean="0">
                <a:solidFill>
                  <a:srgbClr val="1547A2"/>
                </a:solidFill>
              </a:rPr>
              <a:t>The ACLU alleges that the speech was not school-sponsored, and therefore, the school could not in any way restrict the use of language about “guns” or “gun violence” during the walkout </a:t>
            </a:r>
          </a:p>
          <a:p>
            <a:pPr marL="285750" indent="-285750">
              <a:buFont typeface="Arial" panose="020B0604020202020204" pitchFamily="34" charset="0"/>
              <a:buChar char="•"/>
            </a:pPr>
            <a:r>
              <a:rPr lang="en-US" dirty="0" smtClean="0">
                <a:solidFill>
                  <a:srgbClr val="1547A2"/>
                </a:solidFill>
              </a:rPr>
              <a:t>Student organizers and the administration had agreed prior to the event that no such language would be permitted. </a:t>
            </a:r>
          </a:p>
          <a:p>
            <a:pPr marL="285750" indent="-285750">
              <a:buFont typeface="Arial" panose="020B0604020202020204" pitchFamily="34" charset="0"/>
              <a:buChar char="•"/>
            </a:pPr>
            <a:r>
              <a:rPr lang="en-US" dirty="0" smtClean="0">
                <a:solidFill>
                  <a:srgbClr val="1547A2"/>
                </a:solidFill>
              </a:rPr>
              <a:t>The </a:t>
            </a:r>
            <a:r>
              <a:rPr lang="en-US" dirty="0">
                <a:solidFill>
                  <a:srgbClr val="1547A2"/>
                </a:solidFill>
              </a:rPr>
              <a:t>17-minute, student-led and district-permitted walkout </a:t>
            </a:r>
            <a:r>
              <a:rPr lang="en-US" dirty="0" smtClean="0">
                <a:solidFill>
                  <a:srgbClr val="1547A2"/>
                </a:solidFill>
              </a:rPr>
              <a:t>marked </a:t>
            </a:r>
            <a:r>
              <a:rPr lang="en-US" dirty="0">
                <a:solidFill>
                  <a:srgbClr val="1547A2"/>
                </a:solidFill>
              </a:rPr>
              <a:t>the death of 17 students and teachers in </a:t>
            </a:r>
            <a:r>
              <a:rPr lang="en-US" dirty="0" smtClean="0">
                <a:solidFill>
                  <a:srgbClr val="1547A2"/>
                </a:solidFill>
              </a:rPr>
              <a:t>February </a:t>
            </a:r>
            <a:r>
              <a:rPr lang="en-US" dirty="0">
                <a:solidFill>
                  <a:srgbClr val="1547A2"/>
                </a:solidFill>
              </a:rPr>
              <a:t>at Marjory Stoneman Douglas High School in </a:t>
            </a:r>
            <a:r>
              <a:rPr lang="en-US" dirty="0" smtClean="0">
                <a:solidFill>
                  <a:srgbClr val="1547A2"/>
                </a:solidFill>
              </a:rPr>
              <a:t>Parkland, Florida. </a:t>
            </a:r>
            <a:endParaRPr lang="en-US" dirty="0">
              <a:solidFill>
                <a:srgbClr val="1547A2"/>
              </a:solidFill>
            </a:endParaRPr>
          </a:p>
        </p:txBody>
      </p:sp>
    </p:spTree>
    <p:extLst>
      <p:ext uri="{BB962C8B-B14F-4D97-AF65-F5344CB8AC3E}">
        <p14:creationId xmlns:p14="http://schemas.microsoft.com/office/powerpoint/2010/main" xmlns="" val="3128900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1119" y="838200"/>
            <a:ext cx="4724400" cy="5459132"/>
          </a:xfrm>
          <a:prstGeom prst="rect">
            <a:avLst/>
          </a:prstGeom>
        </p:spPr>
      </p:pic>
      <p:sp>
        <p:nvSpPr>
          <p:cNvPr id="8" name="Rectangle 2"/>
          <p:cNvSpPr>
            <a:spLocks noGrp="1" noChangeArrowheads="1"/>
          </p:cNvSpPr>
          <p:nvPr>
            <p:ph idx="1"/>
          </p:nvPr>
        </p:nvSpPr>
        <p:spPr bwMode="auto">
          <a:xfrm>
            <a:off x="5242640" y="1524000"/>
            <a:ext cx="6311106" cy="49859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44444"/>
                </a:solidFill>
                <a:effectLst/>
                <a:latin typeface="Roboto"/>
              </a:rPr>
              <a:t>CHILHOWEE — </a:t>
            </a:r>
            <a:r>
              <a:rPr kumimoji="0" lang="en-US" altLang="en-US" sz="2000" b="0" i="0" u="none" strike="noStrike" cap="none" normalizeH="0" baseline="0" dirty="0" err="1" smtClean="0">
                <a:ln>
                  <a:noFill/>
                </a:ln>
                <a:solidFill>
                  <a:srgbClr val="444444"/>
                </a:solidFill>
                <a:effectLst/>
                <a:latin typeface="Roboto"/>
              </a:rPr>
              <a:t>Chilhowee</a:t>
            </a:r>
            <a:r>
              <a:rPr kumimoji="0" lang="en-US" altLang="en-US" sz="2000" b="0" i="0" u="none" strike="noStrike" cap="none" normalizeH="0" baseline="0" dirty="0" smtClean="0">
                <a:ln>
                  <a:noFill/>
                </a:ln>
                <a:solidFill>
                  <a:srgbClr val="444444"/>
                </a:solidFill>
                <a:effectLst/>
                <a:latin typeface="Roboto"/>
              </a:rPr>
              <a:t> High School students staged a sit-in in the main corridor of the school Tuesday morning, Oct. 2, in protest of Athletic Director Brian Patterson remaining on administrative leave.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44444"/>
                </a:solidFill>
                <a:effectLst/>
                <a:latin typeface="Roboto"/>
              </a:rPr>
              <a:t>About 40 students participated in the peaceful demonstration.</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44444"/>
                </a:solidFill>
                <a:effectLst/>
                <a:latin typeface="Roboto"/>
              </a:rPr>
              <a:t>Patterson, who is also the physical education teacher and head basketball coach, was placed on administrative leave Aug. 30 and will have a review in front of the Board of Education at 7:30 p.m. Oct. 2 at the </a:t>
            </a:r>
            <a:r>
              <a:rPr kumimoji="0" lang="en-US" altLang="en-US" sz="2000" b="0" i="0" u="none" strike="noStrike" cap="none" normalizeH="0" baseline="0" dirty="0" err="1" smtClean="0">
                <a:ln>
                  <a:noFill/>
                </a:ln>
                <a:solidFill>
                  <a:srgbClr val="444444"/>
                </a:solidFill>
                <a:effectLst/>
                <a:latin typeface="Roboto"/>
              </a:rPr>
              <a:t>Chilhowee</a:t>
            </a:r>
            <a:r>
              <a:rPr kumimoji="0" lang="en-US" altLang="en-US" sz="2000" b="0" i="0" u="none" strike="noStrike" cap="none" normalizeH="0" baseline="0" dirty="0" smtClean="0">
                <a:ln>
                  <a:noFill/>
                </a:ln>
                <a:solidFill>
                  <a:srgbClr val="444444"/>
                </a:solidFill>
                <a:effectLst/>
                <a:latin typeface="Roboto"/>
              </a:rPr>
              <a:t> school.</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44444"/>
                </a:solidFill>
                <a:effectLst/>
                <a:latin typeface="Roboto"/>
              </a:rPr>
              <a:t>Senior Payton Harness led the formation of the protest. Harness played basketball for Patterson and helped with his physical education classes.</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44444"/>
                </a:solidFill>
                <a:effectLst/>
                <a:latin typeface="Roboto"/>
              </a:rPr>
              <a:t>The sit-in began about 8:45 a.m.</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itle 1"/>
          <p:cNvSpPr>
            <a:spLocks noGrp="1"/>
          </p:cNvSpPr>
          <p:nvPr>
            <p:ph type="title"/>
          </p:nvPr>
        </p:nvSpPr>
        <p:spPr>
          <a:xfrm>
            <a:off x="608092" y="274638"/>
            <a:ext cx="10945654" cy="1143000"/>
          </a:xfrm>
        </p:spPr>
        <p:txBody>
          <a:bodyPr/>
          <a:lstStyle/>
          <a:p>
            <a:r>
              <a:rPr lang="en-US" dirty="0" err="1" smtClean="0"/>
              <a:t>Chilhowee</a:t>
            </a:r>
            <a:r>
              <a:rPr lang="en-US" dirty="0" smtClean="0"/>
              <a:t> Sit-In</a:t>
            </a:r>
            <a:endParaRPr lang="en-US" dirty="0"/>
          </a:p>
        </p:txBody>
      </p:sp>
    </p:spTree>
    <p:extLst>
      <p:ext uri="{BB962C8B-B14F-4D97-AF65-F5344CB8AC3E}">
        <p14:creationId xmlns:p14="http://schemas.microsoft.com/office/powerpoint/2010/main" xmlns="" val="4035365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Chilhowee</a:t>
            </a:r>
            <a:r>
              <a:rPr lang="en-US" dirty="0" smtClean="0"/>
              <a:t> Sit-In</a:t>
            </a:r>
            <a:endParaRPr lang="en-US" dirty="0"/>
          </a:p>
        </p:txBody>
      </p:sp>
      <p:sp>
        <p:nvSpPr>
          <p:cNvPr id="3" name="Content Placeholder 2"/>
          <p:cNvSpPr>
            <a:spLocks noGrp="1"/>
          </p:cNvSpPr>
          <p:nvPr>
            <p:ph idx="1"/>
          </p:nvPr>
        </p:nvSpPr>
        <p:spPr>
          <a:xfrm>
            <a:off x="608092" y="1219201"/>
            <a:ext cx="10945654" cy="4906964"/>
          </a:xfrm>
        </p:spPr>
        <p:txBody>
          <a:bodyPr>
            <a:noAutofit/>
          </a:bodyPr>
          <a:lstStyle/>
          <a:p>
            <a:pPr marL="0" lvl="0" indent="0" eaLnBrk="0" fontAlgn="base" hangingPunct="0">
              <a:spcBef>
                <a:spcPct val="0"/>
              </a:spcBef>
              <a:spcAft>
                <a:spcPct val="0"/>
              </a:spcAft>
              <a:buNone/>
            </a:pPr>
            <a:r>
              <a:rPr lang="en-US" altLang="en-US" sz="1600" dirty="0">
                <a:solidFill>
                  <a:srgbClr val="444444"/>
                </a:solidFill>
                <a:latin typeface="Roboto"/>
              </a:rPr>
              <a:t>Marnholtz told the students participating in the sit-in that they would be excused for the first class missed but any classes missed after that, the students would be responsible for making up that work.</a:t>
            </a:r>
            <a:endParaRPr lang="en-US" altLang="en-US" sz="1600" dirty="0">
              <a:solidFill>
                <a:schemeClr val="tx1"/>
              </a:solidFill>
            </a:endParaRPr>
          </a:p>
          <a:p>
            <a:pPr marL="0" lvl="0" indent="0" eaLnBrk="0" fontAlgn="base" hangingPunct="0">
              <a:spcBef>
                <a:spcPct val="0"/>
              </a:spcBef>
              <a:spcAft>
                <a:spcPct val="0"/>
              </a:spcAft>
              <a:buNone/>
            </a:pPr>
            <a:r>
              <a:rPr lang="en-US" altLang="en-US" sz="1600" dirty="0">
                <a:solidFill>
                  <a:srgbClr val="444444"/>
                </a:solidFill>
                <a:latin typeface="Roboto"/>
              </a:rPr>
              <a:t>Marnholtz said about 15 students continued to participate in the sit-in as of 10:20 a.m.</a:t>
            </a:r>
            <a:endParaRPr lang="en-US" altLang="en-US" sz="1600" dirty="0">
              <a:solidFill>
                <a:schemeClr val="tx1"/>
              </a:solidFill>
            </a:endParaRPr>
          </a:p>
          <a:p>
            <a:pPr marL="0" lvl="0" indent="0" eaLnBrk="0" fontAlgn="base" hangingPunct="0">
              <a:spcBef>
                <a:spcPct val="0"/>
              </a:spcBef>
              <a:spcAft>
                <a:spcPct val="0"/>
              </a:spcAft>
              <a:buNone/>
            </a:pPr>
            <a:r>
              <a:rPr lang="en-US" altLang="en-US" sz="1600" dirty="0">
                <a:solidFill>
                  <a:srgbClr val="444444"/>
                </a:solidFill>
                <a:latin typeface="Roboto"/>
              </a:rPr>
              <a:t>Harness wore a shirt to school showing support of Patterson.</a:t>
            </a:r>
            <a:endParaRPr lang="en-US" altLang="en-US" sz="1600" dirty="0">
              <a:solidFill>
                <a:schemeClr val="tx1"/>
              </a:solidFill>
            </a:endParaRPr>
          </a:p>
          <a:p>
            <a:pPr marL="0" lvl="0" indent="0" eaLnBrk="0" fontAlgn="base" hangingPunct="0">
              <a:spcBef>
                <a:spcPct val="0"/>
              </a:spcBef>
              <a:spcAft>
                <a:spcPct val="0"/>
              </a:spcAft>
              <a:buNone/>
            </a:pPr>
            <a:r>
              <a:rPr lang="en-US" altLang="en-US" sz="1600" dirty="0">
                <a:solidFill>
                  <a:srgbClr val="444444"/>
                </a:solidFill>
                <a:latin typeface="Roboto"/>
              </a:rPr>
              <a:t>"Myself and some of the other members of the school, we fully support coach Patterson," Harness said. "We want him to come back, we like the way he runs things, we like him as a person."</a:t>
            </a:r>
            <a:endParaRPr lang="en-US" altLang="en-US" sz="1600" dirty="0">
              <a:solidFill>
                <a:schemeClr val="tx1"/>
              </a:solidFill>
            </a:endParaRPr>
          </a:p>
          <a:p>
            <a:pPr marL="0" lvl="0" indent="0" eaLnBrk="0" fontAlgn="base" hangingPunct="0">
              <a:spcBef>
                <a:spcPct val="0"/>
              </a:spcBef>
              <a:spcAft>
                <a:spcPct val="0"/>
              </a:spcAft>
              <a:buNone/>
            </a:pPr>
            <a:r>
              <a:rPr lang="en-US" altLang="en-US" sz="1600" dirty="0">
                <a:solidFill>
                  <a:srgbClr val="444444"/>
                </a:solidFill>
                <a:latin typeface="Roboto"/>
              </a:rPr>
              <a:t>During the sit-in took, Marnholtz and Principal Joe Murphy held a brief forum in the gymnasium for students to air their questions and concerns.</a:t>
            </a:r>
            <a:endParaRPr lang="en-US" altLang="en-US" sz="1600" dirty="0">
              <a:solidFill>
                <a:schemeClr val="tx1"/>
              </a:solidFill>
            </a:endParaRPr>
          </a:p>
          <a:p>
            <a:pPr marL="0" lvl="0" indent="0" eaLnBrk="0" fontAlgn="base" hangingPunct="0">
              <a:spcBef>
                <a:spcPct val="0"/>
              </a:spcBef>
              <a:spcAft>
                <a:spcPct val="0"/>
              </a:spcAft>
              <a:buNone/>
            </a:pPr>
            <a:r>
              <a:rPr lang="en-US" altLang="en-US" sz="1600" dirty="0">
                <a:solidFill>
                  <a:srgbClr val="444444"/>
                </a:solidFill>
                <a:latin typeface="Roboto"/>
              </a:rPr>
              <a:t>Just a handful of students joined the administration in the gym.</a:t>
            </a:r>
            <a:endParaRPr lang="en-US" altLang="en-US" sz="1600" dirty="0">
              <a:solidFill>
                <a:schemeClr val="tx1"/>
              </a:solidFill>
            </a:endParaRPr>
          </a:p>
          <a:p>
            <a:pPr marL="0" lvl="0" indent="0" eaLnBrk="0" fontAlgn="base" hangingPunct="0">
              <a:spcBef>
                <a:spcPct val="0"/>
              </a:spcBef>
              <a:spcAft>
                <a:spcPct val="0"/>
              </a:spcAft>
              <a:buNone/>
            </a:pPr>
            <a:r>
              <a:rPr lang="en-US" altLang="en-US" sz="1600" dirty="0">
                <a:solidFill>
                  <a:srgbClr val="444444"/>
                </a:solidFill>
                <a:latin typeface="Roboto"/>
              </a:rPr>
              <a:t>Students voiced concerns about what would happen with the head basketball coaching position as the process moves forward.</a:t>
            </a:r>
            <a:endParaRPr lang="en-US" altLang="en-US" sz="1600" dirty="0">
              <a:solidFill>
                <a:schemeClr val="tx1"/>
              </a:solidFill>
            </a:endParaRPr>
          </a:p>
          <a:p>
            <a:pPr marL="0" lvl="0" indent="0" eaLnBrk="0" fontAlgn="base" hangingPunct="0">
              <a:spcBef>
                <a:spcPct val="0"/>
              </a:spcBef>
              <a:spcAft>
                <a:spcPct val="0"/>
              </a:spcAft>
              <a:buNone/>
            </a:pPr>
            <a:r>
              <a:rPr lang="en-US" altLang="en-US" sz="1600" dirty="0">
                <a:solidFill>
                  <a:srgbClr val="444444"/>
                </a:solidFill>
                <a:latin typeface="Roboto"/>
              </a:rPr>
              <a:t>The administration told the students as much about the situation as it could but told the students the specifics of the case would be discussed at the hearing session that night.</a:t>
            </a:r>
            <a:endParaRPr lang="en-US" altLang="en-US" sz="1600" dirty="0">
              <a:solidFill>
                <a:schemeClr val="tx1"/>
              </a:solidFill>
            </a:endParaRPr>
          </a:p>
          <a:p>
            <a:pPr marL="0" lvl="0" indent="0" eaLnBrk="0" fontAlgn="base" hangingPunct="0">
              <a:spcBef>
                <a:spcPct val="0"/>
              </a:spcBef>
              <a:spcAft>
                <a:spcPct val="0"/>
              </a:spcAft>
              <a:buNone/>
            </a:pPr>
            <a:r>
              <a:rPr lang="en-US" altLang="en-US" sz="1600" dirty="0">
                <a:solidFill>
                  <a:srgbClr val="444444"/>
                </a:solidFill>
                <a:latin typeface="Roboto"/>
              </a:rPr>
              <a:t>"I think we were able to address some of the concerns with some of the kids," Marnholtz said. "There were some that did not want to listen, but those that came in were open to listening and asked appropriate questions."</a:t>
            </a:r>
            <a:endParaRPr lang="en-US" altLang="en-US" sz="1600" dirty="0">
              <a:solidFill>
                <a:schemeClr val="tx1"/>
              </a:solidFill>
            </a:endParaRPr>
          </a:p>
          <a:p>
            <a:pPr marL="0" lvl="0" indent="0" eaLnBrk="0" fontAlgn="base" hangingPunct="0">
              <a:spcBef>
                <a:spcPct val="0"/>
              </a:spcBef>
              <a:spcAft>
                <a:spcPct val="0"/>
              </a:spcAft>
              <a:buNone/>
            </a:pPr>
            <a:r>
              <a:rPr lang="en-US" altLang="en-US" sz="1600" dirty="0">
                <a:solidFill>
                  <a:srgbClr val="444444"/>
                </a:solidFill>
                <a:latin typeface="Roboto"/>
              </a:rPr>
              <a:t>Marnholtz said the school is using the situation as a learning opportunity.</a:t>
            </a:r>
            <a:endParaRPr lang="en-US" altLang="en-US" sz="1600" dirty="0">
              <a:solidFill>
                <a:schemeClr val="tx1"/>
              </a:solidFill>
            </a:endParaRPr>
          </a:p>
          <a:p>
            <a:pPr marL="0" lvl="0" indent="0" eaLnBrk="0" fontAlgn="base" hangingPunct="0">
              <a:spcBef>
                <a:spcPct val="0"/>
              </a:spcBef>
              <a:spcAft>
                <a:spcPct val="0"/>
              </a:spcAft>
              <a:buNone/>
            </a:pPr>
            <a:r>
              <a:rPr lang="en-US" altLang="en-US" sz="1600" dirty="0">
                <a:solidFill>
                  <a:srgbClr val="444444"/>
                </a:solidFill>
                <a:latin typeface="Roboto"/>
              </a:rPr>
              <a:t>"Our goal ultimately is to sit down with the kids who are doing the sit-in, bring them together so that they can sit down with the administration and talk to them, get their concerns, specifically address those concerns with what we can and hopefully turn it into an environment where kids feel comfortable with Mr. Murphy and myself and asking questions," Marnholtz said.</a:t>
            </a:r>
            <a:endParaRPr lang="en-US" sz="1600" dirty="0"/>
          </a:p>
        </p:txBody>
      </p:sp>
    </p:spTree>
    <p:extLst>
      <p:ext uri="{BB962C8B-B14F-4D97-AF65-F5344CB8AC3E}">
        <p14:creationId xmlns:p14="http://schemas.microsoft.com/office/powerpoint/2010/main" xmlns="" val="245755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345173" y="1029494"/>
            <a:ext cx="11239500" cy="60483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591573" y="685800"/>
            <a:ext cx="10945654" cy="1143000"/>
          </a:xfrm>
        </p:spPr>
        <p:txBody>
          <a:bodyPr>
            <a:normAutofit fontScale="90000"/>
          </a:bodyPr>
          <a:lstStyle/>
          <a:p>
            <a:r>
              <a:rPr lang="en-US" dirty="0" smtClean="0"/>
              <a:t>Could the speech be viewed as </a:t>
            </a:r>
            <a:br>
              <a:rPr lang="en-US" dirty="0" smtClean="0"/>
            </a:br>
            <a:r>
              <a:rPr lang="en-US" dirty="0" smtClean="0"/>
              <a:t>“school-sponsored”?</a:t>
            </a:r>
            <a:endParaRPr lang="en-US" dirty="0"/>
          </a:p>
        </p:txBody>
      </p:sp>
      <p:sp>
        <p:nvSpPr>
          <p:cNvPr id="3" name="Content Placeholder 2"/>
          <p:cNvSpPr>
            <a:spLocks noGrp="1"/>
          </p:cNvSpPr>
          <p:nvPr>
            <p:ph idx="1"/>
          </p:nvPr>
        </p:nvSpPr>
        <p:spPr>
          <a:xfrm>
            <a:off x="608092" y="1981200"/>
            <a:ext cx="10945654" cy="4144964"/>
          </a:xfrm>
        </p:spPr>
        <p:txBody>
          <a:bodyPr>
            <a:normAutofit fontScale="92500"/>
          </a:bodyPr>
          <a:lstStyle/>
          <a:p>
            <a:r>
              <a:rPr lang="en-US" dirty="0" smtClean="0"/>
              <a:t>If the speech is “school sponsored”, then the school can regulate it.</a:t>
            </a:r>
          </a:p>
          <a:p>
            <a:r>
              <a:rPr lang="en-US" dirty="0" smtClean="0"/>
              <a:t>The idea is that if the speech may bear the imprimatur of the school, and the public may view the speech as being sponsored by the school, then the school can control what that speech is with certain limitations. </a:t>
            </a:r>
          </a:p>
          <a:p>
            <a:r>
              <a:rPr lang="en-US" dirty="0" smtClean="0"/>
              <a:t>Regulation must be based upon “legitimate pedagogical concerns.”</a:t>
            </a:r>
          </a:p>
          <a:p>
            <a:r>
              <a:rPr lang="en-US" dirty="0" smtClean="0"/>
              <a:t>Limitations on speech must be viewpoint neutral and consistently enforced. </a:t>
            </a:r>
          </a:p>
          <a:p>
            <a:endParaRPr lang="en-US" dirty="0"/>
          </a:p>
        </p:txBody>
      </p:sp>
    </p:spTree>
    <p:extLst>
      <p:ext uri="{BB962C8B-B14F-4D97-AF65-F5344CB8AC3E}">
        <p14:creationId xmlns:p14="http://schemas.microsoft.com/office/powerpoint/2010/main" xmlns="" val="2791533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96" y="533400"/>
            <a:ext cx="10945654" cy="1143000"/>
          </a:xfrm>
        </p:spPr>
        <p:txBody>
          <a:bodyPr>
            <a:normAutofit fontScale="90000"/>
          </a:bodyPr>
          <a:lstStyle/>
          <a:p>
            <a:r>
              <a:rPr lang="en-US" dirty="0" smtClean="0"/>
              <a:t>Is the speech “reasonably related to pedagogical concern”?</a:t>
            </a:r>
            <a:endParaRPr lang="en-US" dirty="0"/>
          </a:p>
        </p:txBody>
      </p:sp>
      <p:sp>
        <p:nvSpPr>
          <p:cNvPr id="4" name="Content Placeholder 3"/>
          <p:cNvSpPr>
            <a:spLocks noGrp="1"/>
          </p:cNvSpPr>
          <p:nvPr>
            <p:ph idx="1"/>
          </p:nvPr>
        </p:nvSpPr>
        <p:spPr/>
        <p:txBody>
          <a:bodyPr>
            <a:normAutofit/>
          </a:bodyPr>
          <a:lstStyle/>
          <a:p>
            <a:pPr marL="0" indent="0">
              <a:buNone/>
            </a:pPr>
            <a:endParaRPr lang="en-US" dirty="0" smtClean="0"/>
          </a:p>
          <a:p>
            <a:pPr marL="0" indent="0">
              <a:buNone/>
            </a:pPr>
            <a:r>
              <a:rPr lang="en-US" dirty="0" smtClean="0"/>
              <a:t>“</a:t>
            </a:r>
            <a:r>
              <a:rPr lang="en-US" dirty="0"/>
              <a:t>educators do not offend the First Amendment by exercising editorial control over the style and content of student speech in school-sponsored expressive activities so long as their actions are </a:t>
            </a:r>
            <a:r>
              <a:rPr lang="en-US" b="1" dirty="0" smtClean="0"/>
              <a:t>reasonably related</a:t>
            </a:r>
            <a:r>
              <a:rPr lang="en-US" dirty="0"/>
              <a:t> </a:t>
            </a:r>
            <a:r>
              <a:rPr lang="en-US" dirty="0" smtClean="0"/>
              <a:t>to legitimate</a:t>
            </a:r>
            <a:r>
              <a:rPr lang="en-US" dirty="0"/>
              <a:t> </a:t>
            </a:r>
            <a:r>
              <a:rPr lang="en-US" b="1" dirty="0"/>
              <a:t>pedagogical</a:t>
            </a:r>
            <a:r>
              <a:rPr lang="en-US" dirty="0"/>
              <a:t> </a:t>
            </a:r>
            <a:r>
              <a:rPr lang="en-US" b="1" dirty="0"/>
              <a:t>concerns</a:t>
            </a:r>
            <a:r>
              <a:rPr lang="en-US" dirty="0"/>
              <a:t>.” </a:t>
            </a:r>
            <a:endParaRPr lang="en-US" dirty="0" smtClean="0"/>
          </a:p>
          <a:p>
            <a:pPr marL="0" indent="0">
              <a:buNone/>
            </a:pPr>
            <a:r>
              <a:rPr lang="en-US" dirty="0"/>
              <a:t> </a:t>
            </a:r>
            <a:endParaRPr lang="en-US" i="1" dirty="0" smtClean="0">
              <a:hlinkClick r:id="rId2"/>
            </a:endParaRPr>
          </a:p>
          <a:p>
            <a:pPr marL="0" indent="0">
              <a:buNone/>
            </a:pPr>
            <a:r>
              <a:rPr lang="en-US" i="1" dirty="0" err="1" smtClean="0">
                <a:hlinkClick r:id="rId2"/>
              </a:rPr>
              <a:t>Kuhlmeier</a:t>
            </a:r>
            <a:r>
              <a:rPr lang="en-US" i="1" dirty="0">
                <a:hlinkClick r:id="rId2"/>
              </a:rPr>
              <a:t>,</a:t>
            </a:r>
            <a:r>
              <a:rPr lang="en-US" dirty="0">
                <a:hlinkClick r:id="rId2"/>
              </a:rPr>
              <a:t> </a:t>
            </a:r>
            <a:r>
              <a:rPr lang="en-US" dirty="0" smtClean="0">
                <a:hlinkClick r:id="rId2"/>
              </a:rPr>
              <a:t>484 </a:t>
            </a:r>
            <a:r>
              <a:rPr lang="en-US" dirty="0">
                <a:hlinkClick r:id="rId2"/>
              </a:rPr>
              <a:t>U.S., at 273, 108 </a:t>
            </a:r>
            <a:r>
              <a:rPr lang="en-US" dirty="0" err="1">
                <a:hlinkClick r:id="rId2"/>
              </a:rPr>
              <a:t>S.Ct</a:t>
            </a:r>
            <a:r>
              <a:rPr lang="en-US" dirty="0">
                <a:hlinkClick r:id="rId2"/>
              </a:rPr>
              <a:t>. 562.</a:t>
            </a:r>
            <a:endParaRPr lang="en-US" dirty="0"/>
          </a:p>
        </p:txBody>
      </p:sp>
    </p:spTree>
    <p:extLst>
      <p:ext uri="{BB962C8B-B14F-4D97-AF65-F5344CB8AC3E}">
        <p14:creationId xmlns:p14="http://schemas.microsoft.com/office/powerpoint/2010/main" xmlns="" val="3414799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“pedagogical concern”?</a:t>
            </a:r>
            <a:endParaRPr lang="en-US" dirty="0"/>
          </a:p>
        </p:txBody>
      </p:sp>
      <p:sp>
        <p:nvSpPr>
          <p:cNvPr id="4" name="Content Placeholder 3"/>
          <p:cNvSpPr>
            <a:spLocks noGrp="1"/>
          </p:cNvSpPr>
          <p:nvPr>
            <p:ph idx="1"/>
          </p:nvPr>
        </p:nvSpPr>
        <p:spPr>
          <a:xfrm>
            <a:off x="365919" y="1411918"/>
            <a:ext cx="11430000" cy="1828799"/>
          </a:xfrm>
        </p:spPr>
        <p:txBody>
          <a:bodyPr>
            <a:normAutofit/>
          </a:bodyPr>
          <a:lstStyle/>
          <a:p>
            <a:r>
              <a:rPr lang="en-US" dirty="0"/>
              <a:t>A public school is not required to tolerate </a:t>
            </a:r>
            <a:r>
              <a:rPr lang="en-US" dirty="0" smtClean="0"/>
              <a:t>student speech </a:t>
            </a:r>
            <a:r>
              <a:rPr lang="en-US" dirty="0"/>
              <a:t>that is inconsistent with its </a:t>
            </a:r>
            <a:r>
              <a:rPr lang="en-US" i="1" dirty="0"/>
              <a:t>basic educational mission </a:t>
            </a:r>
            <a:r>
              <a:rPr lang="en-US" dirty="0"/>
              <a:t>even though the government could not censor similar speech outside the school</a:t>
            </a:r>
            <a:r>
              <a:rPr lang="en-US" dirty="0" smtClean="0"/>
              <a:t>.</a:t>
            </a:r>
          </a:p>
        </p:txBody>
      </p:sp>
      <p:sp>
        <p:nvSpPr>
          <p:cNvPr id="3" name="Rectangle 2"/>
          <p:cNvSpPr/>
          <p:nvPr/>
        </p:nvSpPr>
        <p:spPr>
          <a:xfrm>
            <a:off x="386781" y="3039169"/>
            <a:ext cx="7530227" cy="2677656"/>
          </a:xfrm>
          <a:prstGeom prst="rect">
            <a:avLst/>
          </a:prstGeom>
        </p:spPr>
        <p:txBody>
          <a:bodyPr wrap="square">
            <a:spAutoFit/>
          </a:bodyPr>
          <a:lstStyle/>
          <a:p>
            <a:pPr marL="285750" indent="-285750">
              <a:buFont typeface="Arial" panose="020B0604020202020204" pitchFamily="34" charset="0"/>
              <a:buChar char="•"/>
            </a:pPr>
            <a:r>
              <a:rPr lang="en-US" sz="2800" dirty="0">
                <a:solidFill>
                  <a:srgbClr val="1547A2"/>
                </a:solidFill>
              </a:rPr>
              <a:t>“[t]he universe of legitimate pedagogical concerns is by no means confined to the academic for it includes discipline, courtesy, and respect for authority.” </a:t>
            </a:r>
            <a:r>
              <a:rPr lang="en-US" sz="2800" i="1" dirty="0">
                <a:solidFill>
                  <a:srgbClr val="1547A2"/>
                </a:solidFill>
              </a:rPr>
              <a:t>Fleming v. Jefferson </a:t>
            </a:r>
            <a:r>
              <a:rPr lang="en-US" sz="2800" i="1" dirty="0" err="1">
                <a:solidFill>
                  <a:srgbClr val="1547A2"/>
                </a:solidFill>
              </a:rPr>
              <a:t>Cty</a:t>
            </a:r>
            <a:r>
              <a:rPr lang="en-US" sz="2800" i="1" dirty="0">
                <a:solidFill>
                  <a:srgbClr val="1547A2"/>
                </a:solidFill>
              </a:rPr>
              <a:t>. Sch. Dist. R-1</a:t>
            </a:r>
            <a:r>
              <a:rPr lang="en-US" sz="2800" dirty="0">
                <a:solidFill>
                  <a:srgbClr val="1547A2"/>
                </a:solidFill>
              </a:rPr>
              <a:t>, 298 F.3d 918, 925 (10th Cir. 2002)</a:t>
            </a:r>
          </a:p>
        </p:txBody>
      </p:sp>
      <p:pic>
        <p:nvPicPr>
          <p:cNvPr id="819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9634"/>
          <a:stretch/>
        </p:blipFill>
        <p:spPr bwMode="auto">
          <a:xfrm>
            <a:off x="8290719" y="3289569"/>
            <a:ext cx="3733800" cy="2266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2951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457200"/>
            <a:ext cx="10945654" cy="1524000"/>
          </a:xfrm>
        </p:spPr>
        <p:txBody>
          <a:bodyPr>
            <a:normAutofit/>
          </a:bodyPr>
          <a:lstStyle/>
          <a:p>
            <a:r>
              <a:rPr lang="en-US" dirty="0" smtClean="0"/>
              <a:t>Are the limitations/discipline consistent and viewpoint neutral?</a:t>
            </a:r>
            <a:endParaRPr lang="en-US" dirty="0"/>
          </a:p>
        </p:txBody>
      </p:sp>
      <p:sp>
        <p:nvSpPr>
          <p:cNvPr id="3" name="Content Placeholder 2"/>
          <p:cNvSpPr>
            <a:spLocks noGrp="1"/>
          </p:cNvSpPr>
          <p:nvPr>
            <p:ph idx="1"/>
          </p:nvPr>
        </p:nvSpPr>
        <p:spPr>
          <a:xfrm>
            <a:off x="442119" y="4419600"/>
            <a:ext cx="11506200" cy="1447800"/>
          </a:xfrm>
        </p:spPr>
        <p:txBody>
          <a:bodyPr/>
          <a:lstStyle/>
          <a:p>
            <a:r>
              <a:rPr lang="en-US" dirty="0" smtClean="0"/>
              <a:t>Once the</a:t>
            </a:r>
            <a:r>
              <a:rPr lang="en-US" dirty="0"/>
              <a:t> school </a:t>
            </a:r>
            <a:r>
              <a:rPr lang="en-US" dirty="0" smtClean="0"/>
              <a:t>determines </a:t>
            </a:r>
            <a:r>
              <a:rPr lang="en-US" dirty="0"/>
              <a:t>that certain speech is appropriate for its students, it may not discriminate between speakers who will speak on the topic merely because it disagrees with their views.</a:t>
            </a:r>
          </a:p>
        </p:txBody>
      </p:sp>
      <p:pic>
        <p:nvPicPr>
          <p:cNvPr id="10242" name="Picture 2" descr="Image result for student speak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6919" y="1981200"/>
            <a:ext cx="4038600" cy="224676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318919" y="2169956"/>
            <a:ext cx="5992654" cy="1815882"/>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1547A2"/>
                </a:solidFill>
              </a:rPr>
              <a:t>A school's restrictions on speech reasonably related </a:t>
            </a:r>
            <a:r>
              <a:rPr lang="en-US" sz="2800" dirty="0" smtClean="0">
                <a:solidFill>
                  <a:srgbClr val="1547A2"/>
                </a:solidFill>
              </a:rPr>
              <a:t>to legitimate</a:t>
            </a:r>
            <a:r>
              <a:rPr lang="en-US" sz="2800" dirty="0">
                <a:solidFill>
                  <a:srgbClr val="1547A2"/>
                </a:solidFill>
              </a:rPr>
              <a:t> pedagogical </a:t>
            </a:r>
            <a:r>
              <a:rPr lang="en-US" sz="2800" dirty="0" smtClean="0">
                <a:solidFill>
                  <a:srgbClr val="1547A2"/>
                </a:solidFill>
              </a:rPr>
              <a:t>concerns must </a:t>
            </a:r>
            <a:r>
              <a:rPr lang="en-US" sz="2800" dirty="0">
                <a:solidFill>
                  <a:srgbClr val="1547A2"/>
                </a:solidFill>
              </a:rPr>
              <a:t>still be viewpoint-neutral.</a:t>
            </a:r>
            <a:endParaRPr lang="en-US" sz="2800" baseline="30000" dirty="0">
              <a:solidFill>
                <a:srgbClr val="1547A2"/>
              </a:solidFill>
            </a:endParaRPr>
          </a:p>
        </p:txBody>
      </p:sp>
    </p:spTree>
    <p:extLst>
      <p:ext uri="{BB962C8B-B14F-4D97-AF65-F5344CB8AC3E}">
        <p14:creationId xmlns:p14="http://schemas.microsoft.com/office/powerpoint/2010/main" xmlns="" val="2157546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8092" y="530223"/>
            <a:ext cx="10945654" cy="1222377"/>
          </a:xfrm>
        </p:spPr>
        <p:txBody>
          <a:bodyPr>
            <a:normAutofit fontScale="90000"/>
          </a:bodyPr>
          <a:lstStyle/>
          <a:p>
            <a:r>
              <a:rPr lang="en-US" b="1" dirty="0">
                <a:solidFill>
                  <a:srgbClr val="1547A2"/>
                </a:solidFill>
              </a:rPr>
              <a:t>Student First Amendment Free </a:t>
            </a:r>
            <a:r>
              <a:rPr lang="en-US" b="1" dirty="0" smtClean="0">
                <a:solidFill>
                  <a:srgbClr val="1547A2"/>
                </a:solidFill>
              </a:rPr>
              <a:t>Speech: Takeaways regarding Student Walkouts</a:t>
            </a:r>
            <a:endParaRPr lang="en-US" b="1" dirty="0">
              <a:solidFill>
                <a:srgbClr val="1547A2"/>
              </a:solidFill>
            </a:endParaRPr>
          </a:p>
        </p:txBody>
      </p:sp>
      <p:pic>
        <p:nvPicPr>
          <p:cNvPr id="11266" name="Picture 2" descr="Image result for first amendment"/>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2347119" y="2096613"/>
            <a:ext cx="7010400" cy="391414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6842919" y="2286000"/>
            <a:ext cx="4710827"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3" name="Content Placeholder 2"/>
          <p:cNvSpPr>
            <a:spLocks noGrp="1"/>
          </p:cNvSpPr>
          <p:nvPr>
            <p:ph idx="1"/>
          </p:nvPr>
        </p:nvSpPr>
        <p:spPr>
          <a:xfrm>
            <a:off x="442119" y="1905000"/>
            <a:ext cx="11506200" cy="4297369"/>
          </a:xfrm>
        </p:spPr>
        <p:txBody>
          <a:bodyPr>
            <a:normAutofit fontScale="85000" lnSpcReduction="20000"/>
          </a:bodyPr>
          <a:lstStyle/>
          <a:p>
            <a:r>
              <a:rPr lang="en-US" dirty="0" smtClean="0"/>
              <a:t>Carefully consider whether you will permit walkouts during the instructional day. </a:t>
            </a:r>
          </a:p>
          <a:p>
            <a:r>
              <a:rPr lang="en-US" dirty="0"/>
              <a:t>Be careful not to regulate political content based on viewpoint. </a:t>
            </a:r>
            <a:endParaRPr lang="en-US" dirty="0" smtClean="0"/>
          </a:p>
          <a:p>
            <a:r>
              <a:rPr lang="en-US" dirty="0" smtClean="0"/>
              <a:t>Be </a:t>
            </a:r>
            <a:r>
              <a:rPr lang="en-US" dirty="0"/>
              <a:t>inclusive in terms of opposing political views. </a:t>
            </a:r>
            <a:endParaRPr lang="en-US" dirty="0" smtClean="0"/>
          </a:p>
          <a:p>
            <a:r>
              <a:rPr lang="en-US" dirty="0" smtClean="0"/>
              <a:t>Be </a:t>
            </a:r>
            <a:r>
              <a:rPr lang="en-US" dirty="0"/>
              <a:t>aware that you may be establishing a precedent for future educational </a:t>
            </a:r>
            <a:r>
              <a:rPr lang="en-US" dirty="0" smtClean="0"/>
              <a:t>events.</a:t>
            </a:r>
          </a:p>
          <a:p>
            <a:r>
              <a:rPr lang="en-US" dirty="0"/>
              <a:t>Be clear with students about what is acceptable in the school </a:t>
            </a:r>
            <a:r>
              <a:rPr lang="en-US" dirty="0" smtClean="0"/>
              <a:t>setting.</a:t>
            </a:r>
          </a:p>
          <a:p>
            <a:r>
              <a:rPr lang="en-US" dirty="0"/>
              <a:t>Be clear with instructional staff about district policy on student expressive activity like walk-outs, as well as their role in a student walk-out or other protest. </a:t>
            </a:r>
            <a:endParaRPr lang="en-US" dirty="0" smtClean="0"/>
          </a:p>
          <a:p>
            <a:r>
              <a:rPr lang="en-US" dirty="0"/>
              <a:t>Be clear with all staff about </a:t>
            </a:r>
            <a:r>
              <a:rPr lang="en-US" dirty="0" smtClean="0"/>
              <a:t>expectations for their conduct during </a:t>
            </a:r>
            <a:r>
              <a:rPr lang="en-US" dirty="0"/>
              <a:t>a walk-out or protest.</a:t>
            </a:r>
          </a:p>
        </p:txBody>
      </p:sp>
    </p:spTree>
    <p:extLst>
      <p:ext uri="{BB962C8B-B14F-4D97-AF65-F5344CB8AC3E}">
        <p14:creationId xmlns:p14="http://schemas.microsoft.com/office/powerpoint/2010/main" xmlns="" val="1483104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05" y="533400"/>
            <a:ext cx="10945654" cy="1752600"/>
          </a:xfrm>
        </p:spPr>
        <p:txBody>
          <a:bodyPr>
            <a:normAutofit fontScale="90000"/>
          </a:bodyPr>
          <a:lstStyle/>
          <a:p>
            <a:r>
              <a:rPr lang="en-US" dirty="0" smtClean="0"/>
              <a:t>If not “school sponsored”, is it reasonably forecasted to cause a “material or substantial disruption”?</a:t>
            </a:r>
            <a:endParaRPr lang="en-US" dirty="0"/>
          </a:p>
        </p:txBody>
      </p:sp>
      <p:sp>
        <p:nvSpPr>
          <p:cNvPr id="3" name="Content Placeholder 2"/>
          <p:cNvSpPr>
            <a:spLocks noGrp="1"/>
          </p:cNvSpPr>
          <p:nvPr>
            <p:ph idx="1"/>
          </p:nvPr>
        </p:nvSpPr>
        <p:spPr>
          <a:xfrm>
            <a:off x="289719" y="2438400"/>
            <a:ext cx="11658600" cy="1524000"/>
          </a:xfrm>
        </p:spPr>
        <p:txBody>
          <a:bodyPr>
            <a:normAutofit/>
          </a:bodyPr>
          <a:lstStyle/>
          <a:p>
            <a:r>
              <a:rPr lang="en-US" dirty="0" smtClean="0"/>
              <a:t>Not a </a:t>
            </a:r>
            <a:r>
              <a:rPr lang="en-US" dirty="0"/>
              <a:t>mere desire to avoid the discomfort and unpleasantness that always accompany an unpopular viewpoint</a:t>
            </a:r>
            <a:r>
              <a:rPr lang="en-US" dirty="0" smtClean="0"/>
              <a:t>.</a:t>
            </a:r>
          </a:p>
          <a:p>
            <a:r>
              <a:rPr lang="en-US" dirty="0" smtClean="0"/>
              <a:t>A </a:t>
            </a:r>
            <a:r>
              <a:rPr lang="en-US" dirty="0"/>
              <a:t>specific and significant fear of disruption, </a:t>
            </a:r>
            <a:endParaRPr lang="en-US" dirty="0" smtClean="0"/>
          </a:p>
          <a:p>
            <a:endParaRPr lang="en-US" dirty="0"/>
          </a:p>
        </p:txBody>
      </p:sp>
      <p:sp>
        <p:nvSpPr>
          <p:cNvPr id="4" name="Rectangle 3"/>
          <p:cNvSpPr/>
          <p:nvPr/>
        </p:nvSpPr>
        <p:spPr>
          <a:xfrm>
            <a:off x="312019" y="3958087"/>
            <a:ext cx="9274100" cy="2246769"/>
          </a:xfrm>
          <a:prstGeom prst="rect">
            <a:avLst/>
          </a:prstGeom>
        </p:spPr>
        <p:txBody>
          <a:bodyPr wrap="square">
            <a:spAutoFit/>
          </a:bodyPr>
          <a:lstStyle/>
          <a:p>
            <a:pPr marL="914400" lvl="1" indent="-457200">
              <a:buFont typeface="Arial" panose="020B0604020202020204" pitchFamily="34" charset="0"/>
              <a:buChar char="•"/>
            </a:pPr>
            <a:r>
              <a:rPr lang="en-US" sz="2800" dirty="0">
                <a:solidFill>
                  <a:srgbClr val="1547A2"/>
                </a:solidFill>
              </a:rPr>
              <a:t>not just some remote apprehension of disturbance</a:t>
            </a:r>
          </a:p>
          <a:p>
            <a:pPr marL="342900" indent="-342900">
              <a:buFont typeface="Arial" panose="020B0604020202020204" pitchFamily="34" charset="0"/>
              <a:buChar char="•"/>
            </a:pPr>
            <a:r>
              <a:rPr lang="en-US" sz="2800" dirty="0">
                <a:solidFill>
                  <a:srgbClr val="1547A2"/>
                </a:solidFill>
              </a:rPr>
              <a:t>The impact </a:t>
            </a:r>
            <a:r>
              <a:rPr lang="en-US" sz="2800" dirty="0" smtClean="0">
                <a:solidFill>
                  <a:srgbClr val="1547A2"/>
                </a:solidFill>
              </a:rPr>
              <a:t>must be </a:t>
            </a:r>
            <a:r>
              <a:rPr lang="en-US" sz="2800" dirty="0">
                <a:solidFill>
                  <a:srgbClr val="1547A2"/>
                </a:solidFill>
              </a:rPr>
              <a:t>significant. This does not include school official anger or annoyance, a situation that requires the administrator to investigate.</a:t>
            </a:r>
          </a:p>
        </p:txBody>
      </p:sp>
      <p:pic>
        <p:nvPicPr>
          <p:cNvPr id="12290" name="Picture 2" descr="Image result for first amendmen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22619" y="3886200"/>
            <a:ext cx="2857500" cy="17430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67407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609600"/>
            <a:ext cx="10945654" cy="1447800"/>
          </a:xfrm>
        </p:spPr>
        <p:txBody>
          <a:bodyPr>
            <a:normAutofit fontScale="90000"/>
          </a:bodyPr>
          <a:lstStyle/>
          <a:p>
            <a:r>
              <a:rPr lang="en-US" dirty="0" smtClean="0"/>
              <a:t>If it is “off campus” speech, then, “is there a nexus to the District or are there disruptions in the educational environment”?</a:t>
            </a:r>
            <a:endParaRPr lang="en-US" dirty="0"/>
          </a:p>
        </p:txBody>
      </p:sp>
      <p:sp>
        <p:nvSpPr>
          <p:cNvPr id="3" name="Content Placeholder 2"/>
          <p:cNvSpPr>
            <a:spLocks noGrp="1"/>
          </p:cNvSpPr>
          <p:nvPr>
            <p:ph idx="1"/>
          </p:nvPr>
        </p:nvSpPr>
        <p:spPr>
          <a:xfrm>
            <a:off x="289719" y="2438400"/>
            <a:ext cx="11734800" cy="3763964"/>
          </a:xfrm>
        </p:spPr>
        <p:txBody>
          <a:bodyPr>
            <a:normAutofit fontScale="92500"/>
          </a:bodyPr>
          <a:lstStyle/>
          <a:p>
            <a:r>
              <a:rPr lang="en-US" dirty="0" smtClean="0"/>
              <a:t>Each </a:t>
            </a:r>
            <a:r>
              <a:rPr lang="en-US" dirty="0"/>
              <a:t>case is decided on its individual </a:t>
            </a:r>
            <a:r>
              <a:rPr lang="en-US" dirty="0" smtClean="0"/>
              <a:t>facts</a:t>
            </a:r>
          </a:p>
          <a:p>
            <a:r>
              <a:rPr lang="en-US" dirty="0" smtClean="0"/>
              <a:t>Reasonable forecast of a material and</a:t>
            </a:r>
            <a:r>
              <a:rPr lang="en-US" dirty="0"/>
              <a:t> substantial disruption at </a:t>
            </a:r>
            <a:r>
              <a:rPr lang="en-US" dirty="0" smtClean="0"/>
              <a:t>school should be carefully documented and clearly demonstrated, if possible.</a:t>
            </a:r>
          </a:p>
          <a:p>
            <a:r>
              <a:rPr lang="en-US" dirty="0" smtClean="0"/>
              <a:t>There must </a:t>
            </a:r>
            <a:r>
              <a:rPr lang="en-US" dirty="0"/>
              <a:t>be a nexus between the off-campus </a:t>
            </a:r>
            <a:r>
              <a:rPr lang="en-US" dirty="0" smtClean="0"/>
              <a:t>speech </a:t>
            </a:r>
            <a:r>
              <a:rPr lang="en-US" dirty="0"/>
              <a:t>and the school community and an impact that has or is predicted to occur at school. </a:t>
            </a:r>
            <a:endParaRPr lang="en-US" dirty="0" smtClean="0"/>
          </a:p>
          <a:p>
            <a:r>
              <a:rPr lang="en-US" dirty="0" smtClean="0"/>
              <a:t>“</a:t>
            </a:r>
            <a:r>
              <a:rPr lang="en-US" dirty="0"/>
              <a:t>S</a:t>
            </a:r>
            <a:r>
              <a:rPr lang="en-US" dirty="0" smtClean="0"/>
              <a:t>chool</a:t>
            </a:r>
            <a:r>
              <a:rPr lang="en-US" dirty="0"/>
              <a:t>” </a:t>
            </a:r>
            <a:r>
              <a:rPr lang="en-US" dirty="0" smtClean="0"/>
              <a:t>in this context includes </a:t>
            </a:r>
            <a:r>
              <a:rPr lang="en-US" dirty="0"/>
              <a:t>school-sponsored field trips, extracurricular activities, sporting events, and transit to and from school or such activities. </a:t>
            </a:r>
          </a:p>
        </p:txBody>
      </p:sp>
    </p:spTree>
    <p:extLst>
      <p:ext uri="{BB962C8B-B14F-4D97-AF65-F5344CB8AC3E}">
        <p14:creationId xmlns:p14="http://schemas.microsoft.com/office/powerpoint/2010/main" xmlns="" val="912121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2119" y="1394665"/>
            <a:ext cx="8077200" cy="4832092"/>
          </a:xfrm>
          <a:prstGeom prst="rect">
            <a:avLst/>
          </a:prstGeom>
        </p:spPr>
        <p:txBody>
          <a:bodyPr wrap="square">
            <a:spAutoFit/>
          </a:bodyPr>
          <a:lstStyle/>
          <a:p>
            <a:pPr marL="457200" indent="-457200">
              <a:buFont typeface="Arial" panose="020B0604020202020204" pitchFamily="34" charset="0"/>
              <a:buChar char="•"/>
            </a:pPr>
            <a:r>
              <a:rPr lang="en-US" sz="2800" dirty="0" smtClean="0">
                <a:solidFill>
                  <a:srgbClr val="1547A2"/>
                </a:solidFill>
                <a:ea typeface="Calibri" panose="020F0502020204030204" pitchFamily="34" charset="0"/>
                <a:cs typeface="Times New Roman" panose="02020603050405020304" pitchFamily="18" charset="0"/>
              </a:rPr>
              <a:t>Definition of a “Labor Organization”</a:t>
            </a:r>
          </a:p>
          <a:p>
            <a:pPr marL="457200" indent="-457200">
              <a:buFont typeface="Arial" panose="020B0604020202020204" pitchFamily="34" charset="0"/>
              <a:buChar char="•"/>
            </a:pPr>
            <a:r>
              <a:rPr lang="en-US" sz="2800" dirty="0" smtClean="0">
                <a:solidFill>
                  <a:srgbClr val="1547A2"/>
                </a:solidFill>
                <a:ea typeface="Calibri" panose="020F0502020204030204" pitchFamily="34" charset="0"/>
                <a:cs typeface="Times New Roman" panose="02020603050405020304" pitchFamily="18" charset="0"/>
              </a:rPr>
              <a:t>Requirements for “Labor Organizations”</a:t>
            </a:r>
          </a:p>
          <a:p>
            <a:pPr marL="457200" indent="-457200">
              <a:buFont typeface="Arial" panose="020B0604020202020204" pitchFamily="34" charset="0"/>
              <a:buChar char="•"/>
            </a:pPr>
            <a:r>
              <a:rPr lang="en-US" sz="2800" dirty="0" smtClean="0">
                <a:solidFill>
                  <a:srgbClr val="1547A2"/>
                </a:solidFill>
                <a:ea typeface="Calibri" panose="020F0502020204030204" pitchFamily="34" charset="0"/>
                <a:cs typeface="Times New Roman" panose="02020603050405020304" pitchFamily="18" charset="0"/>
              </a:rPr>
              <a:t>Dues to “Labor Organizations”</a:t>
            </a:r>
          </a:p>
          <a:p>
            <a:pPr marL="457200" indent="-457200">
              <a:buFont typeface="Arial" panose="020B0604020202020204" pitchFamily="34" charset="0"/>
              <a:buChar char="•"/>
            </a:pPr>
            <a:r>
              <a:rPr lang="en-US" sz="2800" dirty="0" smtClean="0">
                <a:solidFill>
                  <a:srgbClr val="1547A2"/>
                </a:solidFill>
                <a:ea typeface="Calibri" panose="020F0502020204030204" pitchFamily="34" charset="0"/>
                <a:cs typeface="Times New Roman" panose="02020603050405020304" pitchFamily="18" charset="0"/>
              </a:rPr>
              <a:t>Rules for Exclusive </a:t>
            </a:r>
            <a:r>
              <a:rPr lang="en-US" sz="2800" dirty="0">
                <a:solidFill>
                  <a:srgbClr val="1547A2"/>
                </a:solidFill>
                <a:ea typeface="Calibri" panose="020F0502020204030204" pitchFamily="34" charset="0"/>
                <a:cs typeface="Times New Roman" panose="02020603050405020304" pitchFamily="18" charset="0"/>
              </a:rPr>
              <a:t>B</a:t>
            </a:r>
            <a:r>
              <a:rPr lang="en-US" sz="2800" dirty="0" smtClean="0">
                <a:solidFill>
                  <a:srgbClr val="1547A2"/>
                </a:solidFill>
                <a:ea typeface="Calibri" panose="020F0502020204030204" pitchFamily="34" charset="0"/>
                <a:cs typeface="Times New Roman" panose="02020603050405020304" pitchFamily="18" charset="0"/>
              </a:rPr>
              <a:t>argaining </a:t>
            </a:r>
            <a:r>
              <a:rPr lang="en-US" sz="2800" dirty="0">
                <a:solidFill>
                  <a:srgbClr val="1547A2"/>
                </a:solidFill>
                <a:ea typeface="Calibri" panose="020F0502020204030204" pitchFamily="34" charset="0"/>
                <a:cs typeface="Times New Roman" panose="02020603050405020304" pitchFamily="18" charset="0"/>
              </a:rPr>
              <a:t>R</a:t>
            </a:r>
            <a:r>
              <a:rPr lang="en-US" sz="2800" dirty="0" smtClean="0">
                <a:solidFill>
                  <a:srgbClr val="1547A2"/>
                </a:solidFill>
                <a:ea typeface="Calibri" panose="020F0502020204030204" pitchFamily="34" charset="0"/>
                <a:cs typeface="Times New Roman" panose="02020603050405020304" pitchFamily="18" charset="0"/>
              </a:rPr>
              <a:t>epresentatives</a:t>
            </a:r>
          </a:p>
          <a:p>
            <a:pPr marL="457200" indent="-457200">
              <a:buFont typeface="Arial" panose="020B0604020202020204" pitchFamily="34" charset="0"/>
              <a:buChar char="•"/>
            </a:pPr>
            <a:r>
              <a:rPr lang="en-US" sz="2800" dirty="0" smtClean="0">
                <a:solidFill>
                  <a:srgbClr val="1547A2"/>
                </a:solidFill>
                <a:ea typeface="Calibri" panose="020F0502020204030204" pitchFamily="34" charset="0"/>
                <a:cs typeface="Times New Roman" panose="02020603050405020304" pitchFamily="18" charset="0"/>
              </a:rPr>
              <a:t>Certification, Recertification and Decertification</a:t>
            </a:r>
          </a:p>
          <a:p>
            <a:pPr marL="457200" indent="-457200">
              <a:buFont typeface="Arial" panose="020B0604020202020204" pitchFamily="34" charset="0"/>
              <a:buChar char="•"/>
            </a:pPr>
            <a:r>
              <a:rPr lang="en-US" sz="2800" dirty="0" smtClean="0">
                <a:solidFill>
                  <a:srgbClr val="1547A2"/>
                </a:solidFill>
                <a:ea typeface="Calibri" panose="020F0502020204030204" pitchFamily="34" charset="0"/>
                <a:cs typeface="Times New Roman" panose="02020603050405020304" pitchFamily="18" charset="0"/>
              </a:rPr>
              <a:t>Rules for Negotiations</a:t>
            </a:r>
          </a:p>
          <a:p>
            <a:pPr marL="457200" indent="-457200">
              <a:buFont typeface="Arial" panose="020B0604020202020204" pitchFamily="34" charset="0"/>
              <a:buChar char="•"/>
            </a:pPr>
            <a:r>
              <a:rPr lang="en-US" sz="2800" dirty="0" smtClean="0">
                <a:solidFill>
                  <a:srgbClr val="1547A2"/>
                </a:solidFill>
                <a:ea typeface="Calibri" panose="020F0502020204030204" pitchFamily="34" charset="0"/>
                <a:cs typeface="Times New Roman" panose="02020603050405020304" pitchFamily="18" charset="0"/>
              </a:rPr>
              <a:t>Mandatory Provisions for a CBA</a:t>
            </a:r>
          </a:p>
          <a:p>
            <a:pPr marL="457200" indent="-457200">
              <a:buFont typeface="Arial" panose="020B0604020202020204" pitchFamily="34" charset="0"/>
              <a:buChar char="•"/>
            </a:pPr>
            <a:r>
              <a:rPr lang="en-US" sz="2800" dirty="0" smtClean="0">
                <a:solidFill>
                  <a:srgbClr val="1547A2"/>
                </a:solidFill>
                <a:ea typeface="Calibri" panose="020F0502020204030204" pitchFamily="34" charset="0"/>
                <a:cs typeface="Times New Roman" panose="02020603050405020304" pitchFamily="18" charset="0"/>
              </a:rPr>
              <a:t>Ratification </a:t>
            </a:r>
          </a:p>
          <a:p>
            <a:pPr marL="457200" indent="-457200">
              <a:buFont typeface="Arial" panose="020B0604020202020204" pitchFamily="34" charset="0"/>
              <a:buChar char="•"/>
            </a:pPr>
            <a:r>
              <a:rPr lang="en-US" sz="2800" dirty="0" smtClean="0">
                <a:solidFill>
                  <a:srgbClr val="1547A2"/>
                </a:solidFill>
                <a:ea typeface="Calibri" panose="020F0502020204030204" pitchFamily="34" charset="0"/>
                <a:cs typeface="Times New Roman" panose="02020603050405020304" pitchFamily="18" charset="0"/>
              </a:rPr>
              <a:t>Impasse</a:t>
            </a:r>
            <a:endParaRPr lang="en-US" sz="3200" dirty="0" smtClean="0">
              <a:solidFill>
                <a:srgbClr val="1547A2"/>
              </a:solidFill>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HB 1413: Key Concepts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60574" y="2324811"/>
            <a:ext cx="3093172" cy="2971800"/>
          </a:xfrm>
          <a:prstGeom prst="rect">
            <a:avLst/>
          </a:prstGeom>
        </p:spPr>
      </p:pic>
    </p:spTree>
    <p:extLst>
      <p:ext uri="{BB962C8B-B14F-4D97-AF65-F5344CB8AC3E}">
        <p14:creationId xmlns:p14="http://schemas.microsoft.com/office/powerpoint/2010/main" xmlns="" val="1391959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4409" y="700823"/>
            <a:ext cx="11577711" cy="3570208"/>
          </a:xfrm>
          <a:prstGeom prst="rect">
            <a:avLst/>
          </a:prstGeom>
        </p:spPr>
        <p:txBody>
          <a:bodyPr wrap="square">
            <a:spAutoFit/>
          </a:bodyPr>
          <a:lstStyle/>
          <a:p>
            <a:pPr lvl="0" algn="ctr" eaLnBrk="0" fontAlgn="base" hangingPunct="0">
              <a:spcBef>
                <a:spcPct val="0"/>
              </a:spcBef>
              <a:spcAft>
                <a:spcPct val="0"/>
              </a:spcAft>
            </a:pPr>
            <a:r>
              <a:rPr lang="en-US" altLang="en-US" sz="5400" b="1" dirty="0" smtClean="0">
                <a:solidFill>
                  <a:srgbClr val="1547A2"/>
                </a:solidFill>
                <a:latin typeface="Malgun Gothic" panose="020B0503020000020004" pitchFamily="34" charset="-127"/>
                <a:ea typeface="Malgun Gothic" panose="020B0503020000020004" pitchFamily="34" charset="-127"/>
                <a:cs typeface="Times New Roman" pitchFamily="18" charset="0"/>
              </a:rPr>
              <a:t>Missouri Association of </a:t>
            </a:r>
          </a:p>
          <a:p>
            <a:pPr lvl="0" algn="ctr" eaLnBrk="0" fontAlgn="base" hangingPunct="0">
              <a:spcBef>
                <a:spcPct val="0"/>
              </a:spcBef>
              <a:spcAft>
                <a:spcPct val="0"/>
              </a:spcAft>
            </a:pPr>
            <a:r>
              <a:rPr lang="en-US" altLang="en-US" sz="5400" b="1" dirty="0" smtClean="0">
                <a:solidFill>
                  <a:srgbClr val="1547A2"/>
                </a:solidFill>
                <a:latin typeface="Malgun Gothic" panose="020B0503020000020004" pitchFamily="34" charset="-127"/>
                <a:ea typeface="Malgun Gothic" panose="020B0503020000020004" pitchFamily="34" charset="-127"/>
                <a:cs typeface="Times New Roman" pitchFamily="18" charset="0"/>
              </a:rPr>
              <a:t>Rural Education</a:t>
            </a:r>
            <a:endParaRPr lang="en-US" altLang="en-US" sz="5400" b="1" dirty="0">
              <a:solidFill>
                <a:srgbClr val="1547A2"/>
              </a:solidFill>
              <a:latin typeface="Malgun Gothic" panose="020B0503020000020004" pitchFamily="34" charset="-127"/>
              <a:ea typeface="Malgun Gothic" panose="020B0503020000020004" pitchFamily="34" charset="-127"/>
              <a:cs typeface="Times New Roman" pitchFamily="18" charset="0"/>
            </a:endParaRPr>
          </a:p>
          <a:p>
            <a:pPr algn="ctr" eaLnBrk="0" fontAlgn="base" hangingPunct="0">
              <a:spcBef>
                <a:spcPct val="0"/>
              </a:spcBef>
              <a:spcAft>
                <a:spcPct val="0"/>
              </a:spcAft>
            </a:pPr>
            <a:r>
              <a:rPr lang="en-US" altLang="en-US" sz="2000" b="1" dirty="0" smtClean="0">
                <a:solidFill>
                  <a:srgbClr val="1547A2"/>
                </a:solidFill>
                <a:ea typeface="Malgun Gothic" panose="020B0503020000020004" pitchFamily="34" charset="-127"/>
                <a:cs typeface="Times New Roman" pitchFamily="18" charset="0"/>
              </a:rPr>
              <a:t> </a:t>
            </a:r>
          </a:p>
          <a:p>
            <a:pPr algn="ctr" eaLnBrk="0" fontAlgn="base" hangingPunct="0">
              <a:spcBef>
                <a:spcPct val="0"/>
              </a:spcBef>
              <a:spcAft>
                <a:spcPct val="0"/>
              </a:spcAft>
            </a:pPr>
            <a:r>
              <a:rPr lang="en-US" altLang="en-US" sz="4000" b="1" dirty="0" smtClean="0">
                <a:solidFill>
                  <a:srgbClr val="1547A2"/>
                </a:solidFill>
                <a:ea typeface="Malgun Gothic" panose="020B0503020000020004" pitchFamily="34" charset="-127"/>
                <a:cs typeface="Times New Roman" pitchFamily="18" charset="0"/>
              </a:rPr>
              <a:t>General Session</a:t>
            </a:r>
          </a:p>
          <a:p>
            <a:pPr algn="ctr" eaLnBrk="0" fontAlgn="base" hangingPunct="0">
              <a:spcBef>
                <a:spcPct val="0"/>
              </a:spcBef>
              <a:spcAft>
                <a:spcPct val="0"/>
              </a:spcAft>
            </a:pPr>
            <a:endParaRPr lang="en-US" altLang="en-US" b="1" dirty="0">
              <a:solidFill>
                <a:srgbClr val="1547A2"/>
              </a:solidFill>
              <a:ea typeface="Malgun Gothic" panose="020B0503020000020004" pitchFamily="34" charset="-127"/>
              <a:cs typeface="Times New Roman" pitchFamily="18" charset="0"/>
            </a:endParaRPr>
          </a:p>
          <a:p>
            <a:pPr algn="ctr" eaLnBrk="0" fontAlgn="base" hangingPunct="0">
              <a:spcBef>
                <a:spcPct val="0"/>
              </a:spcBef>
              <a:spcAft>
                <a:spcPct val="0"/>
              </a:spcAft>
            </a:pPr>
            <a:r>
              <a:rPr lang="en-US" altLang="en-US" sz="4000" b="1" dirty="0" smtClean="0">
                <a:solidFill>
                  <a:srgbClr val="1547A2"/>
                </a:solidFill>
                <a:ea typeface="Malgun Gothic" panose="020B0503020000020004" pitchFamily="34" charset="-127"/>
                <a:cs typeface="Times New Roman" pitchFamily="18" charset="0"/>
              </a:rPr>
              <a:t>Duane Martin &amp; Emily Omohundro</a:t>
            </a:r>
            <a:endParaRPr lang="en-US" altLang="en-US" sz="4000" b="1" dirty="0">
              <a:solidFill>
                <a:srgbClr val="1547A2"/>
              </a:solidFill>
              <a:ea typeface="Malgun Gothic" panose="020B0503020000020004" pitchFamily="34" charset="-127"/>
              <a:cs typeface="Times New Roman" pitchFamily="18" charset="0"/>
            </a:endParaRPr>
          </a:p>
        </p:txBody>
      </p:sp>
      <p:pic>
        <p:nvPicPr>
          <p:cNvPr id="11" name="Picture 2" descr="EdCounsel_Logo-Email"/>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4208"/>
          <a:stretch/>
        </p:blipFill>
        <p:spPr bwMode="auto">
          <a:xfrm>
            <a:off x="3258131" y="4572000"/>
            <a:ext cx="5650265" cy="17507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xmlns="" val="644900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
            </a:r>
            <a:r>
              <a:rPr lang="en-US" smtClean="0"/>
              <a:t>Labor Organization”</a:t>
            </a:r>
            <a:endParaRPr lang="en-US" dirty="0"/>
          </a:p>
        </p:txBody>
      </p:sp>
      <p:sp>
        <p:nvSpPr>
          <p:cNvPr id="7" name="Rectangle 6"/>
          <p:cNvSpPr/>
          <p:nvPr/>
        </p:nvSpPr>
        <p:spPr>
          <a:xfrm>
            <a:off x="4633119" y="1600200"/>
            <a:ext cx="7239000" cy="3970318"/>
          </a:xfrm>
          <a:prstGeom prst="rect">
            <a:avLst/>
          </a:prstGeom>
        </p:spPr>
        <p:txBody>
          <a:bodyPr wrap="square">
            <a:spAutoFit/>
          </a:bodyPr>
          <a:lstStyle/>
          <a:p>
            <a:r>
              <a:rPr lang="en-US" sz="2800" dirty="0" smtClean="0">
                <a:solidFill>
                  <a:srgbClr val="1547A2"/>
                </a:solidFill>
              </a:rPr>
              <a:t>”any   </a:t>
            </a:r>
            <a:r>
              <a:rPr lang="en-US" sz="2800" dirty="0">
                <a:solidFill>
                  <a:srgbClr val="1547A2"/>
                </a:solidFill>
              </a:rPr>
              <a:t>organization,   agency,   or  public  </a:t>
            </a:r>
            <a:r>
              <a:rPr lang="en-US" sz="2800" dirty="0" smtClean="0">
                <a:solidFill>
                  <a:srgbClr val="1547A2"/>
                </a:solidFill>
              </a:rPr>
              <a:t>employee  </a:t>
            </a:r>
            <a:r>
              <a:rPr lang="en-US" sz="2800" dirty="0">
                <a:solidFill>
                  <a:srgbClr val="1547A2"/>
                </a:solidFill>
              </a:rPr>
              <a:t>representation committee or plan, in which public employees participate and that exists </a:t>
            </a:r>
            <a:r>
              <a:rPr lang="en-US" sz="2800" dirty="0" smtClean="0">
                <a:solidFill>
                  <a:srgbClr val="1547A2"/>
                </a:solidFill>
              </a:rPr>
              <a:t>for</a:t>
            </a:r>
            <a:r>
              <a:rPr lang="en-US" sz="2800" dirty="0">
                <a:solidFill>
                  <a:srgbClr val="1547A2"/>
                </a:solidFill>
              </a:rPr>
              <a:t> </a:t>
            </a:r>
            <a:r>
              <a:rPr lang="en-US" sz="2800" dirty="0" smtClean="0">
                <a:solidFill>
                  <a:srgbClr val="1547A2"/>
                </a:solidFill>
              </a:rPr>
              <a:t>the </a:t>
            </a:r>
            <a:r>
              <a:rPr lang="en-US" sz="2800" dirty="0">
                <a:solidFill>
                  <a:srgbClr val="1547A2"/>
                </a:solidFill>
              </a:rPr>
              <a:t>purpose, in whole or in part, of dealing with a public body or public bodies </a:t>
            </a:r>
            <a:r>
              <a:rPr lang="en-US" sz="2800" dirty="0" smtClean="0">
                <a:solidFill>
                  <a:srgbClr val="1547A2"/>
                </a:solidFill>
              </a:rPr>
              <a:t>concerning collective </a:t>
            </a:r>
            <a:r>
              <a:rPr lang="en-US" sz="2800" dirty="0">
                <a:solidFill>
                  <a:srgbClr val="1547A2"/>
                </a:solidFill>
              </a:rPr>
              <a:t>bargaining, grievances, labor disputes, wages, rates of pay, hours of employment</a:t>
            </a:r>
            <a:r>
              <a:rPr lang="en-US" sz="2800" dirty="0" smtClean="0">
                <a:solidFill>
                  <a:srgbClr val="1547A2"/>
                </a:solidFill>
              </a:rPr>
              <a:t>, or </a:t>
            </a:r>
            <a:r>
              <a:rPr lang="en-US" sz="2800" dirty="0">
                <a:solidFill>
                  <a:srgbClr val="1547A2"/>
                </a:solidFill>
              </a:rPr>
              <a:t>conditions of work</a:t>
            </a:r>
            <a:r>
              <a:rPr lang="en-US" sz="2800" dirty="0" smtClean="0">
                <a:solidFill>
                  <a:srgbClr val="1547A2"/>
                </a:solidFill>
              </a:rPr>
              <a:t>;”</a:t>
            </a:r>
            <a:endParaRPr lang="en-US" sz="2800" dirty="0">
              <a:solidFill>
                <a:srgbClr val="1547A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919" y="1600200"/>
            <a:ext cx="4065930" cy="2819400"/>
          </a:xfrm>
          <a:prstGeom prst="rect">
            <a:avLst/>
          </a:prstGeom>
        </p:spPr>
      </p:pic>
    </p:spTree>
    <p:extLst>
      <p:ext uri="{BB962C8B-B14F-4D97-AF65-F5344CB8AC3E}">
        <p14:creationId xmlns:p14="http://schemas.microsoft.com/office/powerpoint/2010/main" xmlns="" val="2590255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Organization”</a:t>
            </a:r>
            <a:endParaRPr lang="en-US" dirty="0"/>
          </a:p>
        </p:txBody>
      </p:sp>
      <p:sp>
        <p:nvSpPr>
          <p:cNvPr id="5" name="Text Placeholder 4"/>
          <p:cNvSpPr>
            <a:spLocks noGrp="1"/>
          </p:cNvSpPr>
          <p:nvPr>
            <p:ph type="body" idx="1"/>
          </p:nvPr>
        </p:nvSpPr>
        <p:spPr/>
        <p:txBody>
          <a:bodyPr/>
          <a:lstStyle/>
          <a:p>
            <a:r>
              <a:rPr lang="en-US" dirty="0" smtClean="0"/>
              <a:t>HB 1413 	</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”Any   </a:t>
            </a:r>
            <a:r>
              <a:rPr lang="en-US" dirty="0"/>
              <a:t>organization,   agency,   or  public  employee  representation committee or plan, in which public employees participate and that exists for the purpose, in whole or in part, of dealing with a public body or public bodies concerning collective bargaining, grievances, labor disputes, wages, rates of pay, hours of employment, or conditions of </a:t>
            </a:r>
            <a:r>
              <a:rPr lang="en-US" dirty="0" smtClean="0"/>
              <a:t>work.”</a:t>
            </a:r>
            <a:endParaRPr lang="en-US" dirty="0"/>
          </a:p>
          <a:p>
            <a:endParaRPr lang="en-US" dirty="0"/>
          </a:p>
        </p:txBody>
      </p:sp>
      <p:sp>
        <p:nvSpPr>
          <p:cNvPr id="7" name="Text Placeholder 6"/>
          <p:cNvSpPr>
            <a:spLocks noGrp="1"/>
          </p:cNvSpPr>
          <p:nvPr>
            <p:ph type="body" sz="quarter" idx="3"/>
          </p:nvPr>
        </p:nvSpPr>
        <p:spPr/>
        <p:txBody>
          <a:bodyPr/>
          <a:lstStyle/>
          <a:p>
            <a:r>
              <a:rPr lang="en-US" dirty="0" smtClean="0"/>
              <a:t>National Labor Relations Act</a:t>
            </a:r>
            <a:endParaRPr lang="en-US" dirty="0"/>
          </a:p>
        </p:txBody>
      </p:sp>
      <p:sp>
        <p:nvSpPr>
          <p:cNvPr id="8" name="Content Placeholder 7"/>
          <p:cNvSpPr>
            <a:spLocks noGrp="1"/>
          </p:cNvSpPr>
          <p:nvPr>
            <p:ph sz="quarter" idx="4"/>
          </p:nvPr>
        </p:nvSpPr>
        <p:spPr/>
        <p:txBody>
          <a:bodyPr>
            <a:normAutofit lnSpcReduction="10000"/>
          </a:bodyPr>
          <a:lstStyle/>
          <a:p>
            <a:r>
              <a:rPr lang="en-US" dirty="0" smtClean="0"/>
              <a:t>“Any </a:t>
            </a:r>
            <a:r>
              <a:rPr lang="en-US" dirty="0"/>
              <a:t>organization of any kind, or any agency or employee representation committee or plan, in which employees participate and which exists for the purpose, in whole or in part, of dealing with employers concerning grievances, labor disputes, wages, rates of pay, hours of employment, or conditions of </a:t>
            </a:r>
            <a:r>
              <a:rPr lang="en-US" dirty="0" smtClean="0"/>
              <a:t>work.”</a:t>
            </a:r>
            <a:endParaRPr lang="en-US" dirty="0"/>
          </a:p>
        </p:txBody>
      </p:sp>
    </p:spTree>
    <p:extLst>
      <p:ext uri="{BB962C8B-B14F-4D97-AF65-F5344CB8AC3E}">
        <p14:creationId xmlns:p14="http://schemas.microsoft.com/office/powerpoint/2010/main" xmlns="" val="3122255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342108"/>
            <a:ext cx="10945654" cy="1410492"/>
          </a:xfrm>
        </p:spPr>
        <p:txBody>
          <a:bodyPr>
            <a:normAutofit/>
          </a:bodyPr>
          <a:lstStyle/>
          <a:p>
            <a:r>
              <a:rPr lang="en-US" dirty="0" smtClean="0"/>
              <a:t>Factors Demonstrating Employee Committee is Not a “Labor Organization”</a:t>
            </a:r>
            <a:endParaRPr lang="en-US" dirty="0"/>
          </a:p>
        </p:txBody>
      </p:sp>
      <p:sp>
        <p:nvSpPr>
          <p:cNvPr id="3" name="Content Placeholder 2"/>
          <p:cNvSpPr>
            <a:spLocks noGrp="1"/>
          </p:cNvSpPr>
          <p:nvPr>
            <p:ph idx="1"/>
          </p:nvPr>
        </p:nvSpPr>
        <p:spPr>
          <a:xfrm>
            <a:off x="213519" y="1828800"/>
            <a:ext cx="11734800" cy="4525963"/>
          </a:xfrm>
        </p:spPr>
        <p:txBody>
          <a:bodyPr>
            <a:normAutofit fontScale="62500" lnSpcReduction="20000"/>
          </a:bodyPr>
          <a:lstStyle/>
          <a:p>
            <a:r>
              <a:rPr lang="en-US" dirty="0"/>
              <a:t>Employee representatives are selected by administration, not by employees.</a:t>
            </a:r>
          </a:p>
          <a:p>
            <a:r>
              <a:rPr lang="en-US" dirty="0"/>
              <a:t>Employee representatives are selected on a rotational basis allowing for greater participation </a:t>
            </a:r>
            <a:r>
              <a:rPr lang="en-US" dirty="0" smtClean="0"/>
              <a:t>of individual employees.</a:t>
            </a:r>
            <a:endParaRPr lang="en-US" dirty="0"/>
          </a:p>
          <a:p>
            <a:r>
              <a:rPr lang="en-US" dirty="0"/>
              <a:t>Representatives are not selected based upon affiliation with a particular </a:t>
            </a:r>
            <a:r>
              <a:rPr lang="en-US" dirty="0" smtClean="0"/>
              <a:t>association (MSTA, MNEA, etc.)</a:t>
            </a:r>
            <a:endParaRPr lang="en-US" dirty="0"/>
          </a:p>
          <a:p>
            <a:r>
              <a:rPr lang="en-US" dirty="0"/>
              <a:t>No stated purpose, in whole or in part, of “dealing” with employer—merely an opportunity for communication of ideas.  </a:t>
            </a:r>
            <a:endParaRPr lang="en-US" dirty="0" smtClean="0"/>
          </a:p>
          <a:p>
            <a:pPr lvl="1">
              <a:buFont typeface="Arial" panose="020B0604020202020204" pitchFamily="34" charset="0"/>
              <a:buChar char="•"/>
            </a:pPr>
            <a:r>
              <a:rPr lang="en-US" dirty="0" smtClean="0"/>
              <a:t>“Dealing” is broader than traditional collective bargaining.</a:t>
            </a:r>
            <a:endParaRPr lang="en-US" dirty="0"/>
          </a:p>
          <a:p>
            <a:r>
              <a:rPr lang="en-US" dirty="0"/>
              <a:t>Employees </a:t>
            </a:r>
            <a:r>
              <a:rPr lang="en-US" dirty="0" smtClean="0"/>
              <a:t>from committee do </a:t>
            </a:r>
            <a:r>
              <a:rPr lang="en-US" dirty="0"/>
              <a:t>not make proposals to administration or board regarding salary or working conditions.</a:t>
            </a:r>
          </a:p>
          <a:p>
            <a:r>
              <a:rPr lang="en-US" dirty="0"/>
              <a:t>No formal organization (constitution, bylaws, etc.) associated with the committee.</a:t>
            </a:r>
          </a:p>
          <a:p>
            <a:r>
              <a:rPr lang="en-US" dirty="0"/>
              <a:t>No “anti-union animus” by the administration or board—no attempt to thwart union organization.</a:t>
            </a:r>
          </a:p>
          <a:p>
            <a:r>
              <a:rPr lang="en-US" dirty="0"/>
              <a:t>The committee does not have any decision making authority. </a:t>
            </a:r>
          </a:p>
          <a:p>
            <a:pPr marL="0" indent="0">
              <a:buNone/>
            </a:pPr>
            <a:endParaRPr lang="en-US" dirty="0" smtClean="0"/>
          </a:p>
          <a:p>
            <a:pPr marL="0" indent="0">
              <a:buNone/>
            </a:pPr>
            <a:r>
              <a:rPr lang="en-US" dirty="0" smtClean="0"/>
              <a:t>If </a:t>
            </a:r>
            <a:r>
              <a:rPr lang="en-US" dirty="0"/>
              <a:t>all these factors are present, the committee will </a:t>
            </a:r>
            <a:r>
              <a:rPr lang="en-US" b="1" i="1" u="sng" dirty="0"/>
              <a:t>not</a:t>
            </a:r>
            <a:r>
              <a:rPr lang="en-US" dirty="0"/>
              <a:t> likely be considered a “labor organization” under the law</a:t>
            </a:r>
            <a:r>
              <a:rPr lang="en-US" dirty="0" smtClean="0"/>
              <a:t>.</a:t>
            </a:r>
            <a:endParaRPr lang="en-US" dirty="0"/>
          </a:p>
        </p:txBody>
      </p:sp>
    </p:spTree>
    <p:extLst>
      <p:ext uri="{BB962C8B-B14F-4D97-AF65-F5344CB8AC3E}">
        <p14:creationId xmlns:p14="http://schemas.microsoft.com/office/powerpoint/2010/main" xmlns="" val="370169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9720" y="1524000"/>
            <a:ext cx="7543800" cy="4524315"/>
          </a:xfrm>
          <a:prstGeom prst="rect">
            <a:avLst/>
          </a:prstGeom>
        </p:spPr>
        <p:txBody>
          <a:bodyPr wrap="square">
            <a:spAutoFit/>
          </a:bodyPr>
          <a:lstStyle/>
          <a:p>
            <a:pPr marL="457200" indent="-457200">
              <a:buFont typeface="Arial" panose="020B0604020202020204" pitchFamily="34" charset="0"/>
              <a:buChar char="•"/>
            </a:pPr>
            <a:r>
              <a:rPr lang="en-US" sz="3200" dirty="0" smtClean="0">
                <a:solidFill>
                  <a:srgbClr val="1547A2"/>
                </a:solidFill>
                <a:ea typeface="Calibri" panose="020F0502020204030204" pitchFamily="34" charset="0"/>
                <a:cs typeface="Times New Roman" panose="02020603050405020304" pitchFamily="18" charset="0"/>
              </a:rPr>
              <a:t>Constitution and bylaws</a:t>
            </a:r>
          </a:p>
          <a:p>
            <a:pPr marL="457200" indent="-457200">
              <a:buFont typeface="Arial" panose="020B0604020202020204" pitchFamily="34" charset="0"/>
              <a:buChar char="•"/>
            </a:pPr>
            <a:r>
              <a:rPr lang="en-US" sz="3200" dirty="0" smtClean="0">
                <a:solidFill>
                  <a:srgbClr val="1547A2"/>
                </a:solidFill>
                <a:ea typeface="Calibri" panose="020F0502020204030204" pitchFamily="34" charset="0"/>
                <a:cs typeface="Times New Roman" panose="02020603050405020304" pitchFamily="18" charset="0"/>
              </a:rPr>
              <a:t>Filings required with Missouri DOLIR</a:t>
            </a:r>
          </a:p>
          <a:p>
            <a:pPr marL="914400" lvl="1" indent="-457200">
              <a:buFont typeface="Arial" panose="020B0604020202020204" pitchFamily="34" charset="0"/>
              <a:buChar char="•"/>
            </a:pPr>
            <a:r>
              <a:rPr lang="en-US" sz="3200" dirty="0" smtClean="0">
                <a:solidFill>
                  <a:srgbClr val="1547A2"/>
                </a:solidFill>
                <a:ea typeface="Calibri" panose="020F0502020204030204" pitchFamily="34" charset="0"/>
                <a:cs typeface="Times New Roman" panose="02020603050405020304" pitchFamily="18" charset="0"/>
              </a:rPr>
              <a:t>Annual Financial Report</a:t>
            </a:r>
          </a:p>
          <a:p>
            <a:pPr marL="457200" indent="-457200">
              <a:buFont typeface="Arial" panose="020B0604020202020204" pitchFamily="34" charset="0"/>
              <a:buChar char="•"/>
            </a:pPr>
            <a:r>
              <a:rPr lang="en-US" sz="3200" dirty="0" smtClean="0">
                <a:solidFill>
                  <a:srgbClr val="1547A2"/>
                </a:solidFill>
                <a:ea typeface="Calibri" panose="020F0502020204030204" pitchFamily="34" charset="0"/>
                <a:cs typeface="Times New Roman" panose="02020603050405020304" pitchFamily="18" charset="0"/>
              </a:rPr>
              <a:t>Each officer and non-clerical/custodial employee of the labor organization must file a financial disclosure report with DOLIR</a:t>
            </a:r>
          </a:p>
          <a:p>
            <a:pPr marL="914400" lvl="1" indent="-457200">
              <a:buFont typeface="Arial" panose="020B0604020202020204" pitchFamily="34" charset="0"/>
              <a:buChar char="•"/>
            </a:pPr>
            <a:r>
              <a:rPr lang="en-US" sz="3200" dirty="0" smtClean="0">
                <a:solidFill>
                  <a:srgbClr val="1547A2"/>
                </a:solidFill>
                <a:ea typeface="Calibri" panose="020F0502020204030204" pitchFamily="34" charset="0"/>
                <a:cs typeface="Times New Roman" panose="02020603050405020304" pitchFamily="18" charset="0"/>
              </a:rPr>
              <a:t>Considered an open record</a:t>
            </a:r>
            <a:endParaRPr lang="en-US" sz="3200" dirty="0">
              <a:solidFill>
                <a:srgbClr val="1547A2"/>
              </a:solidFill>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Requirements of Labor Organizations</a:t>
            </a:r>
            <a:endParaRPr lang="en-US" dirty="0"/>
          </a:p>
        </p:txBody>
      </p:sp>
      <p:pic>
        <p:nvPicPr>
          <p:cNvPr id="4098"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995319" y="1371600"/>
            <a:ext cx="5494821" cy="495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6899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619224"/>
            <a:ext cx="12161838" cy="5619551"/>
          </a:xfrm>
          <a:prstGeom prst="rect">
            <a:avLst/>
          </a:prstGeom>
        </p:spPr>
      </p:pic>
    </p:spTree>
    <p:extLst>
      <p:ext uri="{BB962C8B-B14F-4D97-AF65-F5344CB8AC3E}">
        <p14:creationId xmlns:p14="http://schemas.microsoft.com/office/powerpoint/2010/main" xmlns="" val="330347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4585</TotalTime>
  <Words>2072</Words>
  <Application>Microsoft Office PowerPoint</Application>
  <PresentationFormat>Custom</PresentationFormat>
  <Paragraphs>216</Paragraphs>
  <Slides>40</Slides>
  <Notes>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Bargaining before August 28th</vt:lpstr>
      <vt:lpstr>HB 1413: Key Concepts </vt:lpstr>
      <vt:lpstr>“Labor Organization”</vt:lpstr>
      <vt:lpstr>“Labor Organization”</vt:lpstr>
      <vt:lpstr>Factors Demonstrating Employee Committee is Not a “Labor Organization”</vt:lpstr>
      <vt:lpstr>Requirements of Labor Organizations</vt:lpstr>
      <vt:lpstr>Slide 9</vt:lpstr>
      <vt:lpstr>DOLIR Website</vt:lpstr>
      <vt:lpstr>Penalties for Failure to Comply with Filing Requirements for “Labor Organizations”</vt:lpstr>
      <vt:lpstr>Slide 12</vt:lpstr>
      <vt:lpstr>Notice about Virtual Course Options</vt:lpstr>
      <vt:lpstr>Student Eligibility</vt:lpstr>
      <vt:lpstr>Enrollment and Denial</vt:lpstr>
      <vt:lpstr>Enrollment and Denial</vt:lpstr>
      <vt:lpstr>We Currently Have a Provider. Now What?</vt:lpstr>
      <vt:lpstr>Slide 18</vt:lpstr>
      <vt:lpstr>Case History</vt:lpstr>
      <vt:lpstr>Court of Appeals Reverse’s  Judge Green’s Decision</vt:lpstr>
      <vt:lpstr>Slide 21</vt:lpstr>
      <vt:lpstr>Reporting</vt:lpstr>
      <vt:lpstr>Reporting (continued)</vt:lpstr>
      <vt:lpstr>Next Steps</vt:lpstr>
      <vt:lpstr>Next Steps (continued)</vt:lpstr>
      <vt:lpstr>Changes to the School Environment:  What is Appropriate?</vt:lpstr>
      <vt:lpstr>Taking Proactive Measures: Staff Training</vt:lpstr>
      <vt:lpstr>Taking Proactive Measures: Student Education</vt:lpstr>
      <vt:lpstr>Student First Amendment Free Speech: Student Walkouts</vt:lpstr>
      <vt:lpstr>Student First Amendment Free Speech: Student Walkouts</vt:lpstr>
      <vt:lpstr>Chilhowee Sit-In</vt:lpstr>
      <vt:lpstr>Chilhowee Sit-In</vt:lpstr>
      <vt:lpstr>Could the speech be viewed as  “school-sponsored”?</vt:lpstr>
      <vt:lpstr>Is the speech “reasonably related to pedagogical concern”?</vt:lpstr>
      <vt:lpstr>What is a “pedagogical concern”?</vt:lpstr>
      <vt:lpstr>Are the limitations/discipline consistent and viewpoint neutral?</vt:lpstr>
      <vt:lpstr>Student First Amendment Free Speech: Takeaways regarding Student Walkouts</vt:lpstr>
      <vt:lpstr>If not “school sponsored”, is it reasonably forecasted to cause a “material or substantial disruption”?</vt:lpstr>
      <vt:lpstr>If it is “off campus” speech, then, “is there a nexus to the District or are there disruptions in the educational environment”?</vt:lpstr>
      <vt:lpstr>Slide 40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Officer Training</dc:title>
  <dc:creator>dmartin</dc:creator>
  <cp:keywords>compliance officer training; republic; in-service</cp:keywords>
  <cp:lastModifiedBy>User</cp:lastModifiedBy>
  <cp:revision>187</cp:revision>
  <cp:lastPrinted>2018-09-27T17:36:49Z</cp:lastPrinted>
  <dcterms:created xsi:type="dcterms:W3CDTF">2015-09-14T09:10:40Z</dcterms:created>
  <dcterms:modified xsi:type="dcterms:W3CDTF">2018-10-25T12:51:19Z</dcterms:modified>
</cp:coreProperties>
</file>