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74" r:id="rId2"/>
    <p:sldId id="449" r:id="rId3"/>
    <p:sldId id="442" r:id="rId4"/>
    <p:sldId id="441" r:id="rId5"/>
    <p:sldId id="458" r:id="rId6"/>
    <p:sldId id="459" r:id="rId7"/>
    <p:sldId id="460" r:id="rId8"/>
    <p:sldId id="461" r:id="rId9"/>
    <p:sldId id="462" r:id="rId10"/>
    <p:sldId id="439" r:id="rId11"/>
    <p:sldId id="463" r:id="rId12"/>
  </p:sldIdLst>
  <p:sldSz cx="12161838"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3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tt" initials="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547A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116" d="100"/>
          <a:sy n="116" d="100"/>
        </p:scale>
        <p:origin x="-402" y="-114"/>
      </p:cViewPr>
      <p:guideLst>
        <p:guide orient="horz" pos="2160"/>
        <p:guide pos="3831"/>
      </p:guideLst>
    </p:cSldViewPr>
  </p:slideViewPr>
  <p:notesTextViewPr>
    <p:cViewPr>
      <p:scale>
        <a:sx n="1" d="1"/>
        <a:sy n="1" d="1"/>
      </p:scale>
      <p:origin x="0" y="0"/>
    </p:cViewPr>
  </p:notesTextViewPr>
  <p:sorterViewPr>
    <p:cViewPr>
      <p:scale>
        <a:sx n="100" d="100"/>
        <a:sy n="100" d="100"/>
      </p:scale>
      <p:origin x="0" y="120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smtClean="0"/>
              <a:t>9/22/2015</a:t>
            </a:r>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A9DF68E-CE30-497E-A83B-DAA87E9E96E9}" type="slidenum">
              <a:rPr lang="en-US" smtClean="0"/>
              <a:pPr/>
              <a:t>‹#›</a:t>
            </a:fld>
            <a:endParaRPr lang="en-US"/>
          </a:p>
        </p:txBody>
      </p:sp>
    </p:spTree>
    <p:extLst>
      <p:ext uri="{BB962C8B-B14F-4D97-AF65-F5344CB8AC3E}">
        <p14:creationId xmlns:p14="http://schemas.microsoft.com/office/powerpoint/2010/main" xmlns="" val="20762136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Lucida Sans" panose="020B0602030504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Lucida Sans" panose="020B0602030504020204" pitchFamily="34" charset="0"/>
              </a:defRPr>
            </a:lvl1pPr>
          </a:lstStyle>
          <a:p>
            <a:r>
              <a:rPr lang="en-US" smtClean="0"/>
              <a:t>9/22/2015</a:t>
            </a:r>
            <a:endParaRPr lang="en-US" dirty="0"/>
          </a:p>
        </p:txBody>
      </p:sp>
      <p:sp>
        <p:nvSpPr>
          <p:cNvPr id="4" name="Slide Image Placeholder 3"/>
          <p:cNvSpPr>
            <a:spLocks noGrp="1" noRot="1" noChangeAspect="1"/>
          </p:cNvSpPr>
          <p:nvPr>
            <p:ph type="sldImg" idx="2"/>
          </p:nvPr>
        </p:nvSpPr>
        <p:spPr>
          <a:xfrm>
            <a:off x="414338" y="696913"/>
            <a:ext cx="618172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Lucida Sans" panose="020B0602030504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Lucida Sans" panose="020B0602030504020204" pitchFamily="34" charset="0"/>
              </a:defRPr>
            </a:lvl1pPr>
          </a:lstStyle>
          <a:p>
            <a:fld id="{0819DAC4-FA3F-4AA2-8C4D-C2E2DBC3E1BC}" type="slidenum">
              <a:rPr lang="en-US" smtClean="0"/>
              <a:pPr/>
              <a:t>‹#›</a:t>
            </a:fld>
            <a:endParaRPr lang="en-US" dirty="0"/>
          </a:p>
        </p:txBody>
      </p:sp>
    </p:spTree>
    <p:extLst>
      <p:ext uri="{BB962C8B-B14F-4D97-AF65-F5344CB8AC3E}">
        <p14:creationId xmlns:p14="http://schemas.microsoft.com/office/powerpoint/2010/main" xmlns="" val="202915599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Lucida Sans" panose="020B0602030504020204" pitchFamily="34" charset="0"/>
        <a:ea typeface="+mn-ea"/>
        <a:cs typeface="+mn-cs"/>
      </a:defRPr>
    </a:lvl1pPr>
    <a:lvl2pPr marL="457200" algn="l" defTabSz="914400" rtl="0" eaLnBrk="1" latinLnBrk="0" hangingPunct="1">
      <a:defRPr sz="1200" kern="1200">
        <a:solidFill>
          <a:schemeClr val="tx1"/>
        </a:solidFill>
        <a:latin typeface="Lucida Sans" panose="020B0602030504020204" pitchFamily="34" charset="0"/>
        <a:ea typeface="+mn-ea"/>
        <a:cs typeface="+mn-cs"/>
      </a:defRPr>
    </a:lvl2pPr>
    <a:lvl3pPr marL="914400" algn="l" defTabSz="914400" rtl="0" eaLnBrk="1" latinLnBrk="0" hangingPunct="1">
      <a:defRPr sz="1200" kern="1200">
        <a:solidFill>
          <a:schemeClr val="tx1"/>
        </a:solidFill>
        <a:latin typeface="Lucida Sans" panose="020B0602030504020204" pitchFamily="34" charset="0"/>
        <a:ea typeface="+mn-ea"/>
        <a:cs typeface="+mn-cs"/>
      </a:defRPr>
    </a:lvl3pPr>
    <a:lvl4pPr marL="1371600" algn="l" defTabSz="914400" rtl="0" eaLnBrk="1" latinLnBrk="0" hangingPunct="1">
      <a:defRPr sz="1200" kern="1200">
        <a:solidFill>
          <a:schemeClr val="tx1"/>
        </a:solidFill>
        <a:latin typeface="Lucida Sans" panose="020B0602030504020204" pitchFamily="34" charset="0"/>
        <a:ea typeface="+mn-ea"/>
        <a:cs typeface="+mn-cs"/>
      </a:defRPr>
    </a:lvl4pPr>
    <a:lvl5pPr marL="1828800" algn="l" defTabSz="914400" rtl="0" eaLnBrk="1" latinLnBrk="0" hangingPunct="1">
      <a:defRPr sz="1200" kern="1200">
        <a:solidFill>
          <a:schemeClr val="tx1"/>
        </a:solidFill>
        <a:latin typeface="Lucida Sans" panose="020B0602030504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5138" y="719138"/>
            <a:ext cx="6384925" cy="36004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2223305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5138" y="719138"/>
            <a:ext cx="6384925" cy="36004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2956269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5138" y="719138"/>
            <a:ext cx="6384925" cy="36004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419755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2138" y="2130426"/>
            <a:ext cx="10337562" cy="1470025"/>
          </a:xfrm>
        </p:spPr>
        <p:txBody>
          <a:bodyPr/>
          <a:lstStyle>
            <a:lvl1pPr>
              <a:defRPr>
                <a:solidFill>
                  <a:srgbClr val="1547A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4276" y="3886200"/>
            <a:ext cx="851328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xmlns="" val="21861459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8092" y="6356351"/>
            <a:ext cx="2837762" cy="365125"/>
          </a:xfrm>
          <a:prstGeom prst="rect">
            <a:avLst/>
          </a:prstGeom>
        </p:spPr>
        <p:txBody>
          <a:bodyPr/>
          <a:lstStyle/>
          <a:p>
            <a:endParaRPr lang="en-US"/>
          </a:p>
        </p:txBody>
      </p:sp>
      <p:sp>
        <p:nvSpPr>
          <p:cNvPr id="5" name="Footer Placeholder 4"/>
          <p:cNvSpPr>
            <a:spLocks noGrp="1"/>
          </p:cNvSpPr>
          <p:nvPr>
            <p:ph type="ftr" sz="quarter" idx="11"/>
          </p:nvPr>
        </p:nvSpPr>
        <p:spPr>
          <a:xfrm>
            <a:off x="4155295" y="6356351"/>
            <a:ext cx="3851249"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4193341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7332" y="274639"/>
            <a:ext cx="2736414"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092" y="274639"/>
            <a:ext cx="800654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8092" y="6356351"/>
            <a:ext cx="2837762" cy="365125"/>
          </a:xfrm>
          <a:prstGeom prst="rect">
            <a:avLst/>
          </a:prstGeom>
        </p:spPr>
        <p:txBody>
          <a:bodyPr/>
          <a:lstStyle/>
          <a:p>
            <a:endParaRPr lang="en-US"/>
          </a:p>
        </p:txBody>
      </p:sp>
      <p:sp>
        <p:nvSpPr>
          <p:cNvPr id="5" name="Footer Placeholder 4"/>
          <p:cNvSpPr>
            <a:spLocks noGrp="1"/>
          </p:cNvSpPr>
          <p:nvPr>
            <p:ph type="ftr" sz="quarter" idx="11"/>
          </p:nvPr>
        </p:nvSpPr>
        <p:spPr>
          <a:xfrm>
            <a:off x="4155295" y="6356351"/>
            <a:ext cx="3851249"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11444683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8092" y="6356351"/>
            <a:ext cx="2837762" cy="365125"/>
          </a:xfrm>
          <a:prstGeom prst="rect">
            <a:avLst/>
          </a:prstGeom>
        </p:spPr>
        <p:txBody>
          <a:bodyPr/>
          <a:lstStyle/>
          <a:p>
            <a:endParaRPr lang="en-US"/>
          </a:p>
        </p:txBody>
      </p:sp>
      <p:sp>
        <p:nvSpPr>
          <p:cNvPr id="5" name="Footer Placeholder 4"/>
          <p:cNvSpPr>
            <a:spLocks noGrp="1"/>
          </p:cNvSpPr>
          <p:nvPr>
            <p:ph type="ftr" sz="quarter" idx="11"/>
          </p:nvPr>
        </p:nvSpPr>
        <p:spPr>
          <a:xfrm>
            <a:off x="4155295" y="6356351"/>
            <a:ext cx="3851249"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21419446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8092" y="6356351"/>
            <a:ext cx="2837762" cy="365125"/>
          </a:xfrm>
          <a:prstGeom prst="rect">
            <a:avLst/>
          </a:prstGeom>
        </p:spPr>
        <p:txBody>
          <a:bodyPr/>
          <a:lstStyle/>
          <a:p>
            <a:endParaRPr lang="en-US"/>
          </a:p>
        </p:txBody>
      </p:sp>
      <p:sp>
        <p:nvSpPr>
          <p:cNvPr id="5" name="Footer Placeholder 4"/>
          <p:cNvSpPr>
            <a:spLocks noGrp="1"/>
          </p:cNvSpPr>
          <p:nvPr>
            <p:ph type="ftr" sz="quarter" idx="11"/>
          </p:nvPr>
        </p:nvSpPr>
        <p:spPr>
          <a:xfrm>
            <a:off x="4155295" y="6356351"/>
            <a:ext cx="3851249"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22208202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92" y="1600201"/>
            <a:ext cx="537147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268" y="1600201"/>
            <a:ext cx="537147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8092" y="6356351"/>
            <a:ext cx="2837762" cy="365125"/>
          </a:xfrm>
          <a:prstGeom prst="rect">
            <a:avLst/>
          </a:prstGeom>
        </p:spPr>
        <p:txBody>
          <a:bodyPr/>
          <a:lstStyle/>
          <a:p>
            <a:endParaRPr lang="en-US"/>
          </a:p>
        </p:txBody>
      </p:sp>
      <p:sp>
        <p:nvSpPr>
          <p:cNvPr id="6" name="Footer Placeholder 5"/>
          <p:cNvSpPr>
            <a:spLocks noGrp="1"/>
          </p:cNvSpPr>
          <p:nvPr>
            <p:ph type="ftr" sz="quarter" idx="11"/>
          </p:nvPr>
        </p:nvSpPr>
        <p:spPr>
          <a:xfrm>
            <a:off x="4155295" y="6356351"/>
            <a:ext cx="3851249"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14608769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8092" y="6356351"/>
            <a:ext cx="2837762" cy="365125"/>
          </a:xfrm>
          <a:prstGeom prst="rect">
            <a:avLst/>
          </a:prstGeom>
        </p:spPr>
        <p:txBody>
          <a:bodyPr/>
          <a:lstStyle/>
          <a:p>
            <a:endParaRPr lang="en-US"/>
          </a:p>
        </p:txBody>
      </p:sp>
      <p:sp>
        <p:nvSpPr>
          <p:cNvPr id="8" name="Footer Placeholder 7"/>
          <p:cNvSpPr>
            <a:spLocks noGrp="1"/>
          </p:cNvSpPr>
          <p:nvPr>
            <p:ph type="ftr" sz="quarter" idx="11"/>
          </p:nvPr>
        </p:nvSpPr>
        <p:spPr>
          <a:xfrm>
            <a:off x="4155295" y="6356351"/>
            <a:ext cx="3851249"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31500459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8092" y="6356351"/>
            <a:ext cx="2837762" cy="365125"/>
          </a:xfrm>
          <a:prstGeom prst="rect">
            <a:avLst/>
          </a:prstGeom>
        </p:spPr>
        <p:txBody>
          <a:bodyPr/>
          <a:lstStyle/>
          <a:p>
            <a:endParaRPr lang="en-US"/>
          </a:p>
        </p:txBody>
      </p:sp>
      <p:sp>
        <p:nvSpPr>
          <p:cNvPr id="4" name="Footer Placeholder 3"/>
          <p:cNvSpPr>
            <a:spLocks noGrp="1"/>
          </p:cNvSpPr>
          <p:nvPr>
            <p:ph type="ftr" sz="quarter" idx="11"/>
          </p:nvPr>
        </p:nvSpPr>
        <p:spPr>
          <a:xfrm>
            <a:off x="4155295" y="6356351"/>
            <a:ext cx="3851249"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47713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8092" y="6356351"/>
            <a:ext cx="2837762" cy="365125"/>
          </a:xfrm>
          <a:prstGeom prst="rect">
            <a:avLst/>
          </a:prstGeom>
        </p:spPr>
        <p:txBody>
          <a:bodyPr/>
          <a:lstStyle/>
          <a:p>
            <a:endParaRPr lang="en-US"/>
          </a:p>
        </p:txBody>
      </p:sp>
      <p:sp>
        <p:nvSpPr>
          <p:cNvPr id="3" name="Footer Placeholder 2"/>
          <p:cNvSpPr>
            <a:spLocks noGrp="1"/>
          </p:cNvSpPr>
          <p:nvPr>
            <p:ph type="ftr" sz="quarter" idx="11"/>
          </p:nvPr>
        </p:nvSpPr>
        <p:spPr>
          <a:xfrm>
            <a:off x="4155295" y="6356351"/>
            <a:ext cx="3851249"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7989776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8092" y="6356351"/>
            <a:ext cx="2837762" cy="365125"/>
          </a:xfrm>
          <a:prstGeom prst="rect">
            <a:avLst/>
          </a:prstGeom>
        </p:spPr>
        <p:txBody>
          <a:bodyPr/>
          <a:lstStyle/>
          <a:p>
            <a:endParaRPr lang="en-US"/>
          </a:p>
        </p:txBody>
      </p:sp>
      <p:sp>
        <p:nvSpPr>
          <p:cNvPr id="6" name="Footer Placeholder 5"/>
          <p:cNvSpPr>
            <a:spLocks noGrp="1"/>
          </p:cNvSpPr>
          <p:nvPr>
            <p:ph type="ftr" sz="quarter" idx="11"/>
          </p:nvPr>
        </p:nvSpPr>
        <p:spPr>
          <a:xfrm>
            <a:off x="4155295" y="6356351"/>
            <a:ext cx="3851249"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268522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8092" y="6356351"/>
            <a:ext cx="2837762" cy="365125"/>
          </a:xfrm>
          <a:prstGeom prst="rect">
            <a:avLst/>
          </a:prstGeom>
        </p:spPr>
        <p:txBody>
          <a:bodyPr/>
          <a:lstStyle/>
          <a:p>
            <a:endParaRPr lang="en-US"/>
          </a:p>
        </p:txBody>
      </p:sp>
      <p:sp>
        <p:nvSpPr>
          <p:cNvPr id="6" name="Footer Placeholder 5"/>
          <p:cNvSpPr>
            <a:spLocks noGrp="1"/>
          </p:cNvSpPr>
          <p:nvPr>
            <p:ph type="ftr" sz="quarter" idx="11"/>
          </p:nvPr>
        </p:nvSpPr>
        <p:spPr>
          <a:xfrm>
            <a:off x="4155295" y="6356351"/>
            <a:ext cx="3851249"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15984" y="6356351"/>
            <a:ext cx="2837762" cy="365125"/>
          </a:xfrm>
          <a:prstGeom prst="rect">
            <a:avLst/>
          </a:prstGeom>
        </p:spPr>
        <p:txBody>
          <a:bodyPr/>
          <a:lstStyle/>
          <a:p>
            <a:fld id="{BCCCF318-6872-4323-BE96-23BE566F7A22}" type="slidenum">
              <a:rPr lang="en-US" smtClean="0"/>
              <a:pPr/>
              <a:t>‹#›</a:t>
            </a:fld>
            <a:endParaRPr lang="en-US"/>
          </a:p>
        </p:txBody>
      </p:sp>
    </p:spTree>
    <p:extLst>
      <p:ext uri="{BB962C8B-B14F-4D97-AF65-F5344CB8AC3E}">
        <p14:creationId xmlns:p14="http://schemas.microsoft.com/office/powerpoint/2010/main" xmlns="" val="28820539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547A2"/>
        </a:solidFill>
        <a:effectLst/>
      </p:bgPr>
    </p:bg>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0" y="6324600"/>
            <a:ext cx="12161838" cy="112712"/>
          </a:xfrm>
          <a:prstGeom prst="rect">
            <a:avLst/>
          </a:prstGeom>
          <a:solidFill>
            <a:srgbClr val="FFFFFF">
              <a:alpha val="30000"/>
            </a:srgbClr>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1547A2"/>
              </a:solidFill>
            </a:endParaRPr>
          </a:p>
        </p:txBody>
      </p:sp>
      <p:sp>
        <p:nvSpPr>
          <p:cNvPr id="8" name="Rectangle 6"/>
          <p:cNvSpPr>
            <a:spLocks noChangeArrowheads="1"/>
          </p:cNvSpPr>
          <p:nvPr userDrawn="1"/>
        </p:nvSpPr>
        <p:spPr bwMode="auto">
          <a:xfrm>
            <a:off x="0" y="304800"/>
            <a:ext cx="12161838" cy="112712"/>
          </a:xfrm>
          <a:prstGeom prst="rect">
            <a:avLst/>
          </a:prstGeom>
          <a:solidFill>
            <a:srgbClr val="FFFFFF">
              <a:alpha val="30000"/>
            </a:srgbClr>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1547A2"/>
              </a:solidFill>
            </a:endParaRPr>
          </a:p>
        </p:txBody>
      </p:sp>
      <p:pic>
        <p:nvPicPr>
          <p:cNvPr id="9" name="Picture 8"/>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0" y="408853"/>
            <a:ext cx="12161838" cy="5915747"/>
          </a:xfrm>
          <a:prstGeom prst="rect">
            <a:avLst/>
          </a:prstGeom>
          <a:noFill/>
          <a:ln>
            <a:noFill/>
          </a:ln>
          <a:effectLst/>
          <a:extLst>
            <a:ext uri="{909E8E84-426E-40DD-AFC4-6F175D3DCCD1}">
              <a14:hiddenFill xmlns:a14="http://schemas.microsoft.com/office/drawing/2010/main" xmlns="">
                <a:solidFill>
                  <a:schemeClr val="folHlink"/>
                </a:solidFill>
              </a14:hiddenFill>
            </a:ext>
            <a:ext uri="{91240B29-F687-4F45-9708-019B960494DF}">
              <a14:hiddenLine xmlns:a14="http://schemas.microsoft.com/office/drawing/2010/main" xmlns="" w="9525" cap="flat">
                <a:solidFill>
                  <a:schemeClr val="bg1"/>
                </a:solidFill>
                <a:miter lim="800000"/>
                <a:headEnd/>
                <a:tailEnd/>
              </a14:hiddenLine>
            </a:ext>
            <a:ext uri="{AF507438-7753-43E0-B8FC-AC1667EBCBE1}">
              <a14:hiddenEffects xmlns:a14="http://schemas.microsoft.com/office/drawing/2010/main" xmlns="">
                <a:effectLst>
                  <a:outerShdw dist="35921" dir="2700000" algn="ctr" rotWithShape="0">
                    <a:schemeClr val="accent1"/>
                  </a:outerShdw>
                </a:effectLst>
              </a14:hiddenEffects>
            </a:ext>
          </a:extLst>
        </p:spPr>
      </p:pic>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75042380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000" b="1" kern="1200">
          <a:solidFill>
            <a:srgbClr val="1547A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rgbClr val="1547A2"/>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1547A2"/>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800" kern="1200">
          <a:solidFill>
            <a:srgbClr val="1547A2"/>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2800" kern="1200">
          <a:solidFill>
            <a:srgbClr val="1547A2"/>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2800" kern="1200">
          <a:solidFill>
            <a:srgbClr val="1547A2"/>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4409" y="700823"/>
            <a:ext cx="11577711" cy="3293209"/>
          </a:xfrm>
          <a:prstGeom prst="rect">
            <a:avLst/>
          </a:prstGeom>
        </p:spPr>
        <p:txBody>
          <a:bodyPr wrap="square">
            <a:spAutoFit/>
          </a:bodyPr>
          <a:lstStyle/>
          <a:p>
            <a:pPr lvl="0" algn="ctr" eaLnBrk="0" fontAlgn="base" hangingPunct="0">
              <a:spcBef>
                <a:spcPct val="0"/>
              </a:spcBef>
              <a:spcAft>
                <a:spcPct val="0"/>
              </a:spcAft>
            </a:pPr>
            <a:r>
              <a:rPr lang="en-US" altLang="en-US" sz="5400" b="1" dirty="0" smtClean="0">
                <a:solidFill>
                  <a:srgbClr val="1547A2"/>
                </a:solidFill>
                <a:latin typeface="Malgun Gothic" panose="020B0503020000020004" pitchFamily="34" charset="-127"/>
                <a:ea typeface="Malgun Gothic" panose="020B0503020000020004" pitchFamily="34" charset="-127"/>
                <a:cs typeface="Times New Roman" pitchFamily="18" charset="0"/>
              </a:rPr>
              <a:t>Missouri Association of </a:t>
            </a:r>
          </a:p>
          <a:p>
            <a:pPr lvl="0" algn="ctr" eaLnBrk="0" fontAlgn="base" hangingPunct="0">
              <a:spcBef>
                <a:spcPct val="0"/>
              </a:spcBef>
              <a:spcAft>
                <a:spcPct val="0"/>
              </a:spcAft>
            </a:pPr>
            <a:r>
              <a:rPr lang="en-US" altLang="en-US" sz="5400" b="1" dirty="0" smtClean="0">
                <a:solidFill>
                  <a:srgbClr val="1547A2"/>
                </a:solidFill>
                <a:latin typeface="Malgun Gothic" panose="020B0503020000020004" pitchFamily="34" charset="-127"/>
                <a:ea typeface="Malgun Gothic" panose="020B0503020000020004" pitchFamily="34" charset="-127"/>
                <a:cs typeface="Times New Roman" pitchFamily="18" charset="0"/>
              </a:rPr>
              <a:t>Rural Education</a:t>
            </a:r>
            <a:endParaRPr lang="en-US" altLang="en-US" sz="5400" b="1" dirty="0">
              <a:solidFill>
                <a:srgbClr val="1547A2"/>
              </a:solidFill>
              <a:latin typeface="Malgun Gothic" panose="020B0503020000020004" pitchFamily="34" charset="-127"/>
              <a:ea typeface="Malgun Gothic" panose="020B0503020000020004" pitchFamily="34" charset="-127"/>
              <a:cs typeface="Times New Roman" pitchFamily="18" charset="0"/>
            </a:endParaRPr>
          </a:p>
          <a:p>
            <a:pPr algn="ctr" eaLnBrk="0" fontAlgn="base" hangingPunct="0">
              <a:spcBef>
                <a:spcPct val="0"/>
              </a:spcBef>
              <a:spcAft>
                <a:spcPct val="0"/>
              </a:spcAft>
            </a:pPr>
            <a:r>
              <a:rPr lang="en-US" altLang="en-US" sz="2000" b="1" dirty="0" smtClean="0">
                <a:solidFill>
                  <a:srgbClr val="1547A2"/>
                </a:solidFill>
                <a:ea typeface="Malgun Gothic" panose="020B0503020000020004" pitchFamily="34" charset="-127"/>
                <a:cs typeface="Times New Roman" pitchFamily="18" charset="0"/>
              </a:rPr>
              <a:t> </a:t>
            </a:r>
          </a:p>
          <a:p>
            <a:pPr algn="ctr" eaLnBrk="0" fontAlgn="base" hangingPunct="0">
              <a:spcBef>
                <a:spcPct val="0"/>
              </a:spcBef>
              <a:spcAft>
                <a:spcPct val="0"/>
              </a:spcAft>
            </a:pPr>
            <a:r>
              <a:rPr lang="en-US" altLang="en-US" sz="4000" b="1" dirty="0" smtClean="0">
                <a:solidFill>
                  <a:srgbClr val="1547A2"/>
                </a:solidFill>
                <a:ea typeface="Malgun Gothic" panose="020B0503020000020004" pitchFamily="34" charset="-127"/>
                <a:cs typeface="Times New Roman" pitchFamily="18" charset="0"/>
              </a:rPr>
              <a:t>Disciplining Staff in Light of the </a:t>
            </a:r>
          </a:p>
          <a:p>
            <a:pPr algn="ctr" eaLnBrk="0" fontAlgn="base" hangingPunct="0">
              <a:spcBef>
                <a:spcPct val="0"/>
              </a:spcBef>
              <a:spcAft>
                <a:spcPct val="0"/>
              </a:spcAft>
            </a:pPr>
            <a:r>
              <a:rPr lang="en-US" altLang="en-US" sz="4000" b="1" dirty="0" smtClean="0">
                <a:solidFill>
                  <a:srgbClr val="1547A2"/>
                </a:solidFill>
                <a:ea typeface="Malgun Gothic" panose="020B0503020000020004" pitchFamily="34" charset="-127"/>
                <a:cs typeface="Times New Roman" pitchFamily="18" charset="0"/>
              </a:rPr>
              <a:t>New Whistle Blower Protections</a:t>
            </a:r>
            <a:endParaRPr lang="en-US" altLang="en-US" sz="4000" b="1" dirty="0">
              <a:solidFill>
                <a:srgbClr val="1547A2"/>
              </a:solidFill>
              <a:ea typeface="Malgun Gothic" panose="020B0503020000020004" pitchFamily="34" charset="-127"/>
              <a:cs typeface="Times New Roman" pitchFamily="18" charset="0"/>
            </a:endParaRPr>
          </a:p>
        </p:txBody>
      </p:sp>
      <p:pic>
        <p:nvPicPr>
          <p:cNvPr id="11" name="Picture 2" descr="EdCounsel_Logo-Email"/>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14208"/>
          <a:stretch/>
        </p:blipFill>
        <p:spPr bwMode="auto">
          <a:xfrm>
            <a:off x="3258131" y="4572000"/>
            <a:ext cx="5650265" cy="175071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extLst>
      <p:ext uri="{BB962C8B-B14F-4D97-AF65-F5344CB8AC3E}">
        <p14:creationId xmlns:p14="http://schemas.microsoft.com/office/powerpoint/2010/main" xmlns="" val="3921734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919" y="1421951"/>
            <a:ext cx="7696200" cy="5055049"/>
          </a:xfrm>
        </p:spPr>
        <p:txBody>
          <a:bodyPr>
            <a:normAutofit fontScale="92500"/>
          </a:bodyPr>
          <a:lstStyle/>
          <a:p>
            <a:r>
              <a:rPr lang="en-US" sz="2400" dirty="0"/>
              <a:t>105.055 offers more protection to staff members</a:t>
            </a:r>
          </a:p>
          <a:p>
            <a:r>
              <a:rPr lang="en-US" sz="2400" dirty="0"/>
              <a:t>Created new protected class with more rights than traditional protected classes</a:t>
            </a:r>
          </a:p>
          <a:p>
            <a:pPr lvl="1">
              <a:buFont typeface="Arial" panose="020B0604020202020204" pitchFamily="34" charset="0"/>
              <a:buChar char="•"/>
            </a:pPr>
            <a:r>
              <a:rPr lang="en-US" sz="2400" dirty="0"/>
              <a:t>SB 43 adopted </a:t>
            </a:r>
            <a:r>
              <a:rPr lang="en-US" sz="2400" i="1" dirty="0"/>
              <a:t>McDonnell Douglas Corp. v. Green</a:t>
            </a:r>
            <a:endParaRPr lang="en-US" sz="2400" dirty="0"/>
          </a:p>
          <a:p>
            <a:pPr lvl="1">
              <a:buFont typeface="Arial" panose="020B0604020202020204" pitchFamily="34" charset="0"/>
              <a:buChar char="•"/>
            </a:pPr>
            <a:r>
              <a:rPr lang="en-US" sz="2400" dirty="0"/>
              <a:t>Adverse Employment Action</a:t>
            </a:r>
          </a:p>
          <a:p>
            <a:pPr lvl="2"/>
            <a:r>
              <a:rPr lang="en-US" sz="2400" dirty="0"/>
              <a:t>Demotion</a:t>
            </a:r>
          </a:p>
          <a:p>
            <a:pPr lvl="2"/>
            <a:r>
              <a:rPr lang="en-US" sz="2400" dirty="0"/>
              <a:t>Termination</a:t>
            </a:r>
          </a:p>
          <a:p>
            <a:pPr lvl="2"/>
            <a:r>
              <a:rPr lang="en-US" sz="2400" dirty="0"/>
              <a:t>Material change to existing employment benefits</a:t>
            </a:r>
          </a:p>
          <a:p>
            <a:pPr lvl="1">
              <a:buFont typeface="Arial" panose="020B0604020202020204" pitchFamily="34" charset="0"/>
              <a:buChar char="•"/>
            </a:pPr>
            <a:r>
              <a:rPr lang="en-US" sz="2400" dirty="0"/>
              <a:t>105.055 disciplinary action v. adverse employment action</a:t>
            </a:r>
          </a:p>
          <a:p>
            <a:r>
              <a:rPr lang="en-US" sz="2400" dirty="0"/>
              <a:t>Immunity</a:t>
            </a:r>
          </a:p>
          <a:p>
            <a:r>
              <a:rPr lang="en-US" sz="2400" dirty="0"/>
              <a:t>Venue</a:t>
            </a:r>
          </a:p>
        </p:txBody>
      </p:sp>
      <p:sp>
        <p:nvSpPr>
          <p:cNvPr id="4" name="Title 3"/>
          <p:cNvSpPr>
            <a:spLocks noGrp="1"/>
          </p:cNvSpPr>
          <p:nvPr>
            <p:ph type="title"/>
          </p:nvPr>
        </p:nvSpPr>
        <p:spPr/>
        <p:txBody>
          <a:bodyPr/>
          <a:lstStyle/>
          <a:p>
            <a:r>
              <a:rPr lang="en-US" dirty="0" smtClean="0"/>
              <a:t>What You Need to Know</a:t>
            </a:r>
            <a:endParaRPr lang="en-US" dirty="0"/>
          </a:p>
        </p:txBody>
      </p:sp>
      <p:pic>
        <p:nvPicPr>
          <p:cNvPr id="11266" name="Picture 2" descr="Image result for teacher question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14519" y="2286000"/>
            <a:ext cx="3810000" cy="2514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889606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4409" y="700823"/>
            <a:ext cx="11577711" cy="3293209"/>
          </a:xfrm>
          <a:prstGeom prst="rect">
            <a:avLst/>
          </a:prstGeom>
        </p:spPr>
        <p:txBody>
          <a:bodyPr wrap="square">
            <a:spAutoFit/>
          </a:bodyPr>
          <a:lstStyle/>
          <a:p>
            <a:pPr lvl="0" algn="ctr" eaLnBrk="0" fontAlgn="base" hangingPunct="0">
              <a:spcBef>
                <a:spcPct val="0"/>
              </a:spcBef>
              <a:spcAft>
                <a:spcPct val="0"/>
              </a:spcAft>
            </a:pPr>
            <a:r>
              <a:rPr lang="en-US" altLang="en-US" sz="5400" b="1" dirty="0" smtClean="0">
                <a:solidFill>
                  <a:srgbClr val="1547A2"/>
                </a:solidFill>
                <a:latin typeface="Malgun Gothic" panose="020B0503020000020004" pitchFamily="34" charset="-127"/>
                <a:ea typeface="Malgun Gothic" panose="020B0503020000020004" pitchFamily="34" charset="-127"/>
                <a:cs typeface="Times New Roman" pitchFamily="18" charset="0"/>
              </a:rPr>
              <a:t>Missouri Association of </a:t>
            </a:r>
          </a:p>
          <a:p>
            <a:pPr lvl="0" algn="ctr" eaLnBrk="0" fontAlgn="base" hangingPunct="0">
              <a:spcBef>
                <a:spcPct val="0"/>
              </a:spcBef>
              <a:spcAft>
                <a:spcPct val="0"/>
              </a:spcAft>
            </a:pPr>
            <a:r>
              <a:rPr lang="en-US" altLang="en-US" sz="5400" b="1" dirty="0" smtClean="0">
                <a:solidFill>
                  <a:srgbClr val="1547A2"/>
                </a:solidFill>
                <a:latin typeface="Malgun Gothic" panose="020B0503020000020004" pitchFamily="34" charset="-127"/>
                <a:ea typeface="Malgun Gothic" panose="020B0503020000020004" pitchFamily="34" charset="-127"/>
                <a:cs typeface="Times New Roman" pitchFamily="18" charset="0"/>
              </a:rPr>
              <a:t>Rural Education</a:t>
            </a:r>
            <a:endParaRPr lang="en-US" altLang="en-US" sz="5400" b="1" dirty="0">
              <a:solidFill>
                <a:srgbClr val="1547A2"/>
              </a:solidFill>
              <a:latin typeface="Malgun Gothic" panose="020B0503020000020004" pitchFamily="34" charset="-127"/>
              <a:ea typeface="Malgun Gothic" panose="020B0503020000020004" pitchFamily="34" charset="-127"/>
              <a:cs typeface="Times New Roman" pitchFamily="18" charset="0"/>
            </a:endParaRPr>
          </a:p>
          <a:p>
            <a:pPr algn="ctr" eaLnBrk="0" fontAlgn="base" hangingPunct="0">
              <a:spcBef>
                <a:spcPct val="0"/>
              </a:spcBef>
              <a:spcAft>
                <a:spcPct val="0"/>
              </a:spcAft>
            </a:pPr>
            <a:r>
              <a:rPr lang="en-US" altLang="en-US" sz="2000" b="1" dirty="0" smtClean="0">
                <a:solidFill>
                  <a:srgbClr val="1547A2"/>
                </a:solidFill>
                <a:ea typeface="Malgun Gothic" panose="020B0503020000020004" pitchFamily="34" charset="-127"/>
                <a:cs typeface="Times New Roman" pitchFamily="18" charset="0"/>
              </a:rPr>
              <a:t> </a:t>
            </a:r>
          </a:p>
          <a:p>
            <a:pPr algn="ctr" eaLnBrk="0" fontAlgn="base" hangingPunct="0">
              <a:spcBef>
                <a:spcPct val="0"/>
              </a:spcBef>
              <a:spcAft>
                <a:spcPct val="0"/>
              </a:spcAft>
            </a:pPr>
            <a:r>
              <a:rPr lang="en-US" altLang="en-US" sz="4000" b="1" dirty="0" smtClean="0">
                <a:solidFill>
                  <a:srgbClr val="1547A2"/>
                </a:solidFill>
                <a:ea typeface="Malgun Gothic" panose="020B0503020000020004" pitchFamily="34" charset="-127"/>
                <a:cs typeface="Times New Roman" pitchFamily="18" charset="0"/>
              </a:rPr>
              <a:t>Disciplining Staff in Light of the </a:t>
            </a:r>
          </a:p>
          <a:p>
            <a:pPr algn="ctr" eaLnBrk="0" fontAlgn="base" hangingPunct="0">
              <a:spcBef>
                <a:spcPct val="0"/>
              </a:spcBef>
              <a:spcAft>
                <a:spcPct val="0"/>
              </a:spcAft>
            </a:pPr>
            <a:r>
              <a:rPr lang="en-US" altLang="en-US" sz="4000" b="1" dirty="0" smtClean="0">
                <a:solidFill>
                  <a:srgbClr val="1547A2"/>
                </a:solidFill>
                <a:ea typeface="Malgun Gothic" panose="020B0503020000020004" pitchFamily="34" charset="-127"/>
                <a:cs typeface="Times New Roman" pitchFamily="18" charset="0"/>
              </a:rPr>
              <a:t>New Whistle Blower Protections</a:t>
            </a:r>
            <a:endParaRPr lang="en-US" altLang="en-US" sz="4000" b="1" dirty="0">
              <a:solidFill>
                <a:srgbClr val="1547A2"/>
              </a:solidFill>
              <a:ea typeface="Malgun Gothic" panose="020B0503020000020004" pitchFamily="34" charset="-127"/>
              <a:cs typeface="Times New Roman" pitchFamily="18" charset="0"/>
            </a:endParaRPr>
          </a:p>
        </p:txBody>
      </p:sp>
      <p:pic>
        <p:nvPicPr>
          <p:cNvPr id="11" name="Picture 2" descr="EdCounsel_Logo-Email"/>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14208"/>
          <a:stretch/>
        </p:blipFill>
        <p:spPr bwMode="auto">
          <a:xfrm>
            <a:off x="3258131" y="4572000"/>
            <a:ext cx="5650265" cy="175071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extLst>
      <p:ext uri="{BB962C8B-B14F-4D97-AF65-F5344CB8AC3E}">
        <p14:creationId xmlns:p14="http://schemas.microsoft.com/office/powerpoint/2010/main" xmlns="" val="1623916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4409" y="700823"/>
            <a:ext cx="11577711" cy="1754326"/>
          </a:xfrm>
          <a:prstGeom prst="rect">
            <a:avLst/>
          </a:prstGeom>
        </p:spPr>
        <p:txBody>
          <a:bodyPr wrap="square">
            <a:spAutoFit/>
          </a:bodyPr>
          <a:lstStyle/>
          <a:p>
            <a:pPr lvl="0" algn="ctr" eaLnBrk="0" fontAlgn="base" hangingPunct="0">
              <a:spcBef>
                <a:spcPct val="0"/>
              </a:spcBef>
              <a:spcAft>
                <a:spcPct val="0"/>
              </a:spcAft>
            </a:pPr>
            <a:r>
              <a:rPr lang="en-US" altLang="en-US" sz="5400" b="1" dirty="0" smtClean="0">
                <a:solidFill>
                  <a:srgbClr val="1547A2"/>
                </a:solidFill>
                <a:latin typeface="Malgun Gothic" panose="020B0503020000020004" pitchFamily="34" charset="-127"/>
                <a:ea typeface="Malgun Gothic" panose="020B0503020000020004" pitchFamily="34" charset="-127"/>
                <a:cs typeface="Times New Roman" pitchFamily="18" charset="0"/>
              </a:rPr>
              <a:t>Whistleblower Protection </a:t>
            </a:r>
          </a:p>
          <a:p>
            <a:pPr lvl="0" algn="ctr" eaLnBrk="0" fontAlgn="base" hangingPunct="0">
              <a:spcBef>
                <a:spcPct val="0"/>
              </a:spcBef>
              <a:spcAft>
                <a:spcPct val="0"/>
              </a:spcAft>
            </a:pPr>
            <a:r>
              <a:rPr lang="en-US" altLang="en-US" sz="5400" b="1" dirty="0" smtClean="0">
                <a:solidFill>
                  <a:srgbClr val="1547A2"/>
                </a:solidFill>
                <a:latin typeface="Malgun Gothic" panose="020B0503020000020004" pitchFamily="34" charset="-127"/>
                <a:ea typeface="Malgun Gothic" panose="020B0503020000020004" pitchFamily="34" charset="-127"/>
                <a:cs typeface="Times New Roman" pitchFamily="18" charset="0"/>
              </a:rPr>
              <a:t>SB 1007</a:t>
            </a:r>
            <a:endParaRPr lang="en-US" altLang="en-US" sz="4000" b="1" dirty="0">
              <a:solidFill>
                <a:srgbClr val="1547A2"/>
              </a:solidFill>
              <a:ea typeface="Malgun Gothic" panose="020B0503020000020004" pitchFamily="34" charset="-127"/>
              <a:cs typeface="Times New Roman" pitchFamily="18" charset="0"/>
            </a:endParaRPr>
          </a:p>
        </p:txBody>
      </p:sp>
      <p:pic>
        <p:nvPicPr>
          <p:cNvPr id="8194" name="Picture 2" descr="Image result for whistleblow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718719" y="2743200"/>
            <a:ext cx="4574345" cy="335928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97092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319" y="1417638"/>
            <a:ext cx="7162800" cy="4678362"/>
          </a:xfrm>
        </p:spPr>
        <p:txBody>
          <a:bodyPr>
            <a:normAutofit/>
          </a:bodyPr>
          <a:lstStyle/>
          <a:p>
            <a:r>
              <a:rPr lang="en-US" sz="2400" dirty="0" smtClean="0"/>
              <a:t>Pickering v. Board of Education</a:t>
            </a:r>
          </a:p>
          <a:p>
            <a:pPr lvl="1">
              <a:buFont typeface="Arial" panose="020B0604020202020204" pitchFamily="34" charset="0"/>
              <a:buChar char="•"/>
            </a:pPr>
            <a:r>
              <a:rPr lang="en-US" sz="2400" dirty="0" smtClean="0"/>
              <a:t>A </a:t>
            </a:r>
            <a:r>
              <a:rPr lang="en-US" sz="2400" dirty="0"/>
              <a:t>teacher sent a letter to the editor speaking out against an upcoming bond issue. The Board determined that the letter was “detrimental to the efficient operation and administration of the schools of the district"</a:t>
            </a:r>
          </a:p>
          <a:p>
            <a:pPr lvl="1">
              <a:buFont typeface="Arial" panose="020B0604020202020204" pitchFamily="34" charset="0"/>
              <a:buChar char="•"/>
            </a:pPr>
            <a:r>
              <a:rPr lang="en-US" sz="2400" dirty="0"/>
              <a:t>“Absent proof of false statements knowingly or recklessly made by him, a teacher's exercise of his right to speak on issues of public importance may not furnish the basis for his dismissal from public employment</a:t>
            </a:r>
            <a:r>
              <a:rPr lang="en-US" sz="2400" dirty="0" smtClean="0"/>
              <a:t>.”</a:t>
            </a:r>
            <a:endParaRPr lang="en-US" sz="2400" dirty="0"/>
          </a:p>
        </p:txBody>
      </p:sp>
      <p:sp>
        <p:nvSpPr>
          <p:cNvPr id="4" name="Title 3"/>
          <p:cNvSpPr>
            <a:spLocks noGrp="1"/>
          </p:cNvSpPr>
          <p:nvPr>
            <p:ph type="title"/>
          </p:nvPr>
        </p:nvSpPr>
        <p:spPr/>
        <p:txBody>
          <a:bodyPr/>
          <a:lstStyle/>
          <a:p>
            <a:r>
              <a:rPr lang="en-US" dirty="0" smtClean="0"/>
              <a:t>1</a:t>
            </a:r>
            <a:r>
              <a:rPr lang="en-US" baseline="30000" dirty="0" smtClean="0"/>
              <a:t>st</a:t>
            </a:r>
            <a:r>
              <a:rPr lang="en-US" dirty="0" smtClean="0"/>
              <a:t> Amendment</a:t>
            </a:r>
            <a:endParaRPr lang="en-US" dirty="0"/>
          </a:p>
        </p:txBody>
      </p:sp>
      <p:pic>
        <p:nvPicPr>
          <p:cNvPr id="9218" name="Picture 2" descr="Image result for pickering v board of education"/>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04919" y="2057400"/>
            <a:ext cx="4216291" cy="30765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36767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9719" y="1411918"/>
            <a:ext cx="7924800" cy="4784725"/>
          </a:xfrm>
        </p:spPr>
        <p:txBody>
          <a:bodyPr>
            <a:normAutofit/>
          </a:bodyPr>
          <a:lstStyle/>
          <a:p>
            <a:r>
              <a:rPr lang="en-US" sz="2400" dirty="0" err="1"/>
              <a:t>Garcetti</a:t>
            </a:r>
            <a:r>
              <a:rPr lang="en-US" sz="2400" dirty="0"/>
              <a:t> v. Ceballos</a:t>
            </a:r>
          </a:p>
          <a:p>
            <a:pPr lvl="1">
              <a:buFont typeface="Arial" panose="020B0604020202020204" pitchFamily="34" charset="0"/>
              <a:buChar char="•"/>
            </a:pPr>
            <a:r>
              <a:rPr lang="en-US" sz="2400" dirty="0"/>
              <a:t>If public employee make statements pursuant to their official duties, the employees are not speaking as citizens for First Amendment purposes</a:t>
            </a:r>
          </a:p>
          <a:p>
            <a:pPr lvl="1">
              <a:buFont typeface="Arial" panose="020B0604020202020204" pitchFamily="34" charset="0"/>
              <a:buChar char="•"/>
            </a:pPr>
            <a:r>
              <a:rPr lang="en-US" sz="2400" dirty="0"/>
              <a:t>There is an interest in ensuring employees' official communications are accurate, demonstrate sound judgment, and promote the employer's mission</a:t>
            </a:r>
          </a:p>
          <a:p>
            <a:pPr lvl="1">
              <a:buFont typeface="Arial" panose="020B0604020202020204" pitchFamily="34" charset="0"/>
              <a:buChar char="•"/>
            </a:pPr>
            <a:r>
              <a:rPr lang="en-US" sz="2400" dirty="0"/>
              <a:t>An employee’s internal communication leading to an inter-office conflict </a:t>
            </a:r>
            <a:r>
              <a:rPr lang="en-US" sz="2400" dirty="0" smtClean="0"/>
              <a:t>could </a:t>
            </a:r>
            <a:r>
              <a:rPr lang="en-US" sz="2400" dirty="0"/>
              <a:t>lead to corrective action</a:t>
            </a:r>
          </a:p>
        </p:txBody>
      </p:sp>
      <p:sp>
        <p:nvSpPr>
          <p:cNvPr id="4" name="Title 3"/>
          <p:cNvSpPr>
            <a:spLocks noGrp="1"/>
          </p:cNvSpPr>
          <p:nvPr>
            <p:ph type="title"/>
          </p:nvPr>
        </p:nvSpPr>
        <p:spPr/>
        <p:txBody>
          <a:bodyPr/>
          <a:lstStyle/>
          <a:p>
            <a:r>
              <a:rPr lang="en-US" dirty="0" smtClean="0"/>
              <a:t>1</a:t>
            </a:r>
            <a:r>
              <a:rPr lang="en-US" baseline="30000" dirty="0" smtClean="0"/>
              <a:t>st</a:t>
            </a:r>
            <a:r>
              <a:rPr lang="en-US" dirty="0" smtClean="0"/>
              <a:t> Amendment</a:t>
            </a:r>
            <a:endParaRPr lang="en-US" dirty="0"/>
          </a:p>
        </p:txBody>
      </p:sp>
      <p:pic>
        <p:nvPicPr>
          <p:cNvPr id="10242" name="Picture 2" descr="Image result for garcetti v ceballos"/>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27555" r="22666"/>
          <a:stretch/>
        </p:blipFill>
        <p:spPr bwMode="auto">
          <a:xfrm>
            <a:off x="213519" y="1600200"/>
            <a:ext cx="3478943" cy="43719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92686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919" y="1417638"/>
            <a:ext cx="11353800" cy="4525963"/>
          </a:xfrm>
        </p:spPr>
        <p:txBody>
          <a:bodyPr>
            <a:normAutofit lnSpcReduction="10000"/>
          </a:bodyPr>
          <a:lstStyle/>
          <a:p>
            <a:r>
              <a:rPr lang="en-US" b="1" dirty="0" smtClean="0"/>
              <a:t>Disciplinary action</a:t>
            </a:r>
            <a:r>
              <a:rPr lang="en-US" dirty="0" smtClean="0"/>
              <a:t> –</a:t>
            </a:r>
            <a:r>
              <a:rPr lang="en-US" dirty="0"/>
              <a:t> </a:t>
            </a:r>
            <a:r>
              <a:rPr lang="en-US" dirty="0" smtClean="0"/>
              <a:t>any </a:t>
            </a:r>
            <a:r>
              <a:rPr lang="en-US" dirty="0"/>
              <a:t>dismissal, demotion, transfer, </a:t>
            </a:r>
            <a:r>
              <a:rPr lang="en-US" u="sng" dirty="0"/>
              <a:t>reassignment</a:t>
            </a:r>
            <a:r>
              <a:rPr lang="en-US" dirty="0"/>
              <a:t>, suspension, reprimand, </a:t>
            </a:r>
            <a:r>
              <a:rPr lang="en-US" u="sng" dirty="0"/>
              <a:t>warning of possible dismissal</a:t>
            </a:r>
            <a:r>
              <a:rPr lang="en-US" dirty="0"/>
              <a:t> or withholding of work, </a:t>
            </a:r>
            <a:r>
              <a:rPr lang="en-US" u="sng" dirty="0"/>
              <a:t>regardless of whether the withholding of work has affected or will affect the employee's </a:t>
            </a:r>
            <a:r>
              <a:rPr lang="en-US" u="sng" dirty="0" smtClean="0"/>
              <a:t>compensation</a:t>
            </a:r>
            <a:endParaRPr lang="en-US" u="sng" dirty="0"/>
          </a:p>
          <a:p>
            <a:r>
              <a:rPr lang="en-US" b="1" dirty="0" smtClean="0"/>
              <a:t>Public employee </a:t>
            </a:r>
            <a:r>
              <a:rPr lang="en-US" dirty="0" smtClean="0"/>
              <a:t>–</a:t>
            </a:r>
            <a:r>
              <a:rPr lang="en-US" dirty="0"/>
              <a:t> </a:t>
            </a:r>
            <a:r>
              <a:rPr lang="en-US" dirty="0" smtClean="0"/>
              <a:t>any </a:t>
            </a:r>
            <a:r>
              <a:rPr lang="en-US" dirty="0"/>
              <a:t>employee, volunteer, intern, or other individual performing work or services for a public </a:t>
            </a:r>
            <a:r>
              <a:rPr lang="en-US" dirty="0" smtClean="0"/>
              <a:t>employer</a:t>
            </a:r>
            <a:endParaRPr lang="en-US" dirty="0"/>
          </a:p>
          <a:p>
            <a:r>
              <a:rPr lang="en-US" b="1" dirty="0" smtClean="0"/>
              <a:t>Public employer </a:t>
            </a:r>
            <a:r>
              <a:rPr lang="en-US" dirty="0" smtClean="0"/>
              <a:t>–</a:t>
            </a:r>
            <a:r>
              <a:rPr lang="en-US" dirty="0"/>
              <a:t> </a:t>
            </a:r>
            <a:r>
              <a:rPr lang="en-US" dirty="0" smtClean="0"/>
              <a:t>any </a:t>
            </a:r>
            <a:r>
              <a:rPr lang="en-US" dirty="0"/>
              <a:t>state agency or office, the general assembly, any legislative or governing body of the state, any unit or </a:t>
            </a:r>
            <a:r>
              <a:rPr lang="en-US" u="sng" dirty="0"/>
              <a:t>political subdivision of the state</a:t>
            </a:r>
            <a:r>
              <a:rPr lang="en-US" dirty="0"/>
              <a:t>, or any other instrumentality of the </a:t>
            </a:r>
            <a:r>
              <a:rPr lang="en-US" dirty="0" smtClean="0"/>
              <a:t>state</a:t>
            </a:r>
            <a:endParaRPr lang="en-US" dirty="0"/>
          </a:p>
          <a:p>
            <a:endParaRPr lang="en-US" dirty="0"/>
          </a:p>
        </p:txBody>
      </p:sp>
      <p:sp>
        <p:nvSpPr>
          <p:cNvPr id="4" name="Title 3"/>
          <p:cNvSpPr>
            <a:spLocks noGrp="1"/>
          </p:cNvSpPr>
          <p:nvPr>
            <p:ph type="title"/>
          </p:nvPr>
        </p:nvSpPr>
        <p:spPr/>
        <p:txBody>
          <a:bodyPr/>
          <a:lstStyle/>
          <a:p>
            <a:r>
              <a:rPr lang="en-US" dirty="0"/>
              <a:t>SB 1007 -</a:t>
            </a:r>
            <a:r>
              <a:rPr lang="en-US" dirty="0" smtClean="0"/>
              <a:t> </a:t>
            </a:r>
            <a:r>
              <a:rPr lang="en-US" dirty="0"/>
              <a:t>§105.055 </a:t>
            </a:r>
            <a:r>
              <a:rPr lang="en-US" dirty="0" err="1"/>
              <a:t>RSMo</a:t>
            </a:r>
            <a:r>
              <a:rPr lang="en-US" dirty="0"/>
              <a:t>. </a:t>
            </a:r>
          </a:p>
        </p:txBody>
      </p:sp>
    </p:spTree>
    <p:extLst>
      <p:ext uri="{BB962C8B-B14F-4D97-AF65-F5344CB8AC3E}">
        <p14:creationId xmlns:p14="http://schemas.microsoft.com/office/powerpoint/2010/main" xmlns="" val="2681406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919" y="1600200"/>
            <a:ext cx="11277600" cy="4525963"/>
          </a:xfrm>
        </p:spPr>
        <p:txBody>
          <a:bodyPr>
            <a:normAutofit/>
          </a:bodyPr>
          <a:lstStyle/>
          <a:p>
            <a:r>
              <a:rPr lang="en-US" dirty="0"/>
              <a:t>No supervisor or appointing authority of any public employer shall prohibit any employee of the public employer from </a:t>
            </a:r>
            <a:r>
              <a:rPr lang="en-US" u="sng" dirty="0"/>
              <a:t>discussing the operations of the public employer</a:t>
            </a:r>
            <a:r>
              <a:rPr lang="en-US" dirty="0"/>
              <a:t>, either specifically or generally, with any member of the legislature, state auditor, attorney general, a prosecuting or circuit attorney, a law enforcement agency, news media, </a:t>
            </a:r>
            <a:r>
              <a:rPr lang="en-US" u="sng" dirty="0"/>
              <a:t>the public</a:t>
            </a:r>
            <a:r>
              <a:rPr lang="en-US" dirty="0"/>
              <a:t>, or any state official or body charged with investigating any alleged misconduct described in this section.</a:t>
            </a:r>
          </a:p>
        </p:txBody>
      </p:sp>
      <p:sp>
        <p:nvSpPr>
          <p:cNvPr id="4" name="Title 3"/>
          <p:cNvSpPr>
            <a:spLocks noGrp="1"/>
          </p:cNvSpPr>
          <p:nvPr>
            <p:ph type="title"/>
          </p:nvPr>
        </p:nvSpPr>
        <p:spPr/>
        <p:txBody>
          <a:bodyPr/>
          <a:lstStyle/>
          <a:p>
            <a:r>
              <a:rPr lang="en-US" dirty="0"/>
              <a:t>SB 1007 - §</a:t>
            </a:r>
            <a:r>
              <a:rPr lang="en-US" dirty="0" smtClean="0"/>
              <a:t>105.055.2 </a:t>
            </a:r>
            <a:r>
              <a:rPr lang="en-US" dirty="0" err="1"/>
              <a:t>RSMo</a:t>
            </a:r>
            <a:r>
              <a:rPr lang="en-US" dirty="0"/>
              <a:t>. </a:t>
            </a:r>
          </a:p>
        </p:txBody>
      </p:sp>
    </p:spTree>
    <p:extLst>
      <p:ext uri="{BB962C8B-B14F-4D97-AF65-F5344CB8AC3E}">
        <p14:creationId xmlns:p14="http://schemas.microsoft.com/office/powerpoint/2010/main" xmlns="" val="2451767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919" y="1219200"/>
            <a:ext cx="11582400" cy="5029200"/>
          </a:xfrm>
        </p:spPr>
        <p:txBody>
          <a:bodyPr>
            <a:normAutofit fontScale="77500" lnSpcReduction="20000"/>
          </a:bodyPr>
          <a:lstStyle/>
          <a:p>
            <a:r>
              <a:rPr lang="en-US" dirty="0"/>
              <a:t>No supervisor or appointing authority of any public employer shall:</a:t>
            </a:r>
          </a:p>
          <a:p>
            <a:pPr lvl="1">
              <a:buFont typeface="Arial" panose="020B0604020202020204" pitchFamily="34" charset="0"/>
              <a:buChar char="•"/>
            </a:pPr>
            <a:r>
              <a:rPr lang="en-US" dirty="0" smtClean="0"/>
              <a:t>Prohibit </a:t>
            </a:r>
            <a:r>
              <a:rPr lang="en-US" dirty="0"/>
              <a:t>a public employee from or </a:t>
            </a:r>
            <a:r>
              <a:rPr lang="en-US" u="sng" dirty="0"/>
              <a:t>take any disciplinary action </a:t>
            </a:r>
            <a:r>
              <a:rPr lang="en-US" dirty="0"/>
              <a:t>whatsoever against a public employee for the disclosure of any alleged prohibited activity under investigation or any related activity, or for the disclosure of information which the employee reasonably believes evidences:</a:t>
            </a:r>
          </a:p>
          <a:p>
            <a:pPr lvl="2"/>
            <a:r>
              <a:rPr lang="en-US" dirty="0" smtClean="0"/>
              <a:t>A </a:t>
            </a:r>
            <a:r>
              <a:rPr lang="en-US" dirty="0"/>
              <a:t>violation of </a:t>
            </a:r>
            <a:r>
              <a:rPr lang="en-US" u="sng" dirty="0"/>
              <a:t>any law, rule or </a:t>
            </a:r>
            <a:r>
              <a:rPr lang="en-US" u="sng" dirty="0" smtClean="0"/>
              <a:t>regulation</a:t>
            </a:r>
            <a:endParaRPr lang="en-US" dirty="0"/>
          </a:p>
          <a:p>
            <a:pPr lvl="2"/>
            <a:r>
              <a:rPr lang="en-US" dirty="0" smtClean="0"/>
              <a:t>Mismanagement</a:t>
            </a:r>
            <a:r>
              <a:rPr lang="en-US" dirty="0"/>
              <a:t>, a gross waste of funds or abuse of authority, violation of policy, waste of public resources, alteration of technical findings or communication of scientific opinion, breaches of professional ethical canons, or a substantial and specific danger to public health or safety, if the disclosure is not specifically prohibited by </a:t>
            </a:r>
            <a:r>
              <a:rPr lang="en-US" dirty="0" smtClean="0"/>
              <a:t>law</a:t>
            </a:r>
            <a:endParaRPr lang="en-US" dirty="0"/>
          </a:p>
          <a:p>
            <a:pPr lvl="1">
              <a:buFont typeface="Arial" panose="020B0604020202020204" pitchFamily="34" charset="0"/>
              <a:buChar char="•"/>
            </a:pPr>
            <a:r>
              <a:rPr lang="en-US" dirty="0" smtClean="0"/>
              <a:t>Require </a:t>
            </a:r>
            <a:r>
              <a:rPr lang="en-US" dirty="0"/>
              <a:t>a public employee to give notice to the supervisor or appointing authority prior to disclosing any activity described in subdivision (1) of this </a:t>
            </a:r>
            <a:r>
              <a:rPr lang="en-US" dirty="0" smtClean="0"/>
              <a:t>subsection</a:t>
            </a:r>
            <a:endParaRPr lang="en-US" dirty="0"/>
          </a:p>
          <a:p>
            <a:pPr lvl="1">
              <a:buFont typeface="Arial" panose="020B0604020202020204" pitchFamily="34" charset="0"/>
              <a:buChar char="•"/>
            </a:pPr>
            <a:r>
              <a:rPr lang="en-US" dirty="0" smtClean="0"/>
              <a:t>Prevent </a:t>
            </a:r>
            <a:r>
              <a:rPr lang="en-US" dirty="0"/>
              <a:t>a public employee from testifying before a court, administrative body, or legislative body regarding the alleged prohibited activity or disclosure of </a:t>
            </a:r>
            <a:r>
              <a:rPr lang="en-US" dirty="0" smtClean="0"/>
              <a:t>information</a:t>
            </a:r>
            <a:endParaRPr lang="en-US" dirty="0"/>
          </a:p>
        </p:txBody>
      </p:sp>
      <p:sp>
        <p:nvSpPr>
          <p:cNvPr id="4" name="Title 3"/>
          <p:cNvSpPr>
            <a:spLocks noGrp="1"/>
          </p:cNvSpPr>
          <p:nvPr>
            <p:ph type="title"/>
          </p:nvPr>
        </p:nvSpPr>
        <p:spPr/>
        <p:txBody>
          <a:bodyPr/>
          <a:lstStyle/>
          <a:p>
            <a:r>
              <a:rPr lang="en-US" dirty="0"/>
              <a:t>SB 1007 - §</a:t>
            </a:r>
            <a:r>
              <a:rPr lang="en-US" dirty="0" smtClean="0"/>
              <a:t>105.055.3 </a:t>
            </a:r>
            <a:r>
              <a:rPr lang="en-US" dirty="0" err="1"/>
              <a:t>RSMo</a:t>
            </a:r>
            <a:r>
              <a:rPr lang="en-US" dirty="0"/>
              <a:t>. </a:t>
            </a:r>
          </a:p>
        </p:txBody>
      </p:sp>
    </p:spTree>
    <p:extLst>
      <p:ext uri="{BB962C8B-B14F-4D97-AF65-F5344CB8AC3E}">
        <p14:creationId xmlns:p14="http://schemas.microsoft.com/office/powerpoint/2010/main" xmlns="" val="107965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919" y="1371600"/>
            <a:ext cx="11430000" cy="4876800"/>
          </a:xfrm>
        </p:spPr>
        <p:txBody>
          <a:bodyPr>
            <a:normAutofit fontScale="77500" lnSpcReduction="20000"/>
          </a:bodyPr>
          <a:lstStyle/>
          <a:p>
            <a:r>
              <a:rPr lang="en-US" dirty="0"/>
              <a:t>This section shall not be construed as:</a:t>
            </a:r>
          </a:p>
          <a:p>
            <a:pPr lvl="1">
              <a:buFont typeface="Arial" panose="020B0604020202020204" pitchFamily="34" charset="0"/>
              <a:buChar char="•"/>
            </a:pPr>
            <a:r>
              <a:rPr lang="en-US" dirty="0" smtClean="0"/>
              <a:t>Prohibiting </a:t>
            </a:r>
            <a:r>
              <a:rPr lang="en-US" dirty="0"/>
              <a:t>a supervisor or appointing authority from requiring that a public employee inform the supervisor or appointing authority as to legislative requests for information to the public employer or the substance of testimony made, or to be made, by the public employee to legislators on behalf of the public </a:t>
            </a:r>
            <a:r>
              <a:rPr lang="en-US" dirty="0" smtClean="0"/>
              <a:t>employer</a:t>
            </a:r>
            <a:endParaRPr lang="en-US" dirty="0"/>
          </a:p>
          <a:p>
            <a:pPr lvl="1">
              <a:buFont typeface="Arial" panose="020B0604020202020204" pitchFamily="34" charset="0"/>
              <a:buChar char="•"/>
            </a:pPr>
            <a:r>
              <a:rPr lang="en-US" dirty="0" smtClean="0"/>
              <a:t>Permitting </a:t>
            </a:r>
            <a:r>
              <a:rPr lang="en-US" dirty="0"/>
              <a:t>a public employee to leave the employee's assigned work areas during normal work hours without following applicable rules and regulations and policies pertaining to leaves, unless the public employee is requested by a legislator or legislative committee to appear before a legislative </a:t>
            </a:r>
            <a:r>
              <a:rPr lang="en-US" dirty="0" smtClean="0"/>
              <a:t>committee</a:t>
            </a:r>
            <a:endParaRPr lang="en-US" dirty="0"/>
          </a:p>
          <a:p>
            <a:pPr lvl="1">
              <a:buFont typeface="Arial" panose="020B0604020202020204" pitchFamily="34" charset="0"/>
              <a:buChar char="•"/>
            </a:pPr>
            <a:r>
              <a:rPr lang="en-US" dirty="0" smtClean="0"/>
              <a:t>Authorizing </a:t>
            </a:r>
            <a:r>
              <a:rPr lang="en-US" dirty="0"/>
              <a:t>a public employee to represent his or her personal opinions as the opinions of a public </a:t>
            </a:r>
            <a:r>
              <a:rPr lang="en-US" dirty="0" smtClean="0"/>
              <a:t>employer</a:t>
            </a:r>
            <a:endParaRPr lang="en-US" dirty="0"/>
          </a:p>
          <a:p>
            <a:pPr lvl="1">
              <a:buFont typeface="Arial" panose="020B0604020202020204" pitchFamily="34" charset="0"/>
              <a:buChar char="•"/>
            </a:pPr>
            <a:r>
              <a:rPr lang="en-US" dirty="0" smtClean="0"/>
              <a:t>Restricting </a:t>
            </a:r>
            <a:r>
              <a:rPr lang="en-US" dirty="0"/>
              <a:t>or precluding disciplinary action taken against a public employee if: the employee </a:t>
            </a:r>
            <a:r>
              <a:rPr lang="en-US" u="sng" dirty="0"/>
              <a:t>knew that the information was false</a:t>
            </a:r>
            <a:r>
              <a:rPr lang="en-US" dirty="0"/>
              <a:t>; the information is </a:t>
            </a:r>
            <a:r>
              <a:rPr lang="en-US" u="sng" dirty="0"/>
              <a:t>closed or is confidential under the provisions of the open meetings law or any other law</a:t>
            </a:r>
            <a:r>
              <a:rPr lang="en-US" dirty="0"/>
              <a:t>; or the disclosure relates to the </a:t>
            </a:r>
            <a:r>
              <a:rPr lang="en-US" u="sng" dirty="0"/>
              <a:t>employee's own </a:t>
            </a:r>
            <a:r>
              <a:rPr lang="en-US" dirty="0"/>
              <a:t>violations, mismanagement, gross waste of funds, abuse of authority or endangerment of the public health or </a:t>
            </a:r>
            <a:r>
              <a:rPr lang="en-US" dirty="0" smtClean="0"/>
              <a:t>safety</a:t>
            </a:r>
            <a:endParaRPr lang="en-US" dirty="0"/>
          </a:p>
        </p:txBody>
      </p:sp>
      <p:sp>
        <p:nvSpPr>
          <p:cNvPr id="4" name="Title 3"/>
          <p:cNvSpPr>
            <a:spLocks noGrp="1"/>
          </p:cNvSpPr>
          <p:nvPr>
            <p:ph type="title"/>
          </p:nvPr>
        </p:nvSpPr>
        <p:spPr/>
        <p:txBody>
          <a:bodyPr/>
          <a:lstStyle/>
          <a:p>
            <a:r>
              <a:rPr lang="en-US" dirty="0"/>
              <a:t>SB 1007 - §</a:t>
            </a:r>
            <a:r>
              <a:rPr lang="en-US" dirty="0" smtClean="0"/>
              <a:t>105.055.4 </a:t>
            </a:r>
            <a:r>
              <a:rPr lang="en-US" dirty="0" err="1"/>
              <a:t>RSMo</a:t>
            </a:r>
            <a:r>
              <a:rPr lang="en-US" dirty="0"/>
              <a:t>. </a:t>
            </a:r>
          </a:p>
        </p:txBody>
      </p:sp>
    </p:spTree>
    <p:extLst>
      <p:ext uri="{BB962C8B-B14F-4D97-AF65-F5344CB8AC3E}">
        <p14:creationId xmlns:p14="http://schemas.microsoft.com/office/powerpoint/2010/main" xmlns="" val="2028359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719" y="1295400"/>
            <a:ext cx="11430000" cy="5029200"/>
          </a:xfrm>
        </p:spPr>
        <p:txBody>
          <a:bodyPr>
            <a:noAutofit/>
          </a:bodyPr>
          <a:lstStyle/>
          <a:p>
            <a:r>
              <a:rPr lang="en-US" sz="2050" dirty="0" smtClean="0"/>
              <a:t>In </a:t>
            </a:r>
            <a:r>
              <a:rPr lang="en-US" sz="2050" dirty="0"/>
              <a:t>addition to the remedies in subsection 5 of this section or any other remedies provided by law, a person who alleges a violation of this section may bring a civil action against the public employer for damages within </a:t>
            </a:r>
            <a:r>
              <a:rPr lang="en-US" sz="2050" u="sng" dirty="0"/>
              <a:t>one year after the occurrence </a:t>
            </a:r>
            <a:r>
              <a:rPr lang="en-US" sz="2050" dirty="0"/>
              <a:t>of the alleged </a:t>
            </a:r>
            <a:r>
              <a:rPr lang="en-US" sz="2050" dirty="0" smtClean="0"/>
              <a:t>violation</a:t>
            </a:r>
            <a:endParaRPr lang="en-US" sz="2050" dirty="0"/>
          </a:p>
          <a:p>
            <a:r>
              <a:rPr lang="en-US" sz="2050" dirty="0" smtClean="0"/>
              <a:t>A </a:t>
            </a:r>
            <a:r>
              <a:rPr lang="en-US" sz="2050" dirty="0"/>
              <a:t>civil action commenced pursuant to this subsection may be brought in the circuit court for the county </a:t>
            </a:r>
            <a:r>
              <a:rPr lang="en-US" sz="2050" u="sng" dirty="0"/>
              <a:t>where the alleged violation occurred</a:t>
            </a:r>
            <a:r>
              <a:rPr lang="en-US" sz="2050" dirty="0"/>
              <a:t>, </a:t>
            </a:r>
            <a:r>
              <a:rPr lang="en-US" sz="2050" u="sng" dirty="0"/>
              <a:t>the county where the complainant resides</a:t>
            </a:r>
            <a:r>
              <a:rPr lang="en-US" sz="2050" dirty="0"/>
              <a:t>, or </a:t>
            </a:r>
            <a:r>
              <a:rPr lang="en-US" sz="2050" u="sng" dirty="0"/>
              <a:t>the county where the person against whom the civil complaint is filed resides</a:t>
            </a:r>
            <a:r>
              <a:rPr lang="en-US" sz="2050" dirty="0"/>
              <a:t>. A person commencing such action may request a trial by </a:t>
            </a:r>
            <a:r>
              <a:rPr lang="en-US" sz="2050" dirty="0" smtClean="0"/>
              <a:t>jury</a:t>
            </a:r>
            <a:endParaRPr lang="en-US" sz="2050" dirty="0"/>
          </a:p>
          <a:p>
            <a:r>
              <a:rPr lang="en-US" sz="2050" dirty="0" smtClean="0"/>
              <a:t>A </a:t>
            </a:r>
            <a:r>
              <a:rPr lang="en-US" sz="2050" dirty="0"/>
              <a:t>public employee shall show by clear and convincing evidence that he or she or a person acting on his or her behalf has </a:t>
            </a:r>
            <a:r>
              <a:rPr lang="en-US" sz="2050" u="sng" dirty="0"/>
              <a:t>reported or was about to report</a:t>
            </a:r>
            <a:r>
              <a:rPr lang="en-US" sz="2050" dirty="0"/>
              <a:t>, verbally or in writing, a </a:t>
            </a:r>
            <a:r>
              <a:rPr lang="en-US" sz="2050" u="sng" dirty="0"/>
              <a:t>prohibited activity or a suspected prohibited activity</a:t>
            </a:r>
            <a:r>
              <a:rPr lang="en-US" sz="2050" dirty="0"/>
              <a:t>. Upon such a showing, the burden shall be on the public employer to demonstrate that the disciplinary action was not the result of such a </a:t>
            </a:r>
            <a:r>
              <a:rPr lang="en-US" sz="2050" dirty="0" smtClean="0"/>
              <a:t>report</a:t>
            </a:r>
            <a:endParaRPr lang="en-US" sz="2050" dirty="0"/>
          </a:p>
          <a:p>
            <a:r>
              <a:rPr lang="en-US" sz="2050" dirty="0" smtClean="0"/>
              <a:t>A </a:t>
            </a:r>
            <a:r>
              <a:rPr lang="en-US" sz="2050" dirty="0"/>
              <a:t>court, in rendering a judgment in an action brought pursuant to this section, shall order, as the court considers appropriate, actual damages and may also award the complainant all or a portion of the costs of litigation, including reasonable </a:t>
            </a:r>
            <a:r>
              <a:rPr lang="en-US" sz="2050" u="sng" dirty="0"/>
              <a:t>attorney </a:t>
            </a:r>
            <a:r>
              <a:rPr lang="en-US" sz="2050" u="sng" dirty="0" smtClean="0"/>
              <a:t>fees</a:t>
            </a:r>
            <a:endParaRPr lang="en-US" sz="2050" dirty="0"/>
          </a:p>
        </p:txBody>
      </p:sp>
      <p:sp>
        <p:nvSpPr>
          <p:cNvPr id="4" name="Title 3"/>
          <p:cNvSpPr>
            <a:spLocks noGrp="1"/>
          </p:cNvSpPr>
          <p:nvPr>
            <p:ph type="title"/>
          </p:nvPr>
        </p:nvSpPr>
        <p:spPr/>
        <p:txBody>
          <a:bodyPr/>
          <a:lstStyle/>
          <a:p>
            <a:r>
              <a:rPr lang="en-US" dirty="0"/>
              <a:t>SB 1007 - §</a:t>
            </a:r>
            <a:r>
              <a:rPr lang="en-US" dirty="0" smtClean="0"/>
              <a:t>105.055.7 </a:t>
            </a:r>
            <a:r>
              <a:rPr lang="en-US" dirty="0" err="1"/>
              <a:t>RSMo</a:t>
            </a:r>
            <a:r>
              <a:rPr lang="en-US" dirty="0"/>
              <a:t>. </a:t>
            </a:r>
          </a:p>
        </p:txBody>
      </p:sp>
    </p:spTree>
    <p:extLst>
      <p:ext uri="{BB962C8B-B14F-4D97-AF65-F5344CB8AC3E}">
        <p14:creationId xmlns:p14="http://schemas.microsoft.com/office/powerpoint/2010/main" xmlns="" val="4120298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Malgun Gothic"/>
        <a:ea typeface=""/>
        <a:cs typeface=""/>
      </a:majorFont>
      <a:minorFont>
        <a:latin typeface="Malgun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4350</TotalTime>
  <Words>1013</Words>
  <Application>Microsoft Office PowerPoint</Application>
  <PresentationFormat>Custom</PresentationFormat>
  <Paragraphs>56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1st Amendment</vt:lpstr>
      <vt:lpstr>1st Amendment</vt:lpstr>
      <vt:lpstr>SB 1007 - §105.055 RSMo. </vt:lpstr>
      <vt:lpstr>SB 1007 - §105.055.2 RSMo. </vt:lpstr>
      <vt:lpstr>SB 1007 - §105.055.3 RSMo. </vt:lpstr>
      <vt:lpstr>SB 1007 - §105.055.4 RSMo. </vt:lpstr>
      <vt:lpstr>SB 1007 - §105.055.7 RSMo. </vt:lpstr>
      <vt:lpstr>What You Need to Know</vt:lpstr>
      <vt:lpstr>Slide 11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Compliance Officer Training</dc:title>
  <dc:creator>dmartin</dc:creator>
  <cp:keywords>compliance officer training; republic; in-service</cp:keywords>
  <cp:lastModifiedBy>User</cp:lastModifiedBy>
  <cp:revision>171</cp:revision>
  <cp:lastPrinted>2018-09-27T17:36:49Z</cp:lastPrinted>
  <dcterms:created xsi:type="dcterms:W3CDTF">2015-09-14T09:10:40Z</dcterms:created>
  <dcterms:modified xsi:type="dcterms:W3CDTF">2018-10-19T20:21:14Z</dcterms:modified>
</cp:coreProperties>
</file>