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7" d="100"/>
          <a:sy n="147" d="100"/>
        </p:scale>
        <p:origin x="-594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4512259ac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4512259ac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4512259ac5_0_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4512259ac5_0_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4512259ac5_0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4512259ac5_0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4512259ac5_0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4512259ac5_0_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4512259ac5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4512259ac5_0_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4512259ac5_0_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4512259ac5_0_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4512259ac5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4512259ac5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4512259ac5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4512259ac5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4512259ac5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4512259ac5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4512259ac5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4512259ac5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4512259ac5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4512259ac5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4512259ac5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4512259ac5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4512259ac5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4512259ac5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4512259ac5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4512259ac5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7007735" y="3176888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2"/>
          <p:cNvCxnSpPr/>
          <p:nvPr/>
        </p:nvCxnSpPr>
        <p:spPr>
          <a:xfrm>
            <a:off x="1575035" y="3158252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12" name="Google Shape;12;p2"/>
          <p:cNvGrpSpPr/>
          <p:nvPr/>
        </p:nvGrpSpPr>
        <p:grpSpPr>
          <a:xfrm>
            <a:off x="1004144" y="1022025"/>
            <a:ext cx="7136668" cy="152400"/>
            <a:chOff x="1346429" y="1011300"/>
            <a:chExt cx="6452100" cy="152400"/>
          </a:xfrm>
        </p:grpSpPr>
        <p:cxnSp>
          <p:nvCxnSpPr>
            <p:cNvPr id="13" name="Google Shape;13;p2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" name="Google Shape;14;p2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15" name="Google Shape;15;p2"/>
          <p:cNvGrpSpPr/>
          <p:nvPr/>
        </p:nvGrpSpPr>
        <p:grpSpPr>
          <a:xfrm>
            <a:off x="1004151" y="3969100"/>
            <a:ext cx="7136668" cy="152400"/>
            <a:chOff x="1346435" y="3969088"/>
            <a:chExt cx="6452100" cy="152400"/>
          </a:xfrm>
        </p:grpSpPr>
        <p:cxnSp>
          <p:nvCxnSpPr>
            <p:cNvPr id="16" name="Google Shape;16;p2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7" name="Google Shape;17;p2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8" name="Google Shape;18;p2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11"/>
          <p:cNvSpPr txBox="1">
            <a:spLocks noGrp="1"/>
          </p:cNvSpPr>
          <p:nvPr>
            <p:ph type="body" idx="1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2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6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7" name="Google Shape;47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>
            <a:spLocks noGrp="1"/>
          </p:cNvSpPr>
          <p:nvPr>
            <p:ph type="body" idx="1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tropic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betterlesson.com/master_teacher_project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engageny.org/" TargetMode="External"/><Relationship Id="rId4" Type="http://schemas.openxmlformats.org/officeDocument/2006/relationships/hyperlink" Target="http://www.duolingo.com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tech.ed.gov/open/" TargetMode="External"/><Relationship Id="rId7" Type="http://schemas.openxmlformats.org/officeDocument/2006/relationships/hyperlink" Target="https://docs.google.com/spreadsheets/d/1YG5kRCxnIMhXvjzB47-mHXQAq0Io_jg4yIo5e71Yjug/edit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docs.google.com/document/d/1ZDPdFV2p1eseTDaw0MAERYaALKRYgWg5wAFulWhnTWY/" TargetMode="External"/><Relationship Id="rId5" Type="http://schemas.openxmlformats.org/officeDocument/2006/relationships/hyperlink" Target="https://www.facebook.com/groups/1896656777289896/" TargetMode="External"/><Relationship Id="rId4" Type="http://schemas.openxmlformats.org/officeDocument/2006/relationships/hyperlink" Target="https://tech.ed.gov/open/districts/launch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google.com/sherwoodk12.net/sherwoodoers/home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google.com/sherwoodk12.net/sherwoodpdonline/oers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uen.org/oer/" TargetMode="External"/><Relationship Id="rId3" Type="http://schemas.openxmlformats.org/officeDocument/2006/relationships/hyperlink" Target="http://www.ck12.org" TargetMode="External"/><Relationship Id="rId7" Type="http://schemas.openxmlformats.org/officeDocument/2006/relationships/hyperlink" Target="https://courses.lumenlearning.com/catalog/boundlesscourse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creativecommons.org/" TargetMode="External"/><Relationship Id="rId5" Type="http://schemas.openxmlformats.org/officeDocument/2006/relationships/hyperlink" Target="http://www.khanacademy.com" TargetMode="External"/><Relationship Id="rId4" Type="http://schemas.openxmlformats.org/officeDocument/2006/relationships/hyperlink" Target="http://www.collegeopentextbooks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>
            <a:spLocks noGrp="1"/>
          </p:cNvSpPr>
          <p:nvPr>
            <p:ph type="ctrTitle"/>
          </p:nvPr>
        </p:nvSpPr>
        <p:spPr>
          <a:xfrm>
            <a:off x="379575" y="1631175"/>
            <a:ext cx="83040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#GoOpen with Free Digital Resources for Classroom Instruction</a:t>
            </a:r>
            <a:endParaRPr sz="4800"/>
          </a:p>
        </p:txBody>
      </p:sp>
      <p:sp>
        <p:nvSpPr>
          <p:cNvPr id="67" name="Google Shape;67;p13"/>
          <p:cNvSpPr txBox="1">
            <a:spLocks noGrp="1"/>
          </p:cNvSpPr>
          <p:nvPr>
            <p:ph type="subTitle" idx="1"/>
          </p:nvPr>
        </p:nvSpPr>
        <p:spPr>
          <a:xfrm>
            <a:off x="2136750" y="2835839"/>
            <a:ext cx="4870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October 18, 2018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Resources Continued</a:t>
            </a:r>
            <a:endParaRPr/>
          </a:p>
        </p:txBody>
      </p:sp>
      <p:sp>
        <p:nvSpPr>
          <p:cNvPr id="123" name="Google Shape;123;p22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www.betterlesson.com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>
                <a:solidFill>
                  <a:srgbClr val="333333"/>
                </a:solidFill>
                <a:highlight>
                  <a:srgbClr val="FFFFFF"/>
                </a:highlight>
              </a:rPr>
              <a:t>Math, Science and ELA - High-performing teachers across the country share their rich, comprehensive lessons and effective strategies </a:t>
            </a:r>
            <a:endParaRPr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ighlight>
                  <a:srgbClr val="FFFFFF"/>
                </a:highlight>
                <a:hlinkClick r:id="rId4"/>
              </a:rPr>
              <a:t>www.duolingo.com</a:t>
            </a:r>
            <a:endParaRPr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400"/>
              <a:buChar char="○"/>
            </a:pPr>
            <a:r>
              <a:rPr lang="en">
                <a:solidFill>
                  <a:srgbClr val="333333"/>
                </a:solidFill>
                <a:highlight>
                  <a:srgbClr val="FFFFFF"/>
                </a:highlight>
              </a:rPr>
              <a:t>Foreign Language - Gaming format</a:t>
            </a:r>
            <a:endParaRPr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ighlight>
                  <a:srgbClr val="FFFFFF"/>
                </a:highlight>
                <a:hlinkClick r:id="rId5"/>
              </a:rPr>
              <a:t>EngageNY</a:t>
            </a:r>
            <a:endParaRPr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400"/>
              <a:buChar char="○"/>
            </a:pPr>
            <a:r>
              <a:rPr lang="en">
                <a:solidFill>
                  <a:srgbClr val="333333"/>
                </a:solidFill>
                <a:highlight>
                  <a:srgbClr val="FFFFFF"/>
                </a:highlight>
              </a:rPr>
              <a:t>Complete k-12 curriculum for ELA and Math</a:t>
            </a:r>
            <a:endParaRPr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Resources</a:t>
            </a:r>
            <a:endParaRPr/>
          </a:p>
        </p:txBody>
      </p:sp>
      <p:sp>
        <p:nvSpPr>
          <p:cNvPr id="129" name="Google Shape;129;p23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US Department of Education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https://tech.ed.gov/open/</a:t>
            </a:r>
            <a:r>
              <a:rPr lang="en"/>
              <a:t>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GoOpen District Launch Packet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u="sng">
                <a:solidFill>
                  <a:schemeClr val="hlink"/>
                </a:solidFill>
                <a:hlinkClick r:id="rId4"/>
              </a:rPr>
              <a:t>https://tech.ed.gov/open/districts/launch/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GoOpen Facebook Page - Request Access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u="sng">
                <a:solidFill>
                  <a:schemeClr val="hlink"/>
                </a:solidFill>
                <a:hlinkClick r:id="rId5"/>
              </a:rPr>
              <a:t>https://www.facebook.com/groups/1896656777289896/</a:t>
            </a:r>
            <a:r>
              <a:rPr lang="en"/>
              <a:t>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Sherwood OER List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u="sng">
                <a:solidFill>
                  <a:schemeClr val="hlink"/>
                </a:solidFill>
                <a:hlinkClick r:id="rId6"/>
              </a:rPr>
              <a:t>https://docs.google.com/document/d/1ZDPdFV2p1eseTDaw0MAERYaALKRYgWg5wAFulWhnTWY/</a:t>
            </a:r>
            <a:r>
              <a:rPr lang="en"/>
              <a:t>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Additional List Vetted by GoOpen Leaders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u="sng">
                <a:solidFill>
                  <a:schemeClr val="hlink"/>
                </a:solidFill>
                <a:hlinkClick r:id="rId7"/>
              </a:rPr>
              <a:t>https://docs.google.com/spreadsheets/d/1YG5kRCxnIMhXvjzB47-mHXQAq0Io_jg4yIo5e71Yjug/edit#gid=1173548056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Curriculum Process</a:t>
            </a:r>
            <a:endParaRPr/>
          </a:p>
        </p:txBody>
      </p:sp>
      <p:sp>
        <p:nvSpPr>
          <p:cNvPr id="135" name="Google Shape;135;p24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Examine Learning Goals / Objectives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Review multiple OERs to find the resource that fits best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Utilize in your classroom for student use or teacher use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Create a document that you can share with parents or have students reference at home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u="sng">
                <a:solidFill>
                  <a:schemeClr val="hlink"/>
                </a:solidFill>
                <a:hlinkClick r:id="rId3"/>
              </a:rPr>
              <a:t>Sample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Use with Google Classroom, Canvas, Blackboard, etc. or Print as needed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Can be used in: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1:1 School or Classroom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Computer Lab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Regular Everyday Classroom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Available Learning Module!</a:t>
            </a:r>
            <a:endParaRPr/>
          </a:p>
        </p:txBody>
      </p:sp>
      <p:sp>
        <p:nvSpPr>
          <p:cNvPr id="141" name="Google Shape;141;p25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Sherwood Online PD Page with OER Resources and Ideas for the Classroom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https://sites.google.com/sherwoodk12.net/sherwoodpdonline/oers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Contact Information - Sherwood Cass R-VIII School District</a:t>
            </a:r>
            <a:endParaRPr sz="3000"/>
          </a:p>
        </p:txBody>
      </p:sp>
      <p:sp>
        <p:nvSpPr>
          <p:cNvPr id="147" name="Google Shape;147;p26"/>
          <p:cNvSpPr txBox="1">
            <a:spLocks noGrp="1"/>
          </p:cNvSpPr>
          <p:nvPr>
            <p:ph type="body" idx="1"/>
          </p:nvPr>
        </p:nvSpPr>
        <p:spPr>
          <a:xfrm>
            <a:off x="2539350" y="1260075"/>
            <a:ext cx="40653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Steve Ritter, EdD</a:t>
            </a:r>
            <a:endParaRPr sz="24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Superintendent</a:t>
            </a:r>
            <a:endParaRPr sz="20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steve.ritter@sherwoodk12.net </a:t>
            </a:r>
            <a:endParaRPr sz="20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660-499-2239 ext 400</a:t>
            </a:r>
            <a:endParaRPr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#GoOpen?</a:t>
            </a:r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4B4E53"/>
              </a:solidFill>
              <a:highlight>
                <a:srgbClr val="FFFFFF"/>
              </a:highlight>
            </a:endParaRPr>
          </a:p>
          <a:p>
            <a:pPr marL="457200" lvl="0" indent="-381000" algn="l" rtl="0">
              <a:spcBef>
                <a:spcPts val="1600"/>
              </a:spcBef>
              <a:spcAft>
                <a:spcPts val="0"/>
              </a:spcAft>
              <a:buClr>
                <a:srgbClr val="4B4E53"/>
              </a:buClr>
              <a:buSzPts val="2400"/>
              <a:buChar char="●"/>
            </a:pPr>
            <a:r>
              <a:rPr lang="en" sz="2400">
                <a:solidFill>
                  <a:srgbClr val="4B4E53"/>
                </a:solidFill>
                <a:highlight>
                  <a:srgbClr val="FFFFFF"/>
                </a:highlight>
              </a:rPr>
              <a:t>The U.S. Department of Education’s #GoOpen campaign encourages states, school districts and educators to use </a:t>
            </a:r>
            <a:r>
              <a:rPr lang="en" sz="2400" b="1" i="1" u="sng">
                <a:solidFill>
                  <a:srgbClr val="4B4E53"/>
                </a:solidFill>
                <a:highlight>
                  <a:srgbClr val="FFFFFF"/>
                </a:highlight>
              </a:rPr>
              <a:t>openly licensed educational</a:t>
            </a:r>
            <a:r>
              <a:rPr lang="en" sz="2400">
                <a:solidFill>
                  <a:srgbClr val="4B4E53"/>
                </a:solidFill>
                <a:highlight>
                  <a:srgbClr val="FFFFFF"/>
                </a:highlight>
              </a:rPr>
              <a:t> materials to transform teaching and learning. 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are OERs?</a:t>
            </a:r>
            <a:endParaRPr/>
          </a:p>
        </p:txBody>
      </p:sp>
      <p:sp>
        <p:nvSpPr>
          <p:cNvPr id="79" name="Google Shape;79;p15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Variety of Types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Textbooks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Primary Sources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 Assessments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Learning Activities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Whole Lesson or Whole Unit Plans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Websites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What makes them open?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Open Copyright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Free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Print as much as you want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Reuse, revise, edit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**Different sites may have different levels of copyright!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OERs?</a:t>
            </a:r>
            <a:endParaRPr/>
          </a:p>
        </p:txBody>
      </p:sp>
      <p:sp>
        <p:nvSpPr>
          <p:cNvPr id="85" name="Google Shape;85;p16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Most up to date resources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Ability to Reuse, Revise, Edit, Print, Duplicate, etc.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Financial Savings from Textbooks That Can Be Reinvested In: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Teacher Professional Development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Curriculum Development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Time for the Development to Happen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Devices/Technology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Flexibility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Savings Example</a:t>
            </a:r>
            <a:endParaRPr/>
          </a:p>
        </p:txBody>
      </p:sp>
      <p:sp>
        <p:nvSpPr>
          <p:cNvPr id="91" name="Google Shape;91;p17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$8,800 / year for Handwriting books (550+ books at Harrisonville)</a:t>
            </a:r>
            <a:endParaRPr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120 pages for workbook - $0.13 per page</a:t>
            </a:r>
            <a:endParaRPr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Copier at $.008 per page = Approx $900-950 including paper costs</a:t>
            </a:r>
            <a:endParaRPr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Saved $7,850 or 35 Chromebooks</a:t>
            </a:r>
            <a:endParaRPr/>
          </a:p>
          <a:p>
            <a:pPr marL="457200" marR="0" lvl="0" indent="-34290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chemeClr val="dk2"/>
              </a:buClr>
              <a:buSzPts val="1800"/>
              <a:buFont typeface="Open Sans"/>
              <a:buChar char="●"/>
            </a:pPr>
            <a:r>
              <a:rPr lang="en"/>
              <a:t>Only Printing what you need!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Savings Example</a:t>
            </a:r>
            <a:endParaRPr/>
          </a:p>
        </p:txBody>
      </p:sp>
      <p:sp>
        <p:nvSpPr>
          <p:cNvPr id="97" name="Google Shape;97;p18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$8,800 / year for Handwriting books (550+ books)</a:t>
            </a:r>
            <a:endParaRPr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Saving $7,850</a:t>
            </a:r>
            <a:endParaRPr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3 Teachers as $20 / hour to create an OER for Handwriting</a:t>
            </a:r>
            <a:endParaRPr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Each Teacher could work for over 130 hours to prepare OER before meeting savings and cost of paper</a:t>
            </a:r>
            <a:endParaRPr/>
          </a:p>
          <a:p>
            <a:pPr marL="457200" lvl="0" indent="-342900" algn="l" rtl="0">
              <a:spcBef>
                <a:spcPts val="1000"/>
              </a:spcBef>
              <a:spcAft>
                <a:spcPts val="1000"/>
              </a:spcAft>
              <a:buSzPts val="1800"/>
              <a:buChar char="●"/>
            </a:pPr>
            <a:r>
              <a:rPr lang="en"/>
              <a:t>Each year going forward would only be the cost of paper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Savings Example - Harrisonville MS Math</a:t>
            </a:r>
            <a:endParaRPr/>
          </a:p>
        </p:txBody>
      </p:sp>
      <p:sp>
        <p:nvSpPr>
          <p:cNvPr id="103" name="Google Shape;103;p19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$45,000+ for new MS Math Textbooks</a:t>
            </a:r>
            <a:endParaRPr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6 teachers at $20/hr working for 3 weeks at 8 hrs / day = Under $15,000</a:t>
            </a:r>
            <a:endParaRPr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$30,000+ for technology, professional development, etc.</a:t>
            </a:r>
            <a:endParaRPr/>
          </a:p>
          <a:p>
            <a:pPr marL="457200" lvl="0" indent="-342900" algn="l" rtl="0">
              <a:spcBef>
                <a:spcPts val="1000"/>
              </a:spcBef>
              <a:spcAft>
                <a:spcPts val="1000"/>
              </a:spcAft>
              <a:buSzPts val="1800"/>
              <a:buChar char="●"/>
            </a:pPr>
            <a:r>
              <a:rPr lang="en"/>
              <a:t>http://openedgroup.org/calculator/index.html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Who in Missouri Is Doing This?</a:t>
            </a:r>
            <a:endParaRPr/>
          </a:p>
        </p:txBody>
      </p:sp>
      <p:sp>
        <p:nvSpPr>
          <p:cNvPr id="109" name="Google Shape;109;p20"/>
          <p:cNvSpPr txBox="1">
            <a:spLocks noGrp="1"/>
          </p:cNvSpPr>
          <p:nvPr>
            <p:ph type="body" idx="1"/>
          </p:nvPr>
        </p:nvSpPr>
        <p:spPr>
          <a:xfrm>
            <a:off x="311700" y="1100250"/>
            <a:ext cx="3575700" cy="35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 u="sng"/>
              <a:t>GoOpen Districts</a:t>
            </a:r>
            <a:endParaRPr b="1" u="sng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Grain Valley</a:t>
            </a:r>
            <a:endParaRPr sz="180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Hancock Place</a:t>
            </a:r>
            <a:endParaRPr sz="180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Harrisonville</a:t>
            </a:r>
            <a:endParaRPr sz="180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Kearney</a:t>
            </a:r>
            <a:endParaRPr sz="180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Lee’s Summit</a:t>
            </a:r>
            <a:endParaRPr sz="180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Pattonville</a:t>
            </a:r>
            <a:endParaRPr sz="180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Parkway</a:t>
            </a:r>
            <a:endParaRPr sz="180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Ritenour</a:t>
            </a:r>
            <a:endParaRPr sz="1800"/>
          </a:p>
        </p:txBody>
      </p:sp>
      <p:sp>
        <p:nvSpPr>
          <p:cNvPr id="110" name="Google Shape;110;p20"/>
          <p:cNvSpPr txBox="1">
            <a:spLocks noGrp="1"/>
          </p:cNvSpPr>
          <p:nvPr>
            <p:ph type="body" idx="1"/>
          </p:nvPr>
        </p:nvSpPr>
        <p:spPr>
          <a:xfrm>
            <a:off x="4800775" y="1100250"/>
            <a:ext cx="3575700" cy="35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 u="sng"/>
              <a:t>Ambassador Districts</a:t>
            </a:r>
            <a:endParaRPr b="1" u="sng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Hollister</a:t>
            </a:r>
            <a:endParaRPr sz="180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North Kansas City</a:t>
            </a:r>
            <a:endParaRPr sz="180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Liberty</a:t>
            </a:r>
            <a:endParaRPr sz="1800"/>
          </a:p>
        </p:txBody>
      </p:sp>
      <p:sp>
        <p:nvSpPr>
          <p:cNvPr id="111" name="Google Shape;111;p20"/>
          <p:cNvSpPr txBox="1"/>
          <p:nvPr/>
        </p:nvSpPr>
        <p:spPr>
          <a:xfrm>
            <a:off x="2367000" y="4254150"/>
            <a:ext cx="4410000" cy="5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Coming Soon: Sherwood Cass R-VIII School District!!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Do the Resources Look Like?</a:t>
            </a:r>
            <a:endParaRPr/>
          </a:p>
        </p:txBody>
      </p:sp>
      <p:sp>
        <p:nvSpPr>
          <p:cNvPr id="117" name="Google Shape;117;p21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www.CK12.org</a:t>
            </a:r>
            <a:r>
              <a:rPr lang="en"/>
              <a:t>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CK12 - Especially strong in math and science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4"/>
              </a:rPr>
              <a:t>http://www.collegeopentextbooks.org/</a:t>
            </a:r>
            <a:r>
              <a:rPr lang="en"/>
              <a:t>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College Level Textbooks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5"/>
              </a:rPr>
              <a:t>www.khanacademy.com</a:t>
            </a:r>
            <a:r>
              <a:rPr lang="en"/>
              <a:t>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Especially strong in math (many videos embedded into CK12 Math)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6"/>
              </a:rPr>
              <a:t>https://creativecommons.org/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Creative Commons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7"/>
              </a:rPr>
              <a:t>https://courses.lumenlearning.com/catalog/boundlesscourses</a:t>
            </a:r>
            <a:r>
              <a:rPr lang="en"/>
              <a:t> (mostly open)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Boundless - has courses lined out and other resources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8"/>
              </a:rPr>
              <a:t>http://www.uen.org/oer/</a:t>
            </a:r>
            <a:r>
              <a:rPr lang="en"/>
              <a:t>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Utah’s OER program with web tools and full online texts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592</Words>
  <Application>Microsoft Office PowerPoint</Application>
  <PresentationFormat>On-screen Show (16:9)</PresentationFormat>
  <Paragraphs>113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Tropic</vt:lpstr>
      <vt:lpstr>#GoOpen with Free Digital Resources for Classroom Instruction</vt:lpstr>
      <vt:lpstr>What is #GoOpen?</vt:lpstr>
      <vt:lpstr>What are OERs?</vt:lpstr>
      <vt:lpstr>Why OERs?</vt:lpstr>
      <vt:lpstr>Savings Example</vt:lpstr>
      <vt:lpstr>Savings Example</vt:lpstr>
      <vt:lpstr>Savings Example - Harrisonville MS Math</vt:lpstr>
      <vt:lpstr>Who in Missouri Is Doing This?</vt:lpstr>
      <vt:lpstr>What Do the Resources Look Like?</vt:lpstr>
      <vt:lpstr>Resources Continued</vt:lpstr>
      <vt:lpstr>Resources</vt:lpstr>
      <vt:lpstr>Curriculum Process</vt:lpstr>
      <vt:lpstr>Available Learning Module!</vt:lpstr>
      <vt:lpstr>Contact Information - Sherwood Cass R-VIII School District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#GoOpen with Free Digital Resources for Classroom Instruction</dc:title>
  <dc:creator>User</dc:creator>
  <cp:lastModifiedBy>User</cp:lastModifiedBy>
  <cp:revision>1</cp:revision>
  <dcterms:modified xsi:type="dcterms:W3CDTF">2018-10-19T20:18:09Z</dcterms:modified>
</cp:coreProperties>
</file>