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48" r:id="rId2"/>
    <p:sldMasterId id="2147483691" r:id="rId3"/>
    <p:sldMasterId id="2147483694" r:id="rId4"/>
    <p:sldMasterId id="2147483692" r:id="rId5"/>
  </p:sldMasterIdLst>
  <p:notesMasterIdLst>
    <p:notesMasterId r:id="rId28"/>
  </p:notesMasterIdLst>
  <p:handoutMasterIdLst>
    <p:handoutMasterId r:id="rId29"/>
  </p:handoutMasterIdLst>
  <p:sldIdLst>
    <p:sldId id="260" r:id="rId6"/>
    <p:sldId id="259" r:id="rId7"/>
    <p:sldId id="307" r:id="rId8"/>
    <p:sldId id="309" r:id="rId9"/>
    <p:sldId id="282" r:id="rId10"/>
    <p:sldId id="303" r:id="rId11"/>
    <p:sldId id="308" r:id="rId12"/>
    <p:sldId id="311" r:id="rId13"/>
    <p:sldId id="312" r:id="rId14"/>
    <p:sldId id="314" r:id="rId15"/>
    <p:sldId id="317" r:id="rId16"/>
    <p:sldId id="293" r:id="rId17"/>
    <p:sldId id="263" r:id="rId18"/>
    <p:sldId id="266" r:id="rId19"/>
    <p:sldId id="261" r:id="rId20"/>
    <p:sldId id="294" r:id="rId21"/>
    <p:sldId id="323" r:id="rId22"/>
    <p:sldId id="324" r:id="rId23"/>
    <p:sldId id="281" r:id="rId24"/>
    <p:sldId id="299" r:id="rId25"/>
    <p:sldId id="316" r:id="rId26"/>
    <p:sldId id="287" r:id="rId27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47" userDrawn="1">
          <p15:clr>
            <a:srgbClr val="A4A3A4"/>
          </p15:clr>
        </p15:guide>
        <p15:guide id="2" pos="220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003399"/>
    <a:srgbClr val="FFFFFF"/>
    <a:srgbClr val="0083A9"/>
    <a:srgbClr val="000099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37" autoAdjust="0"/>
  </p:normalViewPr>
  <p:slideViewPr>
    <p:cSldViewPr>
      <p:cViewPr varScale="1">
        <p:scale>
          <a:sx n="155" d="100"/>
          <a:sy n="155" d="100"/>
        </p:scale>
        <p:origin x="-35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124" y="-90"/>
      </p:cViewPr>
      <p:guideLst>
        <p:guide orient="horz" pos="2947"/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5B3549-48AF-4A47-A563-37BCF58341FB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16766F-B39D-42FD-ACBC-1002D13067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8927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8CF8AA-71CD-48AE-96C2-778BE54C3BBB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84A2F3-949C-4DF8-B8FE-27C48E8E5C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52757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COM\COMM\Branding\PPT Templates\widescreen\Widescreen Powerpoint 2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352800" y="1123950"/>
            <a:ext cx="5715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289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86275" y="57150"/>
            <a:ext cx="462915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42304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7034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30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800350"/>
            <a:ext cx="876300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36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Title Here</a:t>
            </a: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47434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130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2590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xmlns="" val="20546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5257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xmlns="" val="6054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COM\COMM\Branding\PPT Templates\widescreen\Widescreen Powerpoint 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228600" y="666750"/>
            <a:ext cx="6696075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581150"/>
            <a:ext cx="8610599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02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:\COM\COMM\Branding\PPT Templates\widescreen\Widescreen Powerpoint 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376721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COM\COMM\Branding\PPT Templates\widescreen\Widescreen Powerpoint 2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52400" y="1333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649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:\COM\COMM\Branding\PPT Templates\widescreen\Widescreen Powerpoint 7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1600200" y="685800"/>
            <a:ext cx="53340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600200" y="1485900"/>
            <a:ext cx="7315200" cy="344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761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pPr/>
              <a:t>September 27, 2018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2869255608"/>
              </p:ext>
            </p:extLst>
          </p:nvPr>
        </p:nvGraphicFramePr>
        <p:xfrm>
          <a:off x="1600200" y="196215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9781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4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116330"/>
            <a:ext cx="8991600" cy="148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3147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57150"/>
            <a:ext cx="4876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413681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pPr/>
              <a:t>September 27,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31242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xmlns="" val="1883249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pPr/>
              <a:t>September 27,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288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pPr/>
              <a:t>September 27,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0735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306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3243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3434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744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340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xmlns="" val="364902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551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:\COM\COMM\Branding\PPT Templates\widescreen\Widescreen Powerpoint 4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438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71500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98120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69516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58165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60198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927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4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295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90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3895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2343150"/>
            <a:ext cx="2667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2004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1722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14375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39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2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971550"/>
            <a:ext cx="5943600" cy="1560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4005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" y="0"/>
            <a:ext cx="4324350" cy="8953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81193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:\COM\COMM\Branding\PPT Templates\widescreen\Widescreen Powerpoint 1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0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781425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562600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971508" y="1933575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34050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xmlns="" val="103177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:\COM\COMM\Branding\PPT Templates\widescreen\Widescreen Powerpoint 8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4553366" y="1504950"/>
            <a:ext cx="4362034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</a:pPr>
            <a:r>
              <a:rPr lang="en-US" dirty="0" smtClean="0"/>
              <a:t>Click to enter 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819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213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R:\COM\COMM\Branding\PPT Templates\widescreen\Widescreen Powerpoint 8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105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590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05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590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Click to enter Content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idx="27"/>
          </p:nvPr>
        </p:nvSpPr>
        <p:spPr>
          <a:xfrm>
            <a:off x="67056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Click to enter Content</a:t>
            </a:r>
          </a:p>
        </p:txBody>
      </p:sp>
      <p:sp>
        <p:nvSpPr>
          <p:cNvPr id="12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4142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:\COM\COMM\Branding\PPT Templates\widescreen\Widescreen Powerpoint 1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722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1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124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242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6388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8283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:\COM\COMM\Branding\PPT Templates\widescreen\Widescreen Powerpoint 1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575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17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2390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78989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155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6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230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16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808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3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635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27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16573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"/>
            <a:ext cx="4038600" cy="152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8514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1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825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3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9906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668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246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:\COM\COMM\Branding\PPT Templates\widescreen\Widescreen Powerpoint 1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art Placeholder 8"/>
          <p:cNvSpPr>
            <a:spLocks noGrp="1"/>
          </p:cNvSpPr>
          <p:nvPr>
            <p:ph type="chart" sz="quarter" idx="14" hasCustomPrompt="1"/>
          </p:nvPr>
        </p:nvSpPr>
        <p:spPr>
          <a:xfrm>
            <a:off x="2514600" y="895350"/>
            <a:ext cx="4419600" cy="373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Chart/Text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9144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19812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30670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338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573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ou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:\COM\COMM\Branding\PPT Templates\widescreen\Widescreen Powerpoint 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0858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1076325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676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xmlns="" val="290382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82040" y="1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665632"/>
            <a:ext cx="6781800" cy="1885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798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43000" y="3590925"/>
            <a:ext cx="6762333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3095625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56726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37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416" y="3181350"/>
            <a:ext cx="7010399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14813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36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7" y="3175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99945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2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121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172078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3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1047750"/>
            <a:ext cx="8305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" y="37147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69616" y="0"/>
            <a:ext cx="4114800" cy="971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342911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3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40689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3867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29017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3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50214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248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1734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8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867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3333750"/>
            <a:ext cx="5181600" cy="1600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189040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0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1" r:id="rId3"/>
    <p:sldLayoutId id="2147483654" r:id="rId4"/>
    <p:sldLayoutId id="2147483653" r:id="rId5"/>
    <p:sldLayoutId id="2147483713" r:id="rId6"/>
    <p:sldLayoutId id="2147483715" r:id="rId7"/>
    <p:sldLayoutId id="2147483714" r:id="rId8"/>
    <p:sldLayoutId id="2147483656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pPr/>
              <a:t>September 27,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90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1" r:id="rId2"/>
    <p:sldLayoutId id="2147483649" r:id="rId3"/>
    <p:sldLayoutId id="2147483657" r:id="rId4"/>
    <p:sldLayoutId id="2147483711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pPr/>
              <a:t>September 27,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87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6" r:id="rId3"/>
    <p:sldLayoutId id="2147483650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57351"/>
            <a:ext cx="8229600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pPr/>
              <a:t>September 27, 2018</a:t>
            </a:fld>
            <a:endParaRPr lang="en-US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57200" y="1118509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34448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60000"/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38" indent="-347663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5000"/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63" indent="-33972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8733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indent="0" algn="ctr">
              <a:buNone/>
            </a:pPr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xmlns="" val="16474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2" r:id="rId2"/>
    <p:sldLayoutId id="2147483723" r:id="rId3"/>
    <p:sldLayoutId id="2147483724" r:id="rId4"/>
    <p:sldLayoutId id="2147483725" r:id="rId5"/>
    <p:sldLayoutId id="2147483727" r:id="rId6"/>
    <p:sldLayoutId id="2147483728" r:id="rId7"/>
    <p:sldLayoutId id="2147483729" r:id="rId8"/>
    <p:sldLayoutId id="2147483726" r:id="rId9"/>
    <p:sldLayoutId id="2147483697" r:id="rId10"/>
    <p:sldLayoutId id="2147483708" r:id="rId11"/>
    <p:sldLayoutId id="2147483698" r:id="rId12"/>
    <p:sldLayoutId id="2147483707" r:id="rId13"/>
    <p:sldLayoutId id="2147483710" r:id="rId14"/>
    <p:sldLayoutId id="2147483699" r:id="rId15"/>
    <p:sldLayoutId id="2147483709" r:id="rId16"/>
    <p:sldLayoutId id="2147483700" r:id="rId17"/>
    <p:sldLayoutId id="2147483701" r:id="rId18"/>
    <p:sldLayoutId id="2147483719" r:id="rId19"/>
    <p:sldLayoutId id="2147483712" r:id="rId20"/>
    <p:sldLayoutId id="2147483718" r:id="rId21"/>
    <p:sldLayoutId id="2147483702" r:id="rId22"/>
    <p:sldLayoutId id="2147483720" r:id="rId23"/>
    <p:sldLayoutId id="2147483703" r:id="rId24"/>
    <p:sldLayoutId id="2147483705" r:id="rId2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487360229"/>
              </p:ext>
            </p:extLst>
          </p:nvPr>
        </p:nvGraphicFramePr>
        <p:xfrm>
          <a:off x="1676400" y="203835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4080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6" r:id="rId2"/>
    <p:sldLayoutId id="2147483716" r:id="rId3"/>
    <p:sldLayoutId id="2147483717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71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0" algn="ctr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0" algn="ctr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ESSA </a:t>
            </a:r>
            <a:r>
              <a:rPr lang="en-US" dirty="0" smtClean="0"/>
              <a:t>Implementation, </a:t>
            </a:r>
            <a:br>
              <a:rPr lang="en-US" dirty="0" smtClean="0"/>
            </a:br>
            <a:r>
              <a:rPr lang="en-US" dirty="0" smtClean="0"/>
              <a:t>MSIP 5, APR Data, and MSIP 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3028950"/>
            <a:ext cx="2133600" cy="685800"/>
          </a:xfrm>
        </p:spPr>
        <p:txBody>
          <a:bodyPr/>
          <a:lstStyle/>
          <a:p>
            <a:r>
              <a:rPr lang="en-US" sz="1600" dirty="0" smtClean="0"/>
              <a:t>MARE</a:t>
            </a:r>
          </a:p>
          <a:p>
            <a:r>
              <a:rPr lang="en-US" sz="1600" dirty="0" smtClean="0"/>
              <a:t>October 2018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0" dirty="0" smtClean="0"/>
              <a:t>School Improvement Staff</a:t>
            </a:r>
          </a:p>
          <a:p>
            <a:r>
              <a:rPr lang="en-US" i="0" dirty="0" smtClean="0"/>
              <a:t>Office of Quality Schools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xmlns="" val="39365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Schools work with a Regional School Improvement Team (RSIT) - focus combining state and local supports for improvement and self-accountability </a:t>
            </a:r>
          </a:p>
          <a:p>
            <a:r>
              <a:rPr lang="en-US" dirty="0" smtClean="0"/>
              <a:t>Starts with a needs assessment followed by the development, implementation, and monitoring of a Comprehensive School Improvement Plan (CSIP)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After a School Has Been Identified as Comprehensive?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2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local school completes a needs assessment and then develops and implements a Comprehensive School Improvement Plan that is monitored by the school district or charter LEA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971550"/>
            <a:ext cx="8839200" cy="800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Happens After a School Has Been Identified as Targeted?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19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Standard 1, Standard 2  </a:t>
            </a:r>
          </a:p>
          <a:p>
            <a:pPr lvl="1"/>
            <a:r>
              <a:rPr lang="en-US" sz="3000" dirty="0" smtClean="0"/>
              <a:t>New ELA/MA assessments</a:t>
            </a:r>
          </a:p>
          <a:p>
            <a:pPr lvl="1"/>
            <a:r>
              <a:rPr lang="en-US" sz="3000" dirty="0" smtClean="0"/>
              <a:t>Eliminate use of Hold Harmless (ELA/Math)</a:t>
            </a:r>
          </a:p>
          <a:p>
            <a:pPr lvl="1"/>
            <a:r>
              <a:rPr lang="en-US" sz="3000" dirty="0" smtClean="0"/>
              <a:t>Science </a:t>
            </a:r>
            <a:r>
              <a:rPr lang="en-US" sz="3000" dirty="0"/>
              <a:t>field </a:t>
            </a:r>
            <a:r>
              <a:rPr lang="en-US" sz="3000" dirty="0" smtClean="0"/>
              <a:t>test</a:t>
            </a:r>
          </a:p>
          <a:p>
            <a:pPr lvl="1"/>
            <a:r>
              <a:rPr lang="en-US" sz="3000" dirty="0" smtClean="0"/>
              <a:t>Continue use of free/</a:t>
            </a:r>
            <a:r>
              <a:rPr lang="en-US" sz="3000" dirty="0"/>
              <a:t>r</a:t>
            </a:r>
            <a:r>
              <a:rPr lang="en-US" sz="3000" dirty="0" smtClean="0"/>
              <a:t>educed lunch</a:t>
            </a:r>
          </a:p>
          <a:p>
            <a:pPr lvl="1"/>
            <a:r>
              <a:rPr lang="en-US" sz="3000" dirty="0" smtClean="0"/>
              <a:t>Total Points possible K-8 = 60, K-12 = 120</a:t>
            </a:r>
            <a:endParaRPr lang="en-US" sz="3000" dirty="0"/>
          </a:p>
          <a:p>
            <a:pPr lvl="1"/>
            <a:endParaRPr lang="en-US" sz="3000" dirty="0" smtClean="0"/>
          </a:p>
          <a:p>
            <a:pPr lvl="1"/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MSIP 5 – 2018 APR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4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3000" dirty="0" smtClean="0"/>
              <a:t>Standard 3 –  </a:t>
            </a:r>
          </a:p>
          <a:p>
            <a:pPr lvl="1"/>
            <a:r>
              <a:rPr lang="en-US" sz="3000" dirty="0" smtClean="0"/>
              <a:t>Accuplacer</a:t>
            </a:r>
            <a:r>
              <a:rPr lang="en-US" sz="2800" dirty="0"/>
              <a:t>®</a:t>
            </a:r>
            <a:r>
              <a:rPr lang="en-US" sz="3000" dirty="0" smtClean="0"/>
              <a:t> </a:t>
            </a:r>
          </a:p>
          <a:p>
            <a:pPr lvl="1"/>
            <a:r>
              <a:rPr lang="en-US" sz="3000" dirty="0" smtClean="0"/>
              <a:t>Standard 3*1-3 and 3*4  exclude students coded both GO3 </a:t>
            </a:r>
            <a:r>
              <a:rPr lang="en-US" sz="3000" b="1" i="1" u="sng" dirty="0" smtClean="0"/>
              <a:t>and</a:t>
            </a:r>
            <a:r>
              <a:rPr lang="en-US" sz="3000" dirty="0" smtClean="0"/>
              <a:t> MAP-A.</a:t>
            </a:r>
          </a:p>
          <a:p>
            <a:pPr lvl="1"/>
            <a:r>
              <a:rPr lang="en-US" sz="3000" dirty="0" smtClean="0"/>
              <a:t>These students will count for 			 	placement/follow-up in Standard 3*5-6</a:t>
            </a:r>
            <a:endParaRPr lang="en-US" sz="3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MSIP 5 - 2018 APR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03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MSIP 5 – 2018 APR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Standard 4 – Attendance</a:t>
            </a:r>
          </a:p>
          <a:p>
            <a:pPr lvl="1"/>
            <a:r>
              <a:rPr lang="en-US" sz="3000" dirty="0" smtClean="0"/>
              <a:t>Proportional attendance rate modified</a:t>
            </a:r>
          </a:p>
          <a:p>
            <a:pPr lvl="2"/>
            <a:r>
              <a:rPr lang="en-US" dirty="0" smtClean="0"/>
              <a:t>85% attendance will earn a weight of .25</a:t>
            </a:r>
          </a:p>
          <a:p>
            <a:pPr lvl="2"/>
            <a:r>
              <a:rPr lang="en-US" dirty="0" smtClean="0"/>
              <a:t>87.5% attendance will earn a weight of .5</a:t>
            </a:r>
          </a:p>
          <a:p>
            <a:pPr lvl="2"/>
            <a:r>
              <a:rPr lang="en-US" dirty="0" smtClean="0"/>
              <a:t>90% attendance will earn a weight of 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94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Standard 5 – Graduation Rate</a:t>
            </a:r>
          </a:p>
          <a:p>
            <a:pPr lvl="1"/>
            <a:r>
              <a:rPr lang="en-US" sz="3000" dirty="0" smtClean="0"/>
              <a:t>Students who are coded GO3 will be removed from the numerator only in the 4, 5, 6, and 7 year  graduation rate calculations</a:t>
            </a:r>
          </a:p>
          <a:p>
            <a:pPr lvl="1"/>
            <a:r>
              <a:rPr lang="en-US" sz="3000" dirty="0" smtClean="0"/>
              <a:t>GO3 is an exit code, so while they are not graduates in the calculation, they are not counted as dropouts</a:t>
            </a:r>
          </a:p>
          <a:p>
            <a:pPr marL="112712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MSIP 5 – 2018 APR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439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March </a:t>
            </a:r>
            <a:r>
              <a:rPr lang="en-US" sz="3000" dirty="0"/>
              <a:t>28, 2018 Administrative Memo (QS-18-002)</a:t>
            </a:r>
          </a:p>
          <a:p>
            <a:pPr marL="457200" lvl="1" indent="0">
              <a:buNone/>
            </a:pPr>
            <a:endParaRPr lang="en-US" sz="3000" dirty="0" smtClean="0"/>
          </a:p>
          <a:p>
            <a:r>
              <a:rPr lang="en-US" sz="3000" dirty="0" smtClean="0"/>
              <a:t>June 27, 2018 Administrative Memo (QS-18-003)</a:t>
            </a:r>
          </a:p>
          <a:p>
            <a:pPr marL="112712" indent="0">
              <a:buNone/>
            </a:pPr>
            <a:endParaRPr lang="en-US" sz="3000" dirty="0" smtClean="0"/>
          </a:p>
          <a:p>
            <a:r>
              <a:rPr lang="en-US" sz="3000" dirty="0"/>
              <a:t>Supporting data </a:t>
            </a:r>
            <a:r>
              <a:rPr lang="en-US" sz="3000" u="sng" dirty="0"/>
              <a:t>only</a:t>
            </a:r>
            <a:r>
              <a:rPr lang="en-US" sz="3000" dirty="0"/>
              <a:t> for building level APR</a:t>
            </a:r>
          </a:p>
          <a:p>
            <a:endParaRPr lang="en-US" sz="3000" dirty="0" smtClean="0"/>
          </a:p>
          <a:p>
            <a:pPr lvl="1"/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MSIP 5 </a:t>
            </a:r>
            <a:r>
              <a:rPr lang="en-US" dirty="0"/>
              <a:t>– 2018 APR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56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MOSIS IDs - check for duplicate MOSIS IDs</a:t>
            </a:r>
          </a:p>
          <a:p>
            <a:r>
              <a:rPr lang="en-US" sz="2600" dirty="0" smtClean="0"/>
              <a:t>Course Offerings - use the appropriate course codes</a:t>
            </a:r>
          </a:p>
          <a:p>
            <a:r>
              <a:rPr lang="en-US" sz="2600" dirty="0"/>
              <a:t>Dual Credit </a:t>
            </a:r>
            <a:r>
              <a:rPr lang="en-US" sz="2600" dirty="0" smtClean="0"/>
              <a:t>Classes - </a:t>
            </a:r>
            <a:r>
              <a:rPr lang="en-US" sz="2600" dirty="0"/>
              <a:t>only classes offered at the dual credit sites approved by Higher </a:t>
            </a:r>
            <a:r>
              <a:rPr lang="en-US" sz="2600" dirty="0" smtClean="0"/>
              <a:t>Education will be used</a:t>
            </a:r>
          </a:p>
          <a:p>
            <a:r>
              <a:rPr lang="en-US" sz="2600" dirty="0"/>
              <a:t>CTE classes </a:t>
            </a:r>
            <a:r>
              <a:rPr lang="en-US" sz="2600" dirty="0" smtClean="0"/>
              <a:t>- correct </a:t>
            </a:r>
            <a:r>
              <a:rPr lang="en-US" sz="2600" dirty="0"/>
              <a:t>course codes </a:t>
            </a:r>
            <a:r>
              <a:rPr lang="en-US" sz="2600" dirty="0" smtClean="0"/>
              <a:t>from approved course list</a:t>
            </a:r>
            <a:endParaRPr lang="en-US" sz="2600" dirty="0"/>
          </a:p>
          <a:p>
            <a:endParaRPr lang="en-US" sz="3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Thinking Ahead to the Next APR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984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EOCs - Check the EOC History Report </a:t>
            </a:r>
            <a:r>
              <a:rPr lang="en-US" sz="3000" dirty="0" smtClean="0"/>
              <a:t>(updated after Oct core data). </a:t>
            </a:r>
            <a:r>
              <a:rPr lang="en-US" dirty="0" smtClean="0"/>
              <a:t>Do you have all the required exams for each senior? Caveat… EOCEX codes</a:t>
            </a:r>
          </a:p>
          <a:p>
            <a:r>
              <a:rPr lang="en-US" dirty="0" smtClean="0"/>
              <a:t>Verify that hours of attendance + hours of absence = Screen 10 calendar hours</a:t>
            </a:r>
          </a:p>
          <a:p>
            <a:r>
              <a:rPr lang="en-US" dirty="0" smtClean="0"/>
              <a:t>Verify that 9</a:t>
            </a:r>
            <a:r>
              <a:rPr lang="en-US" baseline="30000" dirty="0" smtClean="0"/>
              <a:t>th</a:t>
            </a:r>
            <a:r>
              <a:rPr lang="en-US" dirty="0" smtClean="0"/>
              <a:t> grade entry codes are correct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Thinking Ahead to the Next APR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9610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Standards were presented to the State Board of Education in September 2018</a:t>
            </a:r>
          </a:p>
          <a:p>
            <a:r>
              <a:rPr lang="en-US" sz="3000" dirty="0" smtClean="0"/>
              <a:t>Aligned to DESE strategic priorities and pillars of effective schools</a:t>
            </a:r>
          </a:p>
          <a:p>
            <a:r>
              <a:rPr lang="en-US" sz="3000" dirty="0" smtClean="0"/>
              <a:t>The foundation for MSIP 6 is built on the work submitted by the MSIP 6 development teams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MSIP 6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70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Federal (ESSA) and State Accountability (MSIP)</a:t>
            </a:r>
          </a:p>
          <a:p>
            <a:r>
              <a:rPr lang="en-US" sz="2800" dirty="0"/>
              <a:t>ESSA Implementation</a:t>
            </a:r>
          </a:p>
          <a:p>
            <a:r>
              <a:rPr lang="en-US" sz="2800" dirty="0"/>
              <a:t>MSIP5 - 2018 APR changes</a:t>
            </a:r>
          </a:p>
          <a:p>
            <a:r>
              <a:rPr lang="en-US" sz="2800" dirty="0"/>
              <a:t>APR </a:t>
            </a:r>
            <a:r>
              <a:rPr lang="en-US" sz="2800" dirty="0" smtClean="0"/>
              <a:t>Data-Thinking Ahead to the Next APR</a:t>
            </a:r>
            <a:endParaRPr lang="en-US" sz="2800" dirty="0"/>
          </a:p>
          <a:p>
            <a:r>
              <a:rPr lang="en-US" sz="2800" dirty="0"/>
              <a:t>MSIP 6 Update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Session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78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Tentative Timeline</a:t>
            </a:r>
          </a:p>
          <a:p>
            <a:pPr lvl="1"/>
            <a:r>
              <a:rPr lang="en-US" dirty="0" smtClean="0"/>
              <a:t>Fall 2018 or Winter 2019</a:t>
            </a:r>
          </a:p>
          <a:p>
            <a:pPr lvl="2"/>
            <a:r>
              <a:rPr lang="en-US" dirty="0" smtClean="0"/>
              <a:t>State board approves MSIP 6 rule making process</a:t>
            </a:r>
          </a:p>
          <a:p>
            <a:pPr lvl="1"/>
            <a:r>
              <a:rPr lang="en-US" dirty="0" smtClean="0"/>
              <a:t>Public comment period Winter/Spring 2019</a:t>
            </a:r>
          </a:p>
          <a:p>
            <a:pPr lvl="1"/>
            <a:r>
              <a:rPr lang="en-US" dirty="0" smtClean="0"/>
              <a:t>First implementation – 2-years after rule is initially adopted. 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MSIP6 Update Continued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18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Federal </a:t>
            </a:r>
            <a:r>
              <a:rPr lang="en-US" dirty="0"/>
              <a:t>(ESSA) and State Accountability (MSIP)</a:t>
            </a:r>
          </a:p>
          <a:p>
            <a:r>
              <a:rPr lang="en-US" dirty="0"/>
              <a:t>ESSA Implementation</a:t>
            </a:r>
          </a:p>
          <a:p>
            <a:r>
              <a:rPr lang="en-US" dirty="0"/>
              <a:t>MSIP5 - 2018 APR </a:t>
            </a:r>
            <a:r>
              <a:rPr lang="en-US" dirty="0" smtClean="0"/>
              <a:t>changes</a:t>
            </a:r>
          </a:p>
          <a:p>
            <a:r>
              <a:rPr lang="en-US" dirty="0" smtClean="0"/>
              <a:t>APR Data-Thinking Ahead to the Next APR</a:t>
            </a:r>
            <a:endParaRPr lang="en-US" dirty="0"/>
          </a:p>
          <a:p>
            <a:r>
              <a:rPr lang="en-US" dirty="0"/>
              <a:t>MSIP 6 Update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963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Chris Neale, assistant commissioner, 573-751-4234</a:t>
            </a:r>
          </a:p>
          <a:p>
            <a:r>
              <a:rPr lang="en-US" dirty="0" smtClean="0"/>
              <a:t>Jocelyn Strand, coordinator, 573-751-4104</a:t>
            </a:r>
          </a:p>
          <a:p>
            <a:r>
              <a:rPr lang="en-US" dirty="0" smtClean="0"/>
              <a:t>Kevin Freeman, director, 573-751-4426</a:t>
            </a:r>
          </a:p>
          <a:p>
            <a:r>
              <a:rPr lang="en-US" dirty="0" smtClean="0"/>
              <a:t>Email: MSIP@dese.mo.gov</a:t>
            </a:r>
            <a:endParaRPr lang="en-US" dirty="0"/>
          </a:p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68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Both focus on </a:t>
            </a:r>
          </a:p>
          <a:p>
            <a:pPr lvl="1"/>
            <a:r>
              <a:rPr lang="en-US" dirty="0" smtClean="0"/>
              <a:t>student achievement and growth for all students and subgroups</a:t>
            </a:r>
          </a:p>
          <a:p>
            <a:pPr lvl="1"/>
            <a:r>
              <a:rPr lang="en-US" dirty="0" smtClean="0"/>
              <a:t>graduation rate and attendance</a:t>
            </a:r>
          </a:p>
          <a:p>
            <a:r>
              <a:rPr lang="en-US" dirty="0" smtClean="0"/>
              <a:t>State focuses on additional standards and indicators that have been established by Missouri  (i.e. CCR Standards)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Federal (ESSA) and State (MSIP) </a:t>
            </a:r>
            <a:br>
              <a:rPr lang="en-US" dirty="0" smtClean="0"/>
            </a:br>
            <a:r>
              <a:rPr lang="en-US" dirty="0" smtClean="0"/>
              <a:t>Accountability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41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Federal accountability includes progress of English Language acquisition</a:t>
            </a:r>
          </a:p>
          <a:p>
            <a:r>
              <a:rPr lang="en-US" dirty="0" smtClean="0"/>
              <a:t>Group size for accountability</a:t>
            </a:r>
          </a:p>
          <a:p>
            <a:pPr lvl="1"/>
            <a:r>
              <a:rPr lang="en-US" dirty="0" smtClean="0"/>
              <a:t>Federal</a:t>
            </a:r>
          </a:p>
          <a:p>
            <a:pPr lvl="2"/>
            <a:r>
              <a:rPr lang="en-US" u="sng" dirty="0" smtClean="0"/>
              <a:t>Each</a:t>
            </a:r>
            <a:r>
              <a:rPr lang="en-US" dirty="0" smtClean="0"/>
              <a:t> subgroup  </a:t>
            </a:r>
            <a:r>
              <a:rPr lang="en-US" dirty="0"/>
              <a:t>≥ </a:t>
            </a:r>
            <a:r>
              <a:rPr lang="en-US" dirty="0" smtClean="0"/>
              <a:t> 30, </a:t>
            </a:r>
          </a:p>
          <a:p>
            <a:pPr lvl="1"/>
            <a:r>
              <a:rPr lang="en-US" dirty="0" smtClean="0"/>
              <a:t>State </a:t>
            </a:r>
          </a:p>
          <a:p>
            <a:pPr lvl="2"/>
            <a:r>
              <a:rPr lang="en-US" u="sng" dirty="0"/>
              <a:t>S</a:t>
            </a:r>
            <a:r>
              <a:rPr lang="en-US" u="sng" dirty="0" smtClean="0"/>
              <a:t>uper</a:t>
            </a:r>
            <a:r>
              <a:rPr lang="en-US" dirty="0" smtClean="0"/>
              <a:t> subgroup </a:t>
            </a:r>
            <a:r>
              <a:rPr lang="en-US" dirty="0"/>
              <a:t>≥ </a:t>
            </a:r>
            <a:r>
              <a:rPr lang="en-US" dirty="0" smtClean="0"/>
              <a:t> 30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Federal and State Accountability Continued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11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ESSA requires states to have a statewide accountability plan, with long-term and interim progress goals for all students and specific disaggregated groups.</a:t>
            </a:r>
          </a:p>
          <a:p>
            <a:r>
              <a:rPr lang="en-US" dirty="0"/>
              <a:t>Missouri's ESSA plan—approved January 16, 2018</a:t>
            </a:r>
          </a:p>
          <a:p>
            <a:r>
              <a:rPr lang="en-US" dirty="0"/>
              <a:t>ESSA requires states to identify schools for Comprehensive and Targeted Support and Improvement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Identification to happen late December 2018</a:t>
            </a:r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112712" indent="0">
              <a:buNone/>
            </a:pPr>
            <a:endParaRPr lang="en-US" dirty="0" smtClean="0"/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ESSA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70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123950"/>
            <a:ext cx="8839200" cy="4019550"/>
          </a:xfrm>
        </p:spPr>
        <p:txBody>
          <a:bodyPr>
            <a:noAutofit/>
          </a:bodyPr>
          <a:lstStyle/>
          <a:p>
            <a:pPr marL="112712" indent="0">
              <a:buNone/>
            </a:pPr>
            <a:r>
              <a:rPr lang="en-US" sz="2800" u="sng" dirty="0" smtClean="0"/>
              <a:t>Title I Schools</a:t>
            </a:r>
            <a:r>
              <a:rPr lang="en-US" sz="2800" dirty="0" smtClean="0"/>
              <a:t>: </a:t>
            </a:r>
          </a:p>
          <a:p>
            <a:pPr marL="112712" indent="0">
              <a:buNone/>
            </a:pPr>
            <a:r>
              <a:rPr lang="en-US" sz="2400" dirty="0" smtClean="0"/>
              <a:t>All Title I schools - index score based on the following calculation:</a:t>
            </a:r>
          </a:p>
          <a:p>
            <a:pPr marL="739775" lvl="3"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MPI for MA + MPI for ELA, converted to NCE, x 4 (5)</a:t>
            </a:r>
          </a:p>
          <a:p>
            <a:pPr marL="739775" lvl="3"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Growth for ELA + Math, converted to NCE, x 3 (3.75) {K-8} </a:t>
            </a:r>
            <a:r>
              <a:rPr lang="en-US" u="sng" dirty="0" smtClean="0"/>
              <a:t>OR</a:t>
            </a:r>
            <a:endParaRPr lang="en-US" u="sng" dirty="0"/>
          </a:p>
          <a:p>
            <a:pPr marL="739775" lvl="3" indent="-514350">
              <a:buNone/>
            </a:pPr>
            <a:r>
              <a:rPr lang="en-US" dirty="0"/>
              <a:t>	</a:t>
            </a:r>
            <a:r>
              <a:rPr lang="en-US" dirty="0" smtClean="0"/>
              <a:t>Graduation Rate, converted to NCE, x 3 (3.75) {HS}</a:t>
            </a:r>
          </a:p>
          <a:p>
            <a:pPr marL="739775" lvl="3">
              <a:buClr>
                <a:schemeClr val="tx1"/>
              </a:buClr>
              <a:buFont typeface="+mj-lt"/>
              <a:buAutoNum type="arabicPeriod" startAt="3"/>
            </a:pPr>
            <a:r>
              <a:rPr lang="en-US" dirty="0" smtClean="0"/>
              <a:t>EL acquisition (WIDA), converted to NCE, x 2*(-) </a:t>
            </a:r>
          </a:p>
          <a:p>
            <a:pPr marL="5946775" lvl="8" indent="0">
              <a:buClr>
                <a:schemeClr val="tx1"/>
              </a:buClr>
              <a:buNone/>
            </a:pPr>
            <a:r>
              <a:rPr lang="en-US" sz="1800" dirty="0" smtClean="0"/>
              <a:t>*</a:t>
            </a:r>
            <a:r>
              <a:rPr lang="en-US" sz="1800" dirty="0"/>
              <a:t>If EL is &lt;30 use weights in </a:t>
            </a:r>
            <a:r>
              <a:rPr lang="en-US" sz="1800" dirty="0" smtClean="0"/>
              <a:t>()</a:t>
            </a:r>
            <a:endParaRPr lang="en-US" sz="1600" dirty="0"/>
          </a:p>
          <a:p>
            <a:pPr marL="739775" lvl="3">
              <a:buClr>
                <a:schemeClr val="tx1"/>
              </a:buClr>
              <a:buFont typeface="+mj-lt"/>
              <a:buAutoNum type="arabicPeriod" startAt="3"/>
            </a:pPr>
            <a:r>
              <a:rPr lang="en-US" dirty="0" smtClean="0"/>
              <a:t>Attendance, converted to NCE, x 1 (1.25</a:t>
            </a:r>
            <a:r>
              <a:rPr lang="en-US" dirty="0"/>
              <a:t>)</a:t>
            </a:r>
          </a:p>
          <a:p>
            <a:pPr marL="112712" indent="0" defTabSz="339725">
              <a:buNone/>
            </a:pPr>
            <a:r>
              <a:rPr lang="en-US" sz="2400" dirty="0" smtClean="0"/>
              <a:t>Schools are ranked based on these index scores. The lowest 5%.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249" y="501597"/>
            <a:ext cx="8839200" cy="8001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Index Formula to Identify Comprehensive Schools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98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627062" indent="-514350">
              <a:buFont typeface="+mj-lt"/>
              <a:buAutoNum type="arabicPeriod"/>
            </a:pPr>
            <a:r>
              <a:rPr lang="en-US" u="sng" dirty="0" smtClean="0"/>
              <a:t>Index Score:</a:t>
            </a:r>
            <a:r>
              <a:rPr lang="en-US" dirty="0" smtClean="0"/>
              <a:t> (previous slide)</a:t>
            </a:r>
            <a:endParaRPr lang="en-US" dirty="0"/>
          </a:p>
          <a:p>
            <a:pPr marL="627062" indent="-514350">
              <a:buFont typeface="+mj-lt"/>
              <a:buAutoNum type="arabicPeriod"/>
            </a:pPr>
            <a:r>
              <a:rPr lang="en-US" u="sng" dirty="0" smtClean="0"/>
              <a:t>High Schools</a:t>
            </a:r>
            <a:r>
              <a:rPr lang="en-US" dirty="0" smtClean="0"/>
              <a:t>: </a:t>
            </a:r>
          </a:p>
          <a:p>
            <a:pPr marL="112712" indent="0">
              <a:buNone/>
            </a:pPr>
            <a:r>
              <a:rPr lang="en-US" dirty="0"/>
              <a:t>	</a:t>
            </a:r>
            <a:r>
              <a:rPr lang="en-US" dirty="0" smtClean="0"/>
              <a:t>Any high school </a:t>
            </a:r>
            <a:r>
              <a:rPr lang="en-US" dirty="0"/>
              <a:t>with a </a:t>
            </a:r>
            <a:r>
              <a:rPr lang="en-US" dirty="0" smtClean="0"/>
              <a:t>four-year adjusted</a:t>
            </a:r>
          </a:p>
          <a:p>
            <a:pPr marL="112712" indent="0">
              <a:buNone/>
            </a:pPr>
            <a:r>
              <a:rPr lang="en-US" dirty="0"/>
              <a:t>	</a:t>
            </a:r>
            <a:r>
              <a:rPr lang="en-US" dirty="0" smtClean="0"/>
              <a:t>graduation rate of 67% or below</a:t>
            </a:r>
            <a:endParaRPr lang="en-US" dirty="0"/>
          </a:p>
          <a:p>
            <a:pPr marL="627062" indent="-514350">
              <a:buFont typeface="+mj-lt"/>
              <a:buAutoNum type="arabicPeriod" startAt="3"/>
            </a:pPr>
            <a:r>
              <a:rPr lang="en-US" u="sng" dirty="0" smtClean="0"/>
              <a:t>Targeted Schools that Fail to Meet Exit Criteria:   </a:t>
            </a:r>
          </a:p>
          <a:p>
            <a:pPr marL="112712" indent="0">
              <a:buNone/>
            </a:pPr>
            <a:r>
              <a:rPr lang="en-US" dirty="0" smtClean="0"/>
              <a:t> 	Any school </a:t>
            </a:r>
            <a:r>
              <a:rPr lang="en-US" dirty="0"/>
              <a:t>that </a:t>
            </a:r>
            <a:r>
              <a:rPr lang="en-US" dirty="0" smtClean="0"/>
              <a:t>fails </a:t>
            </a:r>
            <a:r>
              <a:rPr lang="en-US" dirty="0"/>
              <a:t>to meet the </a:t>
            </a:r>
            <a:r>
              <a:rPr lang="en-US" dirty="0" smtClean="0"/>
              <a:t>exit criteria for 	Targeted Support </a:t>
            </a:r>
            <a:r>
              <a:rPr lang="en-US" dirty="0"/>
              <a:t>and </a:t>
            </a:r>
            <a:r>
              <a:rPr lang="en-US" dirty="0" smtClean="0"/>
              <a:t>Intervention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Identifying Comprehensive Schools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743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Any school with one or more subgroups performing as low as the lowest 5% for all schools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Not limited to Title I schools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Schools will be identified every two years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Targeted Support and Intervention Schools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92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u="sng" dirty="0"/>
              <a:t>C</a:t>
            </a:r>
            <a:r>
              <a:rPr lang="en-US" u="sng" dirty="0" smtClean="0"/>
              <a:t>omprehensive</a:t>
            </a:r>
            <a:r>
              <a:rPr lang="en-US" dirty="0" smtClean="0"/>
              <a:t> schools must </a:t>
            </a:r>
            <a:r>
              <a:rPr lang="en-US" dirty="0"/>
              <a:t>meet or exceed the </a:t>
            </a:r>
            <a:r>
              <a:rPr lang="en-US" dirty="0" smtClean="0"/>
              <a:t>average step target </a:t>
            </a:r>
            <a:r>
              <a:rPr lang="en-US" dirty="0"/>
              <a:t>for at least two of the three most recent years for </a:t>
            </a:r>
            <a:r>
              <a:rPr lang="en-US" dirty="0" smtClean="0"/>
              <a:t>all students (ELA &amp; MA)</a:t>
            </a:r>
          </a:p>
          <a:p>
            <a:r>
              <a:rPr lang="en-US" u="sng" dirty="0" smtClean="0"/>
              <a:t>Targeted</a:t>
            </a:r>
            <a:r>
              <a:rPr lang="en-US" dirty="0" smtClean="0"/>
              <a:t> schools identified </a:t>
            </a:r>
            <a:r>
              <a:rPr lang="en-US" dirty="0"/>
              <a:t>subgroup(s) must </a:t>
            </a:r>
            <a:r>
              <a:rPr lang="en-US" dirty="0" smtClean="0"/>
              <a:t>meet or </a:t>
            </a:r>
            <a:r>
              <a:rPr lang="en-US" dirty="0"/>
              <a:t>exceed the </a:t>
            </a:r>
            <a:r>
              <a:rPr lang="en-US" dirty="0" smtClean="0"/>
              <a:t>average step target for </a:t>
            </a:r>
            <a:r>
              <a:rPr lang="en-US" dirty="0"/>
              <a:t>at least two of the three most recent years </a:t>
            </a:r>
            <a:r>
              <a:rPr lang="en-US" dirty="0" smtClean="0"/>
              <a:t>for the group (ELA &amp; MA)</a:t>
            </a:r>
            <a:endParaRPr lang="en-US" dirty="0"/>
          </a:p>
          <a:p>
            <a:r>
              <a:rPr lang="en-US" dirty="0" smtClean="0"/>
              <a:t>Appendix </a:t>
            </a:r>
            <a:r>
              <a:rPr lang="en-US" dirty="0"/>
              <a:t>A of the ESSA plan </a:t>
            </a:r>
            <a:endParaRPr lang="en-US" dirty="0" smtClean="0"/>
          </a:p>
          <a:p>
            <a:pPr marL="509587" lvl="1" indent="0">
              <a:buNone/>
            </a:pPr>
            <a:r>
              <a:rPr lang="en-US" sz="2400" dirty="0" smtClean="0"/>
              <a:t>(dese.mo.gov/quality-schools/accountability-data/</a:t>
            </a:r>
            <a:r>
              <a:rPr lang="en-US" sz="2400" dirty="0" err="1" smtClean="0"/>
              <a:t>essa</a:t>
            </a:r>
            <a:r>
              <a:rPr lang="en-US" sz="2400" dirty="0" smtClean="0"/>
              <a:t>-federal-accountability)</a:t>
            </a:r>
            <a:endParaRPr lang="en-US" dirty="0"/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Exiting Identified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06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E PPT Template Widescreen 2017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Layout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 Breakout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osing 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DESE PPT Template 2017</Template>
  <TotalTime>1478</TotalTime>
  <Words>895</Words>
  <Application>Microsoft Office PowerPoint</Application>
  <PresentationFormat>On-screen Show (16:9)</PresentationFormat>
  <Paragraphs>137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DESE PPT Template Widescreen 2017</vt:lpstr>
      <vt:lpstr>Section Dividers</vt:lpstr>
      <vt:lpstr>Content Layouts</vt:lpstr>
      <vt:lpstr>Content Breakout</vt:lpstr>
      <vt:lpstr>Closing </vt:lpstr>
      <vt:lpstr>ESSA Implementation,  MSIP 5, APR Data, and MSIP 6</vt:lpstr>
      <vt:lpstr>Session Overview</vt:lpstr>
      <vt:lpstr>Federal (ESSA) and State (MSIP)  Accountability</vt:lpstr>
      <vt:lpstr>Federal and State Accountability Continued</vt:lpstr>
      <vt:lpstr>ESSA Implementation</vt:lpstr>
      <vt:lpstr>Index Formula to Identify Comprehensive Schools</vt:lpstr>
      <vt:lpstr>Identifying Comprehensive Schools</vt:lpstr>
      <vt:lpstr>Identifying Targeted Support and Intervention Schools</vt:lpstr>
      <vt:lpstr>Exiting Identified Status</vt:lpstr>
      <vt:lpstr>What Happens After a School Has Been Identified as Comprehensive?</vt:lpstr>
      <vt:lpstr>What Happens After a School Has Been Identified as Targeted?</vt:lpstr>
      <vt:lpstr>MSIP 5 – 2018 APR Changes</vt:lpstr>
      <vt:lpstr>MSIP 5 - 2018 APR Changes</vt:lpstr>
      <vt:lpstr>MSIP 5 – 2018 APR Changes</vt:lpstr>
      <vt:lpstr>MSIP 5 – 2018 APR Changes</vt:lpstr>
      <vt:lpstr>MSIP 5 – 2018 APR Changes</vt:lpstr>
      <vt:lpstr>Thinking Ahead to the Next APR</vt:lpstr>
      <vt:lpstr>Thinking Ahead to the Next APR</vt:lpstr>
      <vt:lpstr>MSIP 6 Update</vt:lpstr>
      <vt:lpstr>MSIP6 Update Continued</vt:lpstr>
      <vt:lpstr>Questions?????</vt:lpstr>
      <vt:lpstr>Slide 22</vt:lpstr>
    </vt:vector>
  </TitlesOfParts>
  <Company>State of Missouri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MSIP 5, MSIP 6, ESSA, and Getting Your Data Right for the APR</dc:title>
  <dc:creator>Anderson, Norma</dc:creator>
  <cp:lastModifiedBy>User</cp:lastModifiedBy>
  <cp:revision>117</cp:revision>
  <cp:lastPrinted>2018-07-20T15:50:10Z</cp:lastPrinted>
  <dcterms:created xsi:type="dcterms:W3CDTF">2018-07-11T14:33:16Z</dcterms:created>
  <dcterms:modified xsi:type="dcterms:W3CDTF">2018-09-27T18:49:02Z</dcterms:modified>
</cp:coreProperties>
</file>