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58" r:id="rId5"/>
    <p:sldId id="261" r:id="rId6"/>
    <p:sldId id="260" r:id="rId7"/>
    <p:sldId id="263" r:id="rId8"/>
    <p:sldId id="262" r:id="rId9"/>
    <p:sldId id="264" r:id="rId10"/>
    <p:sldId id="266" r:id="rId11"/>
    <p:sldId id="267" r:id="rId12"/>
    <p:sldId id="265" r:id="rId13"/>
    <p:sldId id="269" r:id="rId14"/>
    <p:sldId id="270" r:id="rId15"/>
    <p:sldId id="271" r:id="rId16"/>
    <p:sldId id="272" r:id="rId17"/>
    <p:sldId id="273" r:id="rId18"/>
    <p:sldId id="274" r:id="rId19"/>
    <p:sldId id="275" r:id="rId20"/>
    <p:sldId id="276" r:id="rId21"/>
    <p:sldId id="277" r:id="rId22"/>
    <p:sldId id="279" r:id="rId23"/>
    <p:sldId id="281" r:id="rId24"/>
    <p:sldId id="284" r:id="rId25"/>
    <p:sldId id="285" r:id="rId26"/>
    <p:sldId id="286"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534F6A89-1C80-4F1E-ABB9-F669A0B1D6CB}" type="datetimeFigureOut">
              <a:rPr lang="en-US" smtClean="0"/>
              <a:pPr/>
              <a:t>10/11/2017</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865DF254-6012-44DE-B997-C435ECBEC211}" type="slidenum">
              <a:rPr lang="en-US" smtClean="0"/>
              <a:pPr/>
              <a:t>‹#›</a:t>
            </a:fld>
            <a:endParaRPr lang="en-US"/>
          </a:p>
        </p:txBody>
      </p:sp>
      <p:cxnSp>
        <p:nvCxnSpPr>
          <p:cNvPr id="9" name="Straight Connector 8"/>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4869284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155339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534F6A89-1C80-4F1E-ABB9-F669A0B1D6CB}" type="datetimeFigureOut">
              <a:rPr lang="en-US" smtClean="0"/>
              <a:pPr/>
              <a:t>10/11/2017</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865DF254-6012-44DE-B997-C435ECBEC211}" type="slidenum">
              <a:rPr lang="en-US" smtClean="0"/>
              <a:pPr/>
              <a:t>‹#›</a:t>
            </a:fld>
            <a:endParaRPr lang="en-US"/>
          </a:p>
        </p:txBody>
      </p:sp>
      <p:cxnSp>
        <p:nvCxnSpPr>
          <p:cNvPr id="13" name="Straight Connector 12"/>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5419706"/>
      </p:ext>
    </p:extLst>
  </p:cSld>
  <p:clrMapOvr>
    <a:masterClrMapping/>
  </p:clrMapOvr>
  <p:extLst mod="1">
    <p:ext uri="{DCECCB84-F9BA-43D5-87BE-67443E8EF086}">
      <p15:sldGuideLst xmlns:p15="http://schemas.microsoft.com/office/powerpoint/2012/main" xmlns="">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317706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34F6A89-1C80-4F1E-ABB9-F669A0B1D6CB}" type="datetimeFigureOut">
              <a:rPr lang="en-US" smtClean="0"/>
              <a:pPr/>
              <a:t>10/11/2017</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865DF254-6012-44DE-B997-C435ECBEC211}" type="slidenum">
              <a:rPr lang="en-US" smtClean="0"/>
              <a:pPr/>
              <a:t>‹#›</a:t>
            </a:fld>
            <a:endParaRPr lang="en-US"/>
          </a:p>
        </p:txBody>
      </p:sp>
      <p:cxnSp>
        <p:nvCxnSpPr>
          <p:cNvPr id="10" name="Straight Connector 9"/>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1706348"/>
      </p:ext>
    </p:extLst>
  </p:cSld>
  <p:clrMapOvr>
    <a:masterClrMapping/>
  </p:clrMapOvr>
  <p:extLst mod="1">
    <p:ext uri="{DCECCB84-F9BA-43D5-87BE-67443E8EF086}">
      <p15:sldGuideLst xmlns:p15="http://schemas.microsoft.com/office/powerpoint/2012/main" xmlns="">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282856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40532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7686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358466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201185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4F6A89-1C80-4F1E-ABB9-F669A0B1D6CB}"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DF254-6012-44DE-B997-C435ECBEC211}" type="slidenum">
              <a:rPr lang="en-US" smtClean="0"/>
              <a:pPr/>
              <a:t>‹#›</a:t>
            </a:fld>
            <a:endParaRPr lang="en-US"/>
          </a:p>
        </p:txBody>
      </p:sp>
    </p:spTree>
    <p:extLst>
      <p:ext uri="{BB962C8B-B14F-4D97-AF65-F5344CB8AC3E}">
        <p14:creationId xmlns:p14="http://schemas.microsoft.com/office/powerpoint/2010/main" xmlns="" val="111708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534F6A89-1C80-4F1E-ABB9-F669A0B1D6CB}" type="datetimeFigureOut">
              <a:rPr lang="en-US" smtClean="0"/>
              <a:pPr/>
              <a:t>10/11/2017</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865DF254-6012-44DE-B997-C435ECBEC211}" type="slidenum">
              <a:rPr lang="en-US" smtClean="0"/>
              <a:pPr/>
              <a:t>‹#›</a:t>
            </a:fld>
            <a:endParaRPr lang="en-US"/>
          </a:p>
        </p:txBody>
      </p:sp>
      <p:cxnSp>
        <p:nvCxnSpPr>
          <p:cNvPr id="10" name="Straight Connector 9"/>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44472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lara.Apel@mshp.dps.mo.gov" TargetMode="External"/><Relationship Id="rId2" Type="http://schemas.openxmlformats.org/officeDocument/2006/relationships/hyperlink" Target="mailto:Scott.Schlueter@mshp.dps.mo.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506" y="551842"/>
            <a:ext cx="11224727" cy="2501751"/>
          </a:xfrm>
        </p:spPr>
        <p:txBody>
          <a:bodyPr>
            <a:normAutofit fontScale="90000"/>
          </a:bodyPr>
          <a:lstStyle/>
          <a:p>
            <a:r>
              <a:rPr lang="en-US" dirty="0">
                <a:solidFill>
                  <a:schemeClr val="bg1"/>
                </a:solidFill>
                <a:latin typeface="Cambria" panose="02040503050406030204" pitchFamily="18" charset="0"/>
              </a:rPr>
              <a:t>Missouri </a:t>
            </a:r>
            <a:br>
              <a:rPr lang="en-US" dirty="0">
                <a:solidFill>
                  <a:schemeClr val="bg1"/>
                </a:solidFill>
                <a:latin typeface="Cambria" panose="02040503050406030204" pitchFamily="18" charset="0"/>
              </a:rPr>
            </a:br>
            <a:r>
              <a:rPr lang="en-US" dirty="0">
                <a:solidFill>
                  <a:schemeClr val="bg1"/>
                </a:solidFill>
                <a:latin typeface="Cambria" panose="02040503050406030204" pitchFamily="18" charset="0"/>
              </a:rPr>
              <a:t>Rap Back Program</a:t>
            </a:r>
            <a:r>
              <a:rPr lang="en-US" dirty="0">
                <a:solidFill>
                  <a:schemeClr val="bg1"/>
                </a:solidFill>
              </a:rPr>
              <a:t/>
            </a:r>
            <a:br>
              <a:rPr lang="en-US" dirty="0">
                <a:solidFill>
                  <a:schemeClr val="bg1"/>
                </a:solidFill>
              </a:rPr>
            </a:br>
            <a:endParaRPr lang="en-US" dirty="0">
              <a:solidFill>
                <a:schemeClr val="bg1"/>
              </a:solidFill>
            </a:endParaRPr>
          </a:p>
        </p:txBody>
      </p:sp>
      <p:sp>
        <p:nvSpPr>
          <p:cNvPr id="3" name="Subtitle 2"/>
          <p:cNvSpPr>
            <a:spLocks noGrp="1"/>
          </p:cNvSpPr>
          <p:nvPr>
            <p:ph type="subTitle" idx="1"/>
          </p:nvPr>
        </p:nvSpPr>
        <p:spPr>
          <a:xfrm>
            <a:off x="1088914" y="5117285"/>
            <a:ext cx="5471277" cy="1126996"/>
          </a:xfrm>
        </p:spPr>
        <p:txBody>
          <a:bodyPr>
            <a:normAutofit fontScale="85000" lnSpcReduction="20000"/>
          </a:bodyPr>
          <a:lstStyle/>
          <a:p>
            <a:r>
              <a:rPr lang="en-US" dirty="0">
                <a:solidFill>
                  <a:schemeClr val="bg1"/>
                </a:solidFill>
              </a:rPr>
              <a:t>Presented by:  </a:t>
            </a:r>
          </a:p>
          <a:p>
            <a:r>
              <a:rPr lang="en-US" dirty="0">
                <a:solidFill>
                  <a:schemeClr val="bg1"/>
                </a:solidFill>
              </a:rPr>
              <a:t>The Missouri State Highway Patrol, CJIS Division</a:t>
            </a:r>
          </a:p>
          <a:p>
            <a:r>
              <a:rPr lang="en-US" dirty="0">
                <a:solidFill>
                  <a:schemeClr val="bg1"/>
                </a:solidFill>
              </a:rPr>
              <a:t>Linda S. Lueckenhoff</a:t>
            </a:r>
          </a:p>
          <a:p>
            <a:r>
              <a:rPr lang="en-US" dirty="0">
                <a:solidFill>
                  <a:schemeClr val="bg1"/>
                </a:solidFill>
              </a:rPr>
              <a:t>Pamela Aberle</a:t>
            </a:r>
          </a:p>
        </p:txBody>
      </p:sp>
      <p:graphicFrame>
        <p:nvGraphicFramePr>
          <p:cNvPr id="4" name="Object 0"/>
          <p:cNvGraphicFramePr>
            <a:graphicFrameLocks noChangeAspect="1"/>
          </p:cNvGraphicFramePr>
          <p:nvPr>
            <p:extLst>
              <p:ext uri="{D42A27DB-BD31-4B8C-83A1-F6EECF244321}">
                <p14:modId xmlns:p14="http://schemas.microsoft.com/office/powerpoint/2010/main" xmlns="" val="1843496750"/>
              </p:ext>
            </p:extLst>
          </p:nvPr>
        </p:nvGraphicFramePr>
        <p:xfrm>
          <a:off x="8291055" y="4397387"/>
          <a:ext cx="1985458" cy="1846893"/>
        </p:xfrm>
        <a:graphic>
          <a:graphicData uri="http://schemas.openxmlformats.org/presentationml/2006/ole">
            <p:oleObj spid="_x0000_s1064" name="Bitmap Image" r:id="rId3" imgW="2876190" imgH="3057143" progId="PBrush">
              <p:embed/>
            </p:oleObj>
          </a:graphicData>
        </a:graphic>
      </p:graphicFrame>
    </p:spTree>
    <p:extLst>
      <p:ext uri="{BB962C8B-B14F-4D97-AF65-F5344CB8AC3E}">
        <p14:creationId xmlns:p14="http://schemas.microsoft.com/office/powerpoint/2010/main" xmlns="" val="10513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04" y="229231"/>
            <a:ext cx="10515600" cy="1325563"/>
          </a:xfrm>
        </p:spPr>
        <p:txBody>
          <a:bodyPr/>
          <a:lstStyle/>
          <a:p>
            <a:r>
              <a:rPr lang="en-US" dirty="0"/>
              <a:t>Viewing Rap Back Information</a:t>
            </a:r>
          </a:p>
        </p:txBody>
      </p:sp>
      <p:sp>
        <p:nvSpPr>
          <p:cNvPr id="7" name="Content Placeholder 2"/>
          <p:cNvSpPr txBox="1">
            <a:spLocks/>
          </p:cNvSpPr>
          <p:nvPr/>
        </p:nvSpPr>
        <p:spPr>
          <a:xfrm>
            <a:off x="838200" y="1308463"/>
            <a:ext cx="10515600" cy="2693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Once requested, you will receive a confirmation.</a:t>
            </a:r>
          </a:p>
          <a:p>
            <a:r>
              <a:rPr lang="en-US" dirty="0"/>
              <a:t>The request will be sent the Missouri State Highway Patrol for final review. </a:t>
            </a:r>
          </a:p>
          <a:p>
            <a:r>
              <a:rPr lang="en-US" dirty="0"/>
              <a:t>While the rap sheet is under review, the request will have the status set to “Pending”.</a:t>
            </a:r>
          </a:p>
          <a:p>
            <a:pPr marL="0" indent="0">
              <a:buNone/>
            </a:pPr>
            <a:endParaRPr lang="en-US" dirty="0"/>
          </a:p>
          <a:p>
            <a:endParaRPr lang="en-US" dirty="0"/>
          </a:p>
        </p:txBody>
      </p:sp>
      <p:pic>
        <p:nvPicPr>
          <p:cNvPr id="3" name="Picture 2"/>
          <p:cNvPicPr>
            <a:picLocks noChangeAspect="1"/>
          </p:cNvPicPr>
          <p:nvPr/>
        </p:nvPicPr>
        <p:blipFill>
          <a:blip r:embed="rId2" cstate="print"/>
          <a:stretch>
            <a:fillRect/>
          </a:stretch>
        </p:blipFill>
        <p:spPr>
          <a:xfrm>
            <a:off x="330797" y="4315001"/>
            <a:ext cx="3628807" cy="177626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6905" y="3933844"/>
            <a:ext cx="7591874" cy="2047506"/>
          </a:xfrm>
          <a:prstGeom prst="rect">
            <a:avLst/>
          </a:prstGeom>
        </p:spPr>
      </p:pic>
    </p:spTree>
    <p:extLst>
      <p:ext uri="{BB962C8B-B14F-4D97-AF65-F5344CB8AC3E}">
        <p14:creationId xmlns:p14="http://schemas.microsoft.com/office/powerpoint/2010/main" xmlns="" val="422633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04" y="119961"/>
            <a:ext cx="10515600" cy="1325563"/>
          </a:xfrm>
        </p:spPr>
        <p:txBody>
          <a:bodyPr/>
          <a:lstStyle/>
          <a:p>
            <a:r>
              <a:rPr lang="en-US" dirty="0"/>
              <a:t>Viewing Rap Back Information</a:t>
            </a:r>
          </a:p>
        </p:txBody>
      </p:sp>
      <p:sp>
        <p:nvSpPr>
          <p:cNvPr id="7" name="Content Placeholder 2"/>
          <p:cNvSpPr txBox="1">
            <a:spLocks/>
          </p:cNvSpPr>
          <p:nvPr/>
        </p:nvSpPr>
        <p:spPr>
          <a:xfrm>
            <a:off x="838200" y="1308463"/>
            <a:ext cx="10515600" cy="2785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the Rap Back is ready for viewing, it will have an icon labeled “Click to View”.</a:t>
            </a:r>
          </a:p>
          <a:p>
            <a:endParaRPr lang="en-US" dirty="0"/>
          </a:p>
          <a:p>
            <a:r>
              <a:rPr lang="en-US" dirty="0"/>
              <a:t>Clicking this icon will display the updated criminal history rap-sheet for the applicant.</a:t>
            </a:r>
          </a:p>
          <a:p>
            <a:pPr marL="0" indent="0">
              <a:buNone/>
            </a:pPr>
            <a:endParaRPr lang="en-US" dirty="0"/>
          </a:p>
          <a:p>
            <a:endParaRPr lang="en-US" dirty="0"/>
          </a:p>
        </p:txBody>
      </p:sp>
      <p:pic>
        <p:nvPicPr>
          <p:cNvPr id="8" name="Picture 7"/>
          <p:cNvPicPr>
            <a:picLocks noChangeAspect="1"/>
          </p:cNvPicPr>
          <p:nvPr/>
        </p:nvPicPr>
        <p:blipFill>
          <a:blip r:embed="rId2" cstate="print"/>
          <a:stretch>
            <a:fillRect/>
          </a:stretch>
        </p:blipFill>
        <p:spPr>
          <a:xfrm>
            <a:off x="685355" y="4202885"/>
            <a:ext cx="9804728" cy="1151562"/>
          </a:xfrm>
          <a:prstGeom prst="rect">
            <a:avLst/>
          </a:prstGeom>
        </p:spPr>
      </p:pic>
    </p:spTree>
    <p:extLst>
      <p:ext uri="{BB962C8B-B14F-4D97-AF65-F5344CB8AC3E}">
        <p14:creationId xmlns:p14="http://schemas.microsoft.com/office/powerpoint/2010/main" xmlns="" val="273510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919"/>
            <a:ext cx="11169241" cy="1325563"/>
          </a:xfrm>
        </p:spPr>
        <p:txBody>
          <a:bodyPr>
            <a:normAutofit fontScale="90000"/>
          </a:bodyPr>
          <a:lstStyle/>
          <a:p>
            <a:pPr algn="l"/>
            <a:r>
              <a:rPr lang="en-US" dirty="0"/>
              <a:t>Discontinuing a Rap Back Subscription</a:t>
            </a:r>
          </a:p>
        </p:txBody>
      </p:sp>
      <p:sp>
        <p:nvSpPr>
          <p:cNvPr id="3" name="Content Placeholder 2"/>
          <p:cNvSpPr>
            <a:spLocks noGrp="1"/>
          </p:cNvSpPr>
          <p:nvPr>
            <p:ph idx="1"/>
          </p:nvPr>
        </p:nvSpPr>
        <p:spPr>
          <a:xfrm>
            <a:off x="745921" y="978337"/>
            <a:ext cx="10515600" cy="2813487"/>
          </a:xfrm>
        </p:spPr>
        <p:txBody>
          <a:bodyPr>
            <a:normAutofit/>
          </a:bodyPr>
          <a:lstStyle/>
          <a:p>
            <a:r>
              <a:rPr lang="en-US" dirty="0"/>
              <a:t>If you receive a Rap Back notification on an individual that is no longer employed or otherwise under the purview of your school district, you must discontinue the applicant’s subscription.</a:t>
            </a:r>
          </a:p>
          <a:p>
            <a:r>
              <a:rPr lang="en-US" dirty="0"/>
              <a:t>This can be done directly via the Rap Back Queue by clicking “Unsubscribe”.  </a:t>
            </a:r>
            <a:r>
              <a:rPr lang="en-US" b="1" u="sng" dirty="0"/>
              <a:t>Only ORI Administrators can initiate and complete this process. </a:t>
            </a:r>
          </a:p>
          <a:p>
            <a:r>
              <a:rPr lang="en-US" dirty="0"/>
              <a:t>Note: The removal of an applicant’s Rap Back subscription is permanent!    </a:t>
            </a:r>
          </a:p>
          <a:p>
            <a:pPr lvl="1"/>
            <a:r>
              <a:rPr lang="en-US" dirty="0"/>
              <a:t>To re-enroll an applicant, they must be re-fingerprinted for a new criminal record check.</a:t>
            </a:r>
          </a:p>
          <a:p>
            <a:endParaRPr lang="en-US" dirty="0"/>
          </a:p>
          <a:p>
            <a:endParaRPr lang="en-US" dirty="0"/>
          </a:p>
        </p:txBody>
      </p:sp>
      <p:pic>
        <p:nvPicPr>
          <p:cNvPr id="4" name="Picture 3"/>
          <p:cNvPicPr>
            <a:picLocks noChangeAspect="1"/>
          </p:cNvPicPr>
          <p:nvPr/>
        </p:nvPicPr>
        <p:blipFill>
          <a:blip r:embed="rId2" cstate="print"/>
          <a:stretch>
            <a:fillRect/>
          </a:stretch>
        </p:blipFill>
        <p:spPr>
          <a:xfrm>
            <a:off x="192948" y="3338404"/>
            <a:ext cx="7558480" cy="2733675"/>
          </a:xfrm>
          <a:prstGeom prst="rect">
            <a:avLst/>
          </a:prstGeom>
        </p:spPr>
      </p:pic>
      <p:pic>
        <p:nvPicPr>
          <p:cNvPr id="5" name="Picture 4"/>
          <p:cNvPicPr>
            <a:picLocks noChangeAspect="1"/>
          </p:cNvPicPr>
          <p:nvPr/>
        </p:nvPicPr>
        <p:blipFill>
          <a:blip r:embed="rId3" cstate="print"/>
          <a:stretch>
            <a:fillRect/>
          </a:stretch>
        </p:blipFill>
        <p:spPr>
          <a:xfrm>
            <a:off x="7986321" y="3540154"/>
            <a:ext cx="3906955" cy="1795141"/>
          </a:xfrm>
          <a:prstGeom prst="rect">
            <a:avLst/>
          </a:prstGeom>
        </p:spPr>
      </p:pic>
    </p:spTree>
    <p:extLst>
      <p:ext uri="{BB962C8B-B14F-4D97-AF65-F5344CB8AC3E}">
        <p14:creationId xmlns:p14="http://schemas.microsoft.com/office/powerpoint/2010/main" xmlns="" val="91162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59" y="157007"/>
            <a:ext cx="11933341" cy="4952492"/>
          </a:xfrm>
        </p:spPr>
        <p:txBody>
          <a:bodyPr/>
          <a:lstStyle/>
          <a:p>
            <a:pPr algn="ctr"/>
            <a:r>
              <a:rPr lang="en-US" dirty="0"/>
              <a:t>Managing your Rap Back subscriptions</a:t>
            </a:r>
            <a:br>
              <a:rPr lang="en-US" dirty="0"/>
            </a:br>
            <a:r>
              <a:rPr lang="en-US" dirty="0"/>
              <a:t>and validations</a:t>
            </a:r>
          </a:p>
        </p:txBody>
      </p:sp>
      <p:sp>
        <p:nvSpPr>
          <p:cNvPr id="3" name="Content Placeholder 2"/>
          <p:cNvSpPr>
            <a:spLocks noGrp="1"/>
          </p:cNvSpPr>
          <p:nvPr>
            <p:ph idx="1"/>
          </p:nvPr>
        </p:nvSpPr>
        <p:spPr>
          <a:xfrm>
            <a:off x="543886" y="1968238"/>
            <a:ext cx="10515600" cy="2159145"/>
          </a:xfrm>
        </p:spPr>
        <p:txBody>
          <a:bodyPr/>
          <a:lstStyle/>
          <a:p>
            <a:r>
              <a:rPr lang="en-US" dirty="0"/>
              <a:t>It is the responsibility of each school district to keep their Rap Back subscriptions up-to-date and remove any subscriptions that are no longer required.</a:t>
            </a:r>
          </a:p>
          <a:p>
            <a:r>
              <a:rPr lang="en-US" dirty="0"/>
              <a:t>This can be done in real-time, as applicant’s leave your school district; and</a:t>
            </a:r>
          </a:p>
          <a:p>
            <a:r>
              <a:rPr lang="en-US" dirty="0"/>
              <a:t>This must also be done triennially, as part of the Rap Back validation process.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84330" y="3861397"/>
            <a:ext cx="3657959" cy="2496203"/>
          </a:xfrm>
          <a:prstGeom prst="rect">
            <a:avLst/>
          </a:prstGeom>
        </p:spPr>
      </p:pic>
    </p:spTree>
    <p:extLst>
      <p:ext uri="{BB962C8B-B14F-4D97-AF65-F5344CB8AC3E}">
        <p14:creationId xmlns:p14="http://schemas.microsoft.com/office/powerpoint/2010/main" xmlns="" val="380911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9128620" cy="4952492"/>
          </a:xfrm>
        </p:spPr>
        <p:txBody>
          <a:bodyPr/>
          <a:lstStyle/>
          <a:p>
            <a:pPr algn="l"/>
            <a:r>
              <a:rPr lang="en-US" dirty="0"/>
              <a:t>Triennial Validation**</a:t>
            </a:r>
          </a:p>
        </p:txBody>
      </p:sp>
      <p:sp>
        <p:nvSpPr>
          <p:cNvPr id="3" name="Content Placeholder 2"/>
          <p:cNvSpPr>
            <a:spLocks noGrp="1"/>
          </p:cNvSpPr>
          <p:nvPr>
            <p:ph idx="1"/>
          </p:nvPr>
        </p:nvSpPr>
        <p:spPr>
          <a:xfrm>
            <a:off x="838200" y="1498453"/>
            <a:ext cx="10515600" cy="4814423"/>
          </a:xfrm>
        </p:spPr>
        <p:txBody>
          <a:bodyPr/>
          <a:lstStyle/>
          <a:p>
            <a:r>
              <a:rPr lang="en-US" dirty="0"/>
              <a:t>The subscription for an applicant that is fingerprinted and enrolled in the rap back program will stay active for three years.</a:t>
            </a:r>
          </a:p>
          <a:p>
            <a:r>
              <a:rPr lang="en-US" dirty="0"/>
              <a:t>After three years have passed, the applicant will need to be validated in order for the Rap Back subscription to be extended.</a:t>
            </a:r>
          </a:p>
          <a:p>
            <a:r>
              <a:rPr lang="en-US" dirty="0"/>
              <a:t>When you have records that require validation, a notification e-mail will be sent to all individuals that have been granted access to your account.</a:t>
            </a:r>
          </a:p>
          <a:p>
            <a:r>
              <a:rPr lang="en-US" b="1" dirty="0"/>
              <a:t>The Administrator(s) of the account must then log-in and complete the validation process within 30 days</a:t>
            </a:r>
            <a:r>
              <a:rPr lang="en-US" b="1" dirty="0">
                <a:solidFill>
                  <a:srgbClr val="FF0000"/>
                </a:solidFill>
              </a:rPr>
              <a:t>.**</a:t>
            </a:r>
          </a:p>
          <a:p>
            <a:pPr lvl="1"/>
            <a:r>
              <a:rPr lang="en-US" b="1" dirty="0">
                <a:solidFill>
                  <a:srgbClr val="FF0000"/>
                </a:solidFill>
              </a:rPr>
              <a:t>Failure to validate Rap Back subscriptions in a timely manner will trigger the permanent removal of these individuals from the Rap Back program.**</a:t>
            </a:r>
          </a:p>
          <a:p>
            <a:endParaRPr lang="en-US" dirty="0"/>
          </a:p>
        </p:txBody>
      </p:sp>
    </p:spTree>
    <p:extLst>
      <p:ext uri="{BB962C8B-B14F-4D97-AF65-F5344CB8AC3E}">
        <p14:creationId xmlns:p14="http://schemas.microsoft.com/office/powerpoint/2010/main" xmlns="" val="400838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8155497" cy="4952492"/>
          </a:xfrm>
        </p:spPr>
        <p:txBody>
          <a:bodyPr/>
          <a:lstStyle/>
          <a:p>
            <a:pPr algn="l"/>
            <a:r>
              <a:rPr lang="en-US" dirty="0"/>
              <a:t>Validation of Records</a:t>
            </a:r>
          </a:p>
        </p:txBody>
      </p:sp>
      <p:sp>
        <p:nvSpPr>
          <p:cNvPr id="3" name="Content Placeholder 2"/>
          <p:cNvSpPr>
            <a:spLocks noGrp="1"/>
          </p:cNvSpPr>
          <p:nvPr>
            <p:ph idx="1"/>
          </p:nvPr>
        </p:nvSpPr>
        <p:spPr>
          <a:xfrm>
            <a:off x="838200" y="1498454"/>
            <a:ext cx="10515600" cy="4351338"/>
          </a:xfrm>
        </p:spPr>
        <p:txBody>
          <a:bodyPr/>
          <a:lstStyle/>
          <a:p>
            <a:r>
              <a:rPr lang="en-US" dirty="0"/>
              <a:t>To begin record validation, click on the icon labelled “MACHS Validations”.</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1456189" y="2530845"/>
            <a:ext cx="8058150" cy="2981325"/>
          </a:xfrm>
          <a:prstGeom prst="rect">
            <a:avLst/>
          </a:prstGeom>
        </p:spPr>
      </p:pic>
    </p:spTree>
    <p:extLst>
      <p:ext uri="{BB962C8B-B14F-4D97-AF65-F5344CB8AC3E}">
        <p14:creationId xmlns:p14="http://schemas.microsoft.com/office/powerpoint/2010/main" xmlns="" val="210892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7928994" cy="4952492"/>
          </a:xfrm>
        </p:spPr>
        <p:txBody>
          <a:bodyPr/>
          <a:lstStyle/>
          <a:p>
            <a:pPr algn="l"/>
            <a:r>
              <a:rPr lang="en-US" dirty="0"/>
              <a:t>Validation of Records</a:t>
            </a:r>
          </a:p>
        </p:txBody>
      </p:sp>
      <p:sp>
        <p:nvSpPr>
          <p:cNvPr id="3" name="Content Placeholder 2"/>
          <p:cNvSpPr>
            <a:spLocks noGrp="1"/>
          </p:cNvSpPr>
          <p:nvPr>
            <p:ph idx="1"/>
          </p:nvPr>
        </p:nvSpPr>
        <p:spPr>
          <a:xfrm>
            <a:off x="838200" y="1498454"/>
            <a:ext cx="10515600" cy="4351338"/>
          </a:xfrm>
        </p:spPr>
        <p:txBody>
          <a:bodyPr/>
          <a:lstStyle/>
          <a:p>
            <a:r>
              <a:rPr lang="en-US" dirty="0"/>
              <a:t>The MACHS Validation Queue will list all records that require validation for the current month.</a:t>
            </a:r>
          </a:p>
          <a:p>
            <a:endParaRPr lang="en-US" dirty="0"/>
          </a:p>
          <a:p>
            <a:r>
              <a:rPr lang="en-US" b="1" dirty="0"/>
              <a:t>Administrator(s)</a:t>
            </a:r>
            <a:r>
              <a:rPr lang="en-US" dirty="0"/>
              <a:t> must review these records to ensure that all applicants are still employed or otherwise still under the purview of the school district.</a:t>
            </a:r>
          </a:p>
          <a:p>
            <a:endParaRPr lang="en-US" dirty="0"/>
          </a:p>
          <a:p>
            <a:r>
              <a:rPr lang="en-US" dirty="0"/>
              <a:t>The Rap Back subscriptions for any applicants that no longer meet these criteria must be removed.</a:t>
            </a:r>
          </a:p>
          <a:p>
            <a:endParaRPr lang="en-US" dirty="0"/>
          </a:p>
          <a:p>
            <a:r>
              <a:rPr lang="en-US" dirty="0"/>
              <a:t>There are two methods to validate records: 1) Manual; or 2) Batch</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9360" y="4337108"/>
            <a:ext cx="2765719" cy="2054821"/>
          </a:xfrm>
          <a:prstGeom prst="rect">
            <a:avLst/>
          </a:prstGeom>
        </p:spPr>
      </p:pic>
    </p:spTree>
    <p:extLst>
      <p:ext uri="{BB962C8B-B14F-4D97-AF65-F5344CB8AC3E}">
        <p14:creationId xmlns:p14="http://schemas.microsoft.com/office/powerpoint/2010/main" xmlns="" val="112573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398"/>
            <a:ext cx="6377031" cy="4952492"/>
          </a:xfrm>
        </p:spPr>
        <p:txBody>
          <a:bodyPr/>
          <a:lstStyle/>
          <a:p>
            <a:r>
              <a:rPr lang="en-US" dirty="0"/>
              <a:t>Manual Validation</a:t>
            </a:r>
          </a:p>
        </p:txBody>
      </p:sp>
      <p:sp>
        <p:nvSpPr>
          <p:cNvPr id="5" name="Content Placeholder 2"/>
          <p:cNvSpPr>
            <a:spLocks noGrp="1"/>
          </p:cNvSpPr>
          <p:nvPr>
            <p:ph idx="1"/>
          </p:nvPr>
        </p:nvSpPr>
        <p:spPr>
          <a:xfrm>
            <a:off x="418050" y="1506843"/>
            <a:ext cx="4736431" cy="4661714"/>
          </a:xfrm>
        </p:spPr>
        <p:txBody>
          <a:bodyPr>
            <a:normAutofit/>
          </a:bodyPr>
          <a:lstStyle/>
          <a:p>
            <a:r>
              <a:rPr lang="en-US" dirty="0"/>
              <a:t>Manual Validation can be completed by selecting “Validate” or “Unsubscribe”.</a:t>
            </a:r>
          </a:p>
          <a:p>
            <a:r>
              <a:rPr lang="en-US" dirty="0"/>
              <a:t>Clicking “Validate” will renew the selected applicant’s Rap Back subscription for an additional three year period.</a:t>
            </a:r>
          </a:p>
          <a:p>
            <a:r>
              <a:rPr lang="en-US" dirty="0"/>
              <a:t>Clicking “Unsubscribe” will permanently remove the applicant’s Rap Back subscription.</a:t>
            </a:r>
          </a:p>
          <a:p>
            <a:endParaRPr lang="en-US" dirty="0"/>
          </a:p>
        </p:txBody>
      </p:sp>
      <p:pic>
        <p:nvPicPr>
          <p:cNvPr id="4" name="Picture 3"/>
          <p:cNvPicPr>
            <a:picLocks noChangeAspect="1"/>
          </p:cNvPicPr>
          <p:nvPr/>
        </p:nvPicPr>
        <p:blipFill>
          <a:blip r:embed="rId2" cstate="print"/>
          <a:stretch>
            <a:fillRect/>
          </a:stretch>
        </p:blipFill>
        <p:spPr>
          <a:xfrm>
            <a:off x="5154481" y="1506843"/>
            <a:ext cx="6489533" cy="4266699"/>
          </a:xfrm>
          <a:prstGeom prst="rect">
            <a:avLst/>
          </a:prstGeom>
        </p:spPr>
      </p:pic>
    </p:spTree>
    <p:extLst>
      <p:ext uri="{BB962C8B-B14F-4D97-AF65-F5344CB8AC3E}">
        <p14:creationId xmlns:p14="http://schemas.microsoft.com/office/powerpoint/2010/main" xmlns="" val="332637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7408877" cy="4952492"/>
          </a:xfrm>
        </p:spPr>
        <p:txBody>
          <a:bodyPr/>
          <a:lstStyle/>
          <a:p>
            <a:pPr algn="l"/>
            <a:r>
              <a:rPr lang="en-US" dirty="0"/>
              <a:t>Manual Validation</a:t>
            </a:r>
          </a:p>
        </p:txBody>
      </p:sp>
      <p:sp>
        <p:nvSpPr>
          <p:cNvPr id="5" name="Content Placeholder 2"/>
          <p:cNvSpPr>
            <a:spLocks noGrp="1"/>
          </p:cNvSpPr>
          <p:nvPr>
            <p:ph idx="1"/>
          </p:nvPr>
        </p:nvSpPr>
        <p:spPr>
          <a:xfrm>
            <a:off x="761999" y="1861097"/>
            <a:ext cx="4715312" cy="3904056"/>
          </a:xfrm>
        </p:spPr>
        <p:txBody>
          <a:bodyPr>
            <a:normAutofit/>
          </a:bodyPr>
          <a:lstStyle/>
          <a:p>
            <a:r>
              <a:rPr lang="en-US" dirty="0"/>
              <a:t>Validation is considered complete once a decision has been made for each applicant.</a:t>
            </a:r>
          </a:p>
          <a:p>
            <a:endParaRPr lang="en-US" dirty="0"/>
          </a:p>
          <a:p>
            <a:r>
              <a:rPr lang="en-US" dirty="0"/>
              <a:t>Applicants not validated within 30 days will have their subscriptions automatically removed.</a:t>
            </a:r>
          </a:p>
        </p:txBody>
      </p:sp>
      <p:pic>
        <p:nvPicPr>
          <p:cNvPr id="4" name="Picture 3"/>
          <p:cNvPicPr>
            <a:picLocks noChangeAspect="1"/>
          </p:cNvPicPr>
          <p:nvPr/>
        </p:nvPicPr>
        <p:blipFill>
          <a:blip r:embed="rId2" cstate="print"/>
          <a:stretch>
            <a:fillRect/>
          </a:stretch>
        </p:blipFill>
        <p:spPr>
          <a:xfrm>
            <a:off x="5702467" y="1498454"/>
            <a:ext cx="5916285" cy="4266699"/>
          </a:xfrm>
          <a:prstGeom prst="rect">
            <a:avLst/>
          </a:prstGeom>
        </p:spPr>
      </p:pic>
    </p:spTree>
    <p:extLst>
      <p:ext uri="{BB962C8B-B14F-4D97-AF65-F5344CB8AC3E}">
        <p14:creationId xmlns:p14="http://schemas.microsoft.com/office/powerpoint/2010/main" xmlns="" val="339865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97" y="533909"/>
            <a:ext cx="6075028" cy="4952492"/>
          </a:xfrm>
        </p:spPr>
        <p:txBody>
          <a:bodyPr/>
          <a:lstStyle/>
          <a:p>
            <a:pPr algn="l"/>
            <a:r>
              <a:rPr lang="en-US" dirty="0"/>
              <a:t>Batch Validation</a:t>
            </a:r>
          </a:p>
        </p:txBody>
      </p:sp>
      <p:sp>
        <p:nvSpPr>
          <p:cNvPr id="5" name="Content Placeholder 2"/>
          <p:cNvSpPr>
            <a:spLocks noGrp="1"/>
          </p:cNvSpPr>
          <p:nvPr>
            <p:ph idx="1"/>
          </p:nvPr>
        </p:nvSpPr>
        <p:spPr>
          <a:xfrm>
            <a:off x="404897" y="1506843"/>
            <a:ext cx="4872789" cy="4661714"/>
          </a:xfrm>
        </p:spPr>
        <p:txBody>
          <a:bodyPr>
            <a:normAutofit/>
          </a:bodyPr>
          <a:lstStyle/>
          <a:p>
            <a:r>
              <a:rPr lang="en-US" dirty="0"/>
              <a:t>The 2</a:t>
            </a:r>
            <a:r>
              <a:rPr lang="en-US" baseline="30000" dirty="0"/>
              <a:t>nd</a:t>
            </a:r>
            <a:r>
              <a:rPr lang="en-US" dirty="0"/>
              <a:t> method to available to validate applicants is via Batch Validation.</a:t>
            </a:r>
          </a:p>
          <a:p>
            <a:r>
              <a:rPr lang="en-US" dirty="0"/>
              <a:t>This method is designed for school districts with a large number of applicant records to validate. </a:t>
            </a:r>
          </a:p>
          <a:p>
            <a:r>
              <a:rPr lang="en-US" dirty="0"/>
              <a:t>To begin, click the “Download” icon on the Validation queue.</a:t>
            </a:r>
          </a:p>
        </p:txBody>
      </p:sp>
      <p:pic>
        <p:nvPicPr>
          <p:cNvPr id="3" name="Picture 2"/>
          <p:cNvPicPr>
            <a:picLocks noChangeAspect="1"/>
          </p:cNvPicPr>
          <p:nvPr/>
        </p:nvPicPr>
        <p:blipFill>
          <a:blip r:embed="rId2" cstate="print"/>
          <a:stretch>
            <a:fillRect/>
          </a:stretch>
        </p:blipFill>
        <p:spPr>
          <a:xfrm>
            <a:off x="5277686" y="1506843"/>
            <a:ext cx="6432131" cy="4133850"/>
          </a:xfrm>
          <a:prstGeom prst="rect">
            <a:avLst/>
          </a:prstGeom>
        </p:spPr>
      </p:pic>
    </p:spTree>
    <p:extLst>
      <p:ext uri="{BB962C8B-B14F-4D97-AF65-F5344CB8AC3E}">
        <p14:creationId xmlns:p14="http://schemas.microsoft.com/office/powerpoint/2010/main" xmlns="" val="154532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033" y="0"/>
            <a:ext cx="5788404" cy="4952492"/>
          </a:xfrm>
        </p:spPr>
        <p:txBody>
          <a:bodyPr/>
          <a:lstStyle/>
          <a:p>
            <a:pPr algn="l"/>
            <a:r>
              <a:rPr lang="en-US" dirty="0"/>
              <a:t>What is Rap Back?</a:t>
            </a:r>
          </a:p>
        </p:txBody>
      </p:sp>
      <p:sp>
        <p:nvSpPr>
          <p:cNvPr id="3" name="Content Placeholder 2"/>
          <p:cNvSpPr>
            <a:spLocks noGrp="1"/>
          </p:cNvSpPr>
          <p:nvPr>
            <p:ph idx="1"/>
          </p:nvPr>
        </p:nvSpPr>
        <p:spPr>
          <a:xfrm>
            <a:off x="5231306" y="913015"/>
            <a:ext cx="6248398" cy="5655156"/>
          </a:xfrm>
        </p:spPr>
        <p:txBody>
          <a:bodyPr>
            <a:normAutofit/>
          </a:bodyPr>
          <a:lstStyle/>
          <a:p>
            <a:r>
              <a:rPr lang="en-US" dirty="0"/>
              <a:t>Missouri statute authorizes DESE and school districts access to electronic updates to criminal background checks.</a:t>
            </a:r>
          </a:p>
          <a:p>
            <a:r>
              <a:rPr lang="en-US" dirty="0"/>
              <a:t>The Rap Back Program has the capability to provide automatic criminal history updates for individuals that have been previously fingerprinted for a Missouri background check.</a:t>
            </a:r>
          </a:p>
          <a:p>
            <a:r>
              <a:rPr lang="en-US" dirty="0"/>
              <a:t>If at any point an applicant that is subscribed in the program is arrested, DESE and/or school district maintaining the Rap Back subscription will be notified via e-mail.</a:t>
            </a:r>
          </a:p>
          <a:p>
            <a:r>
              <a:rPr lang="en-US" dirty="0"/>
              <a:t>School district users log-in to their account -- </a:t>
            </a:r>
            <a:r>
              <a:rPr lang="en-US" b="1" dirty="0"/>
              <a:t>Missouri Automated Criminal History Site (MACHS) </a:t>
            </a:r>
            <a:r>
              <a:rPr lang="en-US" dirty="0"/>
              <a:t>-- to request an updated criminal history response.</a:t>
            </a:r>
          </a:p>
        </p:txBody>
      </p:sp>
      <p:pic>
        <p:nvPicPr>
          <p:cNvPr id="4" name="Picture 3" descr="SGA_handcuff-jpg-254x316.jpg"/>
          <p:cNvPicPr>
            <a:picLocks noChangeAspect="1"/>
          </p:cNvPicPr>
          <p:nvPr/>
        </p:nvPicPr>
        <p:blipFill>
          <a:blip r:embed="rId2" cstate="print"/>
          <a:stretch>
            <a:fillRect/>
          </a:stretch>
        </p:blipFill>
        <p:spPr>
          <a:xfrm>
            <a:off x="267992" y="2381582"/>
            <a:ext cx="1955091" cy="2036692"/>
          </a:xfrm>
          <a:prstGeom prst="rect">
            <a:avLst/>
          </a:prstGeom>
        </p:spPr>
      </p:pic>
      <p:sp>
        <p:nvSpPr>
          <p:cNvPr id="6" name="Curved Down Arrow 5"/>
          <p:cNvSpPr/>
          <p:nvPr/>
        </p:nvSpPr>
        <p:spPr>
          <a:xfrm>
            <a:off x="1990799" y="1650062"/>
            <a:ext cx="1216152"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8875" y="2381582"/>
            <a:ext cx="2381250" cy="2105025"/>
          </a:xfrm>
          <a:prstGeom prst="rect">
            <a:avLst/>
          </a:prstGeom>
        </p:spPr>
      </p:pic>
    </p:spTree>
    <p:extLst>
      <p:ext uri="{BB962C8B-B14F-4D97-AF65-F5344CB8AC3E}">
        <p14:creationId xmlns:p14="http://schemas.microsoft.com/office/powerpoint/2010/main" xmlns="" val="427056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5345185" cy="4952492"/>
          </a:xfrm>
        </p:spPr>
        <p:txBody>
          <a:bodyPr/>
          <a:lstStyle/>
          <a:p>
            <a:pPr algn="l"/>
            <a:r>
              <a:rPr lang="en-US" dirty="0"/>
              <a:t>Batch Validation</a:t>
            </a:r>
          </a:p>
        </p:txBody>
      </p:sp>
      <p:sp>
        <p:nvSpPr>
          <p:cNvPr id="5" name="Content Placeholder 2"/>
          <p:cNvSpPr>
            <a:spLocks noGrp="1"/>
          </p:cNvSpPr>
          <p:nvPr>
            <p:ph idx="1"/>
          </p:nvPr>
        </p:nvSpPr>
        <p:spPr>
          <a:xfrm>
            <a:off x="838200" y="1498454"/>
            <a:ext cx="10515600" cy="4661714"/>
          </a:xfrm>
        </p:spPr>
        <p:txBody>
          <a:bodyPr>
            <a:normAutofit/>
          </a:bodyPr>
          <a:lstStyle/>
          <a:p>
            <a:r>
              <a:rPr lang="en-US" dirty="0"/>
              <a:t>This will allow you to download a list of all records requiring validation into a tab-delimited text file. </a:t>
            </a:r>
          </a:p>
          <a:p>
            <a:r>
              <a:rPr lang="en-US" dirty="0"/>
              <a:t>Your school’s IT may then use this file to compare to any in-house database that your district uses.</a:t>
            </a:r>
          </a:p>
          <a:p>
            <a:r>
              <a:rPr lang="en-US" dirty="0"/>
              <a:t>Your IT personnel should remove the rows in the validation file for any records that are no longer active.</a:t>
            </a:r>
          </a:p>
          <a:p>
            <a:endParaRPr lang="en-US" dirty="0"/>
          </a:p>
          <a:p>
            <a:endParaRPr lang="en-US" dirty="0"/>
          </a:p>
        </p:txBody>
      </p:sp>
      <p:pic>
        <p:nvPicPr>
          <p:cNvPr id="7" name="Picture 6"/>
          <p:cNvPicPr>
            <a:picLocks noChangeAspect="1"/>
          </p:cNvPicPr>
          <p:nvPr/>
        </p:nvPicPr>
        <p:blipFill>
          <a:blip r:embed="rId2" cstate="print"/>
          <a:stretch>
            <a:fillRect/>
          </a:stretch>
        </p:blipFill>
        <p:spPr>
          <a:xfrm>
            <a:off x="3028950" y="4068661"/>
            <a:ext cx="6770602" cy="1574901"/>
          </a:xfrm>
          <a:prstGeom prst="rect">
            <a:avLst/>
          </a:prstGeom>
        </p:spPr>
      </p:pic>
    </p:spTree>
    <p:extLst>
      <p:ext uri="{BB962C8B-B14F-4D97-AF65-F5344CB8AC3E}">
        <p14:creationId xmlns:p14="http://schemas.microsoft.com/office/powerpoint/2010/main" xmlns="" val="41724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5949193" cy="4952492"/>
          </a:xfrm>
        </p:spPr>
        <p:txBody>
          <a:bodyPr/>
          <a:lstStyle/>
          <a:p>
            <a:pPr algn="l"/>
            <a:r>
              <a:rPr lang="en-US" dirty="0"/>
              <a:t>Batch Validation</a:t>
            </a:r>
          </a:p>
        </p:txBody>
      </p:sp>
      <p:sp>
        <p:nvSpPr>
          <p:cNvPr id="5" name="Content Placeholder 2"/>
          <p:cNvSpPr>
            <a:spLocks noGrp="1"/>
          </p:cNvSpPr>
          <p:nvPr>
            <p:ph idx="1"/>
          </p:nvPr>
        </p:nvSpPr>
        <p:spPr>
          <a:xfrm>
            <a:off x="838200" y="1498454"/>
            <a:ext cx="4463642" cy="4661714"/>
          </a:xfrm>
        </p:spPr>
        <p:txBody>
          <a:bodyPr>
            <a:normAutofit fontScale="92500" lnSpcReduction="10000"/>
          </a:bodyPr>
          <a:lstStyle/>
          <a:p>
            <a:r>
              <a:rPr lang="en-US" dirty="0"/>
              <a:t>Once all records that no longer require Rap Back are removed from the validation file, the file can be uploaded back to MACHS.</a:t>
            </a:r>
          </a:p>
          <a:p>
            <a:r>
              <a:rPr lang="en-US" dirty="0"/>
              <a:t>Utilize the “Browse” icon on the MACHS Validations page to find your validated file, and then click “Upload” to complete your validation process.</a:t>
            </a:r>
          </a:p>
          <a:p>
            <a:r>
              <a:rPr lang="en-US" dirty="0"/>
              <a:t>Once uploaded, you will notice that the records that were removed from the file will stay in your validation queue.</a:t>
            </a:r>
          </a:p>
          <a:p>
            <a:r>
              <a:rPr lang="en-US" dirty="0"/>
              <a:t>These records will automatically unsubscribe from Rap Back at the end of the validation period.</a:t>
            </a:r>
          </a:p>
          <a:p>
            <a:endParaRPr lang="en-US" dirty="0"/>
          </a:p>
          <a:p>
            <a:endParaRPr lang="en-US" dirty="0"/>
          </a:p>
          <a:p>
            <a:endParaRPr lang="en-US" dirty="0"/>
          </a:p>
        </p:txBody>
      </p:sp>
      <p:pic>
        <p:nvPicPr>
          <p:cNvPr id="3" name="Picture 2"/>
          <p:cNvPicPr>
            <a:picLocks noChangeAspect="1"/>
          </p:cNvPicPr>
          <p:nvPr/>
        </p:nvPicPr>
        <p:blipFill>
          <a:blip r:embed="rId2" cstate="print"/>
          <a:stretch>
            <a:fillRect/>
          </a:stretch>
        </p:blipFill>
        <p:spPr>
          <a:xfrm>
            <a:off x="5762318" y="1498454"/>
            <a:ext cx="5797711" cy="4191146"/>
          </a:xfrm>
          <a:prstGeom prst="rect">
            <a:avLst/>
          </a:prstGeom>
        </p:spPr>
      </p:pic>
    </p:spTree>
    <p:extLst>
      <p:ext uri="{BB962C8B-B14F-4D97-AF65-F5344CB8AC3E}">
        <p14:creationId xmlns:p14="http://schemas.microsoft.com/office/powerpoint/2010/main" xmlns="" val="366345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54" y="87544"/>
            <a:ext cx="12601662" cy="4952492"/>
          </a:xfrm>
        </p:spPr>
        <p:txBody>
          <a:bodyPr>
            <a:normAutofit/>
          </a:bodyPr>
          <a:lstStyle/>
          <a:p>
            <a:r>
              <a:rPr lang="en-US" sz="4400" dirty="0"/>
              <a:t>Keeping Rap-Back Subscriptions Up-to-Date</a:t>
            </a:r>
          </a:p>
        </p:txBody>
      </p:sp>
      <p:sp>
        <p:nvSpPr>
          <p:cNvPr id="3" name="Content Placeholder 2"/>
          <p:cNvSpPr>
            <a:spLocks noGrp="1"/>
          </p:cNvSpPr>
          <p:nvPr>
            <p:ph idx="1"/>
          </p:nvPr>
        </p:nvSpPr>
        <p:spPr>
          <a:xfrm>
            <a:off x="266749" y="1081970"/>
            <a:ext cx="11321348" cy="5655156"/>
          </a:xfrm>
        </p:spPr>
        <p:txBody>
          <a:bodyPr/>
          <a:lstStyle/>
          <a:p>
            <a:r>
              <a:rPr lang="en-US" dirty="0"/>
              <a:t>School districts that want to stay on top of their Rap Back Subscriptions can also manage Subscriptions in real-time.</a:t>
            </a:r>
          </a:p>
          <a:p>
            <a:r>
              <a:rPr lang="en-US" dirty="0"/>
              <a:t>This can be done via the “View Results of Submissions” Page.</a:t>
            </a:r>
          </a:p>
        </p:txBody>
      </p:sp>
      <p:pic>
        <p:nvPicPr>
          <p:cNvPr id="4" name="Picture 3"/>
          <p:cNvPicPr>
            <a:picLocks noChangeAspect="1"/>
          </p:cNvPicPr>
          <p:nvPr/>
        </p:nvPicPr>
        <p:blipFill>
          <a:blip r:embed="rId2" cstate="print"/>
          <a:stretch>
            <a:fillRect/>
          </a:stretch>
        </p:blipFill>
        <p:spPr>
          <a:xfrm>
            <a:off x="2163048" y="2670251"/>
            <a:ext cx="8315325" cy="3009900"/>
          </a:xfrm>
          <a:prstGeom prst="rect">
            <a:avLst/>
          </a:prstGeom>
        </p:spPr>
      </p:pic>
    </p:spTree>
    <p:extLst>
      <p:ext uri="{BB962C8B-B14F-4D97-AF65-F5344CB8AC3E}">
        <p14:creationId xmlns:p14="http://schemas.microsoft.com/office/powerpoint/2010/main" xmlns="" val="338581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94" y="93392"/>
            <a:ext cx="10982587" cy="4952492"/>
          </a:xfrm>
        </p:spPr>
        <p:txBody>
          <a:bodyPr>
            <a:normAutofit/>
          </a:bodyPr>
          <a:lstStyle/>
          <a:p>
            <a:pPr algn="l"/>
            <a:r>
              <a:rPr lang="en-US" sz="4000" dirty="0"/>
              <a:t>Keeping Rap-Back Subscriptions Up-to-Date</a:t>
            </a:r>
          </a:p>
        </p:txBody>
      </p:sp>
      <p:sp>
        <p:nvSpPr>
          <p:cNvPr id="3" name="Content Placeholder 2"/>
          <p:cNvSpPr>
            <a:spLocks noGrp="1"/>
          </p:cNvSpPr>
          <p:nvPr>
            <p:ph idx="1"/>
          </p:nvPr>
        </p:nvSpPr>
        <p:spPr>
          <a:xfrm>
            <a:off x="326471" y="894447"/>
            <a:ext cx="10377881" cy="4351338"/>
          </a:xfrm>
        </p:spPr>
        <p:txBody>
          <a:bodyPr/>
          <a:lstStyle/>
          <a:p>
            <a:r>
              <a:rPr lang="en-US" dirty="0"/>
              <a:t>The search will return all applicants that meet your search criteria. If an applicant currently has an active subscription in the Rap Back program then you will have the option to “Unsubscribe” the applicant.</a:t>
            </a:r>
          </a:p>
          <a:p>
            <a:r>
              <a:rPr lang="en-US" dirty="0"/>
              <a:t>This also will ensure that the applicant does not show up on your triennial validations, thereby keeping your subscriptions up-to-date in real-time.</a:t>
            </a:r>
          </a:p>
        </p:txBody>
      </p:sp>
      <p:pic>
        <p:nvPicPr>
          <p:cNvPr id="4" name="Picture 3"/>
          <p:cNvPicPr>
            <a:picLocks noChangeAspect="1"/>
          </p:cNvPicPr>
          <p:nvPr/>
        </p:nvPicPr>
        <p:blipFill>
          <a:blip r:embed="rId2" cstate="print"/>
          <a:stretch>
            <a:fillRect/>
          </a:stretch>
        </p:blipFill>
        <p:spPr>
          <a:xfrm>
            <a:off x="2439887" y="2902591"/>
            <a:ext cx="6293054" cy="2872515"/>
          </a:xfrm>
          <a:prstGeom prst="rect">
            <a:avLst/>
          </a:prstGeom>
        </p:spPr>
      </p:pic>
    </p:spTree>
    <p:extLst>
      <p:ext uri="{BB962C8B-B14F-4D97-AF65-F5344CB8AC3E}">
        <p14:creationId xmlns:p14="http://schemas.microsoft.com/office/powerpoint/2010/main" xmlns="" val="264964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40" y="125306"/>
            <a:ext cx="8229600" cy="1066800"/>
          </a:xfrm>
        </p:spPr>
        <p:txBody>
          <a:bodyPr/>
          <a:lstStyle/>
          <a:p>
            <a:r>
              <a:rPr lang="en-US" dirty="0"/>
              <a:t>Rap Back Notifications</a:t>
            </a:r>
          </a:p>
        </p:txBody>
      </p:sp>
      <p:pic>
        <p:nvPicPr>
          <p:cNvPr id="6" name="Content Placeholder 5"/>
          <p:cNvPicPr>
            <a:picLocks noGrp="1" noChangeAspect="1"/>
          </p:cNvPicPr>
          <p:nvPr>
            <p:ph idx="1"/>
          </p:nvPr>
        </p:nvPicPr>
        <p:blipFill>
          <a:blip r:embed="rId2" cstate="print"/>
          <a:stretch>
            <a:fillRect/>
          </a:stretch>
        </p:blipFill>
        <p:spPr>
          <a:xfrm>
            <a:off x="2283907" y="861294"/>
            <a:ext cx="8341991" cy="5315801"/>
          </a:xfrm>
          <a:prstGeom prst="rect">
            <a:avLst/>
          </a:prstGeom>
        </p:spPr>
      </p:pic>
    </p:spTree>
    <p:extLst>
      <p:ext uri="{BB962C8B-B14F-4D97-AF65-F5344CB8AC3E}">
        <p14:creationId xmlns:p14="http://schemas.microsoft.com/office/powerpoint/2010/main" xmlns="" val="113962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253587" y="247563"/>
            <a:ext cx="8106117" cy="5839714"/>
          </a:xfrm>
          <a:prstGeom prst="rect">
            <a:avLst/>
          </a:prstGeom>
        </p:spPr>
      </p:pic>
    </p:spTree>
    <p:extLst>
      <p:ext uri="{BB962C8B-B14F-4D97-AF65-F5344CB8AC3E}">
        <p14:creationId xmlns:p14="http://schemas.microsoft.com/office/powerpoint/2010/main" xmlns="" val="343646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396865" y="780176"/>
            <a:ext cx="9816422" cy="4891481"/>
          </a:xfrm>
          <a:prstGeom prst="rect">
            <a:avLst/>
          </a:prstGeom>
        </p:spPr>
      </p:pic>
    </p:spTree>
    <p:extLst>
      <p:ext uri="{BB962C8B-B14F-4D97-AF65-F5344CB8AC3E}">
        <p14:creationId xmlns:p14="http://schemas.microsoft.com/office/powerpoint/2010/main" xmlns="" val="380712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5353574" cy="4952492"/>
          </a:xfrm>
        </p:spPr>
        <p:txBody>
          <a:bodyPr/>
          <a:lstStyle/>
          <a:p>
            <a:pPr algn="l"/>
            <a:r>
              <a:rPr lang="en-US" dirty="0"/>
              <a:t>In Summary</a:t>
            </a:r>
          </a:p>
        </p:txBody>
      </p:sp>
      <p:sp>
        <p:nvSpPr>
          <p:cNvPr id="3" name="Content Placeholder 2"/>
          <p:cNvSpPr>
            <a:spLocks noGrp="1"/>
          </p:cNvSpPr>
          <p:nvPr>
            <p:ph idx="1"/>
          </p:nvPr>
        </p:nvSpPr>
        <p:spPr>
          <a:xfrm>
            <a:off x="829811" y="1649455"/>
            <a:ext cx="9908097" cy="4944291"/>
          </a:xfrm>
        </p:spPr>
        <p:txBody>
          <a:bodyPr/>
          <a:lstStyle/>
          <a:p>
            <a:r>
              <a:rPr lang="en-US" dirty="0"/>
              <a:t>When used correctly, the MACHS Rap Back Program can provide your school district timely criminal history information that can ensure the safety of your employees and/or applicants, as well as those individuals they care for.</a:t>
            </a:r>
          </a:p>
          <a:p>
            <a:endParaRPr lang="en-US" dirty="0"/>
          </a:p>
          <a:p>
            <a:r>
              <a:rPr lang="en-US" dirty="0"/>
              <a:t>Your agency has a responsibility to ensure that your Rap Back subscription lists are kept up-to-date. </a:t>
            </a:r>
          </a:p>
          <a:p>
            <a:endParaRPr lang="en-US" dirty="0"/>
          </a:p>
          <a:p>
            <a:r>
              <a:rPr lang="en-US" dirty="0"/>
              <a:t>Subscriptions must be validated every three years at minimum, however, real-time removal of subscriptions that are no longer needed, is encouraged.</a:t>
            </a:r>
          </a:p>
          <a:p>
            <a:endParaRPr lang="en-US" dirty="0"/>
          </a:p>
        </p:txBody>
      </p:sp>
    </p:spTree>
    <p:extLst>
      <p:ext uri="{BB962C8B-B14F-4D97-AF65-F5344CB8AC3E}">
        <p14:creationId xmlns:p14="http://schemas.microsoft.com/office/powerpoint/2010/main" xmlns="" val="2901751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406"/>
          <p:cNvGrpSpPr>
            <a:grpSpLocks/>
          </p:cNvGrpSpPr>
          <p:nvPr/>
        </p:nvGrpSpPr>
        <p:grpSpPr bwMode="auto">
          <a:xfrm>
            <a:off x="1531939" y="-74613"/>
            <a:ext cx="9147175" cy="6932613"/>
            <a:chOff x="-2" y="-47"/>
            <a:chExt cx="5762" cy="4367"/>
          </a:xfrm>
        </p:grpSpPr>
        <p:sp>
          <p:nvSpPr>
            <p:cNvPr id="3077" name="Text Box 7"/>
            <p:cNvSpPr txBox="1">
              <a:spLocks noChangeArrowheads="1"/>
            </p:cNvSpPr>
            <p:nvPr/>
          </p:nvSpPr>
          <p:spPr bwMode="auto">
            <a:xfrm>
              <a:off x="36" y="1230"/>
              <a:ext cx="1394" cy="8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Linda Lueckenhoff</a:t>
              </a:r>
            </a:p>
            <a:p>
              <a:pPr eaLnBrk="1" hangingPunct="1">
                <a:spcBef>
                  <a:spcPct val="0"/>
                </a:spcBef>
                <a:buFontTx/>
                <a:buNone/>
              </a:pPr>
              <a:r>
                <a:rPr lang="en-US" altLang="en-US" sz="1400" b="1"/>
                <a:t>Region 1</a:t>
              </a:r>
            </a:p>
            <a:p>
              <a:pPr eaLnBrk="1" hangingPunct="1">
                <a:spcBef>
                  <a:spcPct val="0"/>
                </a:spcBef>
                <a:buFontTx/>
                <a:buNone/>
              </a:pPr>
              <a:r>
                <a:rPr lang="en-US" altLang="en-US" sz="1200" b="1">
                  <a:hlinkClick r:id=""/>
                </a:rPr>
                <a:t>Linda.Lueckenhoff@mshp</a:t>
              </a:r>
            </a:p>
            <a:p>
              <a:pPr eaLnBrk="1" hangingPunct="1">
                <a:spcBef>
                  <a:spcPct val="0"/>
                </a:spcBef>
                <a:buFontTx/>
                <a:buNone/>
              </a:pPr>
              <a:r>
                <a:rPr lang="en-US" altLang="en-US" sz="1200" b="1">
                  <a:hlinkClick r:id=""/>
                </a:rPr>
                <a:t>.dps.mo.gov</a:t>
              </a:r>
              <a:endParaRPr lang="en-US" altLang="en-US" sz="1200" b="1"/>
            </a:p>
            <a:p>
              <a:pPr eaLnBrk="1" hangingPunct="1">
                <a:spcBef>
                  <a:spcPct val="0"/>
                </a:spcBef>
                <a:buFontTx/>
                <a:buNone/>
              </a:pPr>
              <a:r>
                <a:rPr lang="en-US" altLang="en-US" sz="1200" b="1"/>
                <a:t>Ext. 2630</a:t>
              </a:r>
            </a:p>
          </p:txBody>
        </p:sp>
        <p:sp>
          <p:nvSpPr>
            <p:cNvPr id="3078" name="Text Box 9"/>
            <p:cNvSpPr txBox="1">
              <a:spLocks noChangeArrowheads="1"/>
            </p:cNvSpPr>
            <p:nvPr/>
          </p:nvSpPr>
          <p:spPr bwMode="auto">
            <a:xfrm>
              <a:off x="-2" y="2684"/>
              <a:ext cx="1296" cy="7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Tina Ramsey</a:t>
              </a:r>
            </a:p>
            <a:p>
              <a:pPr eaLnBrk="1" hangingPunct="1">
                <a:spcBef>
                  <a:spcPct val="0"/>
                </a:spcBef>
                <a:buFontTx/>
                <a:buNone/>
              </a:pPr>
              <a:r>
                <a:rPr lang="en-US" altLang="en-US" sz="1400" b="1"/>
                <a:t>Region 5</a:t>
              </a:r>
            </a:p>
            <a:p>
              <a:pPr eaLnBrk="1" hangingPunct="1">
                <a:spcBef>
                  <a:spcPct val="0"/>
                </a:spcBef>
                <a:buFontTx/>
                <a:buNone/>
              </a:pPr>
              <a:r>
                <a:rPr lang="en-US" altLang="en-US" sz="1200" b="1">
                  <a:hlinkClick r:id=""/>
                </a:rPr>
                <a:t>Tina.Ramsey@mshp</a:t>
              </a:r>
            </a:p>
            <a:p>
              <a:pPr eaLnBrk="1" hangingPunct="1">
                <a:spcBef>
                  <a:spcPct val="0"/>
                </a:spcBef>
                <a:buFontTx/>
                <a:buNone/>
              </a:pPr>
              <a:r>
                <a:rPr lang="en-US" altLang="en-US" sz="1200" b="1">
                  <a:hlinkClick r:id=""/>
                </a:rPr>
                <a:t>.dps.mo.gov</a:t>
              </a:r>
              <a:endParaRPr lang="en-US" altLang="en-US" sz="1200" b="1"/>
            </a:p>
            <a:p>
              <a:pPr eaLnBrk="1" hangingPunct="1">
                <a:spcBef>
                  <a:spcPct val="0"/>
                </a:spcBef>
                <a:buFontTx/>
                <a:buNone/>
              </a:pPr>
              <a:r>
                <a:rPr lang="en-US" altLang="en-US" sz="1200" b="1"/>
                <a:t>Ext. 2629</a:t>
              </a:r>
            </a:p>
          </p:txBody>
        </p:sp>
        <p:sp>
          <p:nvSpPr>
            <p:cNvPr id="3079" name="AutoShape 15"/>
            <p:cNvSpPr>
              <a:spLocks noChangeArrowheads="1"/>
            </p:cNvSpPr>
            <p:nvPr/>
          </p:nvSpPr>
          <p:spPr bwMode="auto">
            <a:xfrm>
              <a:off x="0" y="-47"/>
              <a:ext cx="5760" cy="720"/>
            </a:xfrm>
            <a:prstGeom prst="flowChartAlternateProcess">
              <a:avLst/>
            </a:prstGeom>
            <a:gradFill rotWithShape="1">
              <a:gsLst>
                <a:gs pos="0">
                  <a:srgbClr val="666666"/>
                </a:gs>
                <a:gs pos="50000">
                  <a:srgbClr val="DDDDDD"/>
                </a:gs>
                <a:gs pos="100000">
                  <a:srgbClr val="666666"/>
                </a:gs>
              </a:gsLst>
              <a:lin ang="5400000" scaled="1"/>
            </a:gradFill>
            <a:ln w="1587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CJIS Division</a:t>
              </a:r>
            </a:p>
            <a:p>
              <a:pPr algn="ctr" eaLnBrk="1" hangingPunct="1">
                <a:spcBef>
                  <a:spcPct val="0"/>
                </a:spcBef>
                <a:buFontTx/>
                <a:buNone/>
              </a:pPr>
              <a:r>
                <a:rPr lang="en-US" altLang="en-US" sz="2400" b="1"/>
                <a:t>Noncriminal Justice (NCJ)</a:t>
              </a:r>
            </a:p>
            <a:p>
              <a:pPr algn="ctr" eaLnBrk="1" hangingPunct="1">
                <a:spcBef>
                  <a:spcPct val="0"/>
                </a:spcBef>
                <a:buFontTx/>
                <a:buNone/>
              </a:pPr>
              <a:r>
                <a:rPr lang="en-US" altLang="en-US" sz="2400" b="1"/>
                <a:t>Access and Audit Unit</a:t>
              </a:r>
            </a:p>
          </p:txBody>
        </p:sp>
        <p:sp>
          <p:nvSpPr>
            <p:cNvPr id="3080" name="Text Box 17"/>
            <p:cNvSpPr txBox="1">
              <a:spLocks noChangeArrowheads="1"/>
            </p:cNvSpPr>
            <p:nvPr/>
          </p:nvSpPr>
          <p:spPr bwMode="auto">
            <a:xfrm>
              <a:off x="1862" y="120"/>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81" name="Text Box 20"/>
            <p:cNvSpPr txBox="1">
              <a:spLocks noChangeArrowheads="1"/>
            </p:cNvSpPr>
            <p:nvPr/>
          </p:nvSpPr>
          <p:spPr bwMode="auto">
            <a:xfrm>
              <a:off x="0" y="3916"/>
              <a:ext cx="576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NCJ Access and Audit Unit (573) 526-6153</a:t>
              </a:r>
            </a:p>
            <a:p>
              <a:pPr algn="ctr" eaLnBrk="1" hangingPunct="1">
                <a:spcBef>
                  <a:spcPct val="0"/>
                </a:spcBef>
                <a:buFontTx/>
                <a:buNone/>
              </a:pPr>
              <a:r>
                <a:rPr lang="en-US" altLang="en-US" sz="1800" b="1"/>
                <a:t>CJIS Program Manager– Kerry Creach (573) 522-3821</a:t>
              </a:r>
            </a:p>
          </p:txBody>
        </p:sp>
        <p:sp>
          <p:nvSpPr>
            <p:cNvPr id="3082" name="AutoShape 21"/>
            <p:cNvSpPr>
              <a:spLocks noChangeArrowheads="1"/>
            </p:cNvSpPr>
            <p:nvPr/>
          </p:nvSpPr>
          <p:spPr bwMode="auto">
            <a:xfrm>
              <a:off x="0" y="3889"/>
              <a:ext cx="5760" cy="48"/>
            </a:xfrm>
            <a:prstGeom prst="roundRect">
              <a:avLst>
                <a:gd name="adj" fmla="val 16667"/>
              </a:avLst>
            </a:prstGeom>
            <a:gradFill rotWithShape="1">
              <a:gsLst>
                <a:gs pos="0">
                  <a:srgbClr val="3B3B3B"/>
                </a:gs>
                <a:gs pos="50000">
                  <a:srgbClr val="808080"/>
                </a:gs>
                <a:gs pos="100000">
                  <a:srgbClr val="3B3B3B"/>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83" name="Text Box 501"/>
            <p:cNvSpPr txBox="1">
              <a:spLocks noChangeArrowheads="1"/>
            </p:cNvSpPr>
            <p:nvPr/>
          </p:nvSpPr>
          <p:spPr bwMode="auto">
            <a:xfrm>
              <a:off x="4464" y="1431"/>
              <a:ext cx="1140" cy="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50000"/>
                </a:spcBef>
                <a:buFontTx/>
                <a:buNone/>
              </a:pPr>
              <a:r>
                <a:rPr lang="en-US" altLang="en-US" sz="1800" b="1"/>
                <a:t>Pamela Aberle</a:t>
              </a:r>
            </a:p>
            <a:p>
              <a:pPr eaLnBrk="1" hangingPunct="1">
                <a:lnSpc>
                  <a:spcPct val="70000"/>
                </a:lnSpc>
                <a:spcBef>
                  <a:spcPct val="50000"/>
                </a:spcBef>
                <a:buFontTx/>
                <a:buNone/>
              </a:pPr>
              <a:r>
                <a:rPr lang="en-US" altLang="en-US" sz="1400" b="1"/>
                <a:t>Region 3</a:t>
              </a:r>
            </a:p>
            <a:p>
              <a:pPr eaLnBrk="1" hangingPunct="1">
                <a:lnSpc>
                  <a:spcPct val="70000"/>
                </a:lnSpc>
                <a:spcBef>
                  <a:spcPct val="50000"/>
                </a:spcBef>
                <a:buFontTx/>
                <a:buNone/>
              </a:pPr>
              <a:r>
                <a:rPr lang="en-US" altLang="en-US" sz="1100" b="1">
                  <a:hlinkClick r:id=""/>
                </a:rPr>
                <a:t>Pamela.Aberle@mshp</a:t>
              </a:r>
            </a:p>
            <a:p>
              <a:pPr eaLnBrk="1" hangingPunct="1">
                <a:lnSpc>
                  <a:spcPct val="70000"/>
                </a:lnSpc>
                <a:spcBef>
                  <a:spcPct val="50000"/>
                </a:spcBef>
                <a:buFontTx/>
                <a:buNone/>
              </a:pPr>
              <a:r>
                <a:rPr lang="en-US" altLang="en-US" sz="1100" b="1">
                  <a:hlinkClick r:id=""/>
                </a:rPr>
                <a:t>.dps.mo.gov</a:t>
              </a:r>
              <a:endParaRPr lang="en-US" altLang="en-US" sz="1100" b="1"/>
            </a:p>
            <a:p>
              <a:pPr eaLnBrk="1" hangingPunct="1">
                <a:lnSpc>
                  <a:spcPct val="70000"/>
                </a:lnSpc>
                <a:spcBef>
                  <a:spcPct val="50000"/>
                </a:spcBef>
                <a:buFontTx/>
                <a:buNone/>
              </a:pPr>
              <a:r>
                <a:rPr lang="en-US" altLang="en-US" sz="1200" b="1"/>
                <a:t>Ext. 2625</a:t>
              </a:r>
            </a:p>
          </p:txBody>
        </p:sp>
        <p:grpSp>
          <p:nvGrpSpPr>
            <p:cNvPr id="3084" name="Group 2165"/>
            <p:cNvGrpSpPr>
              <a:grpSpLocks/>
            </p:cNvGrpSpPr>
            <p:nvPr/>
          </p:nvGrpSpPr>
          <p:grpSpPr bwMode="auto">
            <a:xfrm>
              <a:off x="737" y="720"/>
              <a:ext cx="4303" cy="3120"/>
              <a:chOff x="43" y="1152"/>
              <a:chExt cx="4269" cy="3980"/>
            </a:xfrm>
          </p:grpSpPr>
          <p:sp>
            <p:nvSpPr>
              <p:cNvPr id="3086" name="Freeform 2166"/>
              <p:cNvSpPr>
                <a:spLocks/>
              </p:cNvSpPr>
              <p:nvPr/>
            </p:nvSpPr>
            <p:spPr bwMode="auto">
              <a:xfrm>
                <a:off x="3167" y="2954"/>
                <a:ext cx="323" cy="394"/>
              </a:xfrm>
              <a:custGeom>
                <a:avLst/>
                <a:gdLst>
                  <a:gd name="T0" fmla="*/ 286 w 323"/>
                  <a:gd name="T1" fmla="*/ 35 h 394"/>
                  <a:gd name="T2" fmla="*/ 250 w 323"/>
                  <a:gd name="T3" fmla="*/ 250 h 394"/>
                  <a:gd name="T4" fmla="*/ 322 w 323"/>
                  <a:gd name="T5" fmla="*/ 322 h 394"/>
                  <a:gd name="T6" fmla="*/ 286 w 323"/>
                  <a:gd name="T7" fmla="*/ 357 h 394"/>
                  <a:gd name="T8" fmla="*/ 178 w 323"/>
                  <a:gd name="T9" fmla="*/ 357 h 394"/>
                  <a:gd name="T10" fmla="*/ 178 w 323"/>
                  <a:gd name="T11" fmla="*/ 393 h 394"/>
                  <a:gd name="T12" fmla="*/ 107 w 323"/>
                  <a:gd name="T13" fmla="*/ 357 h 394"/>
                  <a:gd name="T14" fmla="*/ 0 w 323"/>
                  <a:gd name="T15" fmla="*/ 285 h 394"/>
                  <a:gd name="T16" fmla="*/ 35 w 323"/>
                  <a:gd name="T17" fmla="*/ 71 h 394"/>
                  <a:gd name="T18" fmla="*/ 35 w 323"/>
                  <a:gd name="T19" fmla="*/ 0 h 394"/>
                  <a:gd name="T20" fmla="*/ 107 w 323"/>
                  <a:gd name="T21" fmla="*/ 35 h 394"/>
                  <a:gd name="T22" fmla="*/ 107 w 323"/>
                  <a:gd name="T23" fmla="*/ 0 h 394"/>
                  <a:gd name="T24" fmla="*/ 215 w 323"/>
                  <a:gd name="T25" fmla="*/ 0 h 394"/>
                  <a:gd name="T26" fmla="*/ 215 w 323"/>
                  <a:gd name="T27" fmla="*/ 71 h 394"/>
                  <a:gd name="T28" fmla="*/ 286 w 323"/>
                  <a:gd name="T29" fmla="*/ 35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394">
                    <a:moveTo>
                      <a:pt x="286" y="35"/>
                    </a:moveTo>
                    <a:lnTo>
                      <a:pt x="250" y="250"/>
                    </a:lnTo>
                    <a:lnTo>
                      <a:pt x="322" y="322"/>
                    </a:lnTo>
                    <a:lnTo>
                      <a:pt x="286" y="357"/>
                    </a:lnTo>
                    <a:lnTo>
                      <a:pt x="178" y="357"/>
                    </a:lnTo>
                    <a:lnTo>
                      <a:pt x="178" y="393"/>
                    </a:lnTo>
                    <a:lnTo>
                      <a:pt x="107" y="357"/>
                    </a:lnTo>
                    <a:lnTo>
                      <a:pt x="0" y="285"/>
                    </a:lnTo>
                    <a:lnTo>
                      <a:pt x="35" y="71"/>
                    </a:lnTo>
                    <a:lnTo>
                      <a:pt x="35" y="0"/>
                    </a:lnTo>
                    <a:lnTo>
                      <a:pt x="107" y="35"/>
                    </a:lnTo>
                    <a:lnTo>
                      <a:pt x="107" y="0"/>
                    </a:lnTo>
                    <a:lnTo>
                      <a:pt x="215" y="0"/>
                    </a:lnTo>
                    <a:lnTo>
                      <a:pt x="215" y="71"/>
                    </a:lnTo>
                    <a:lnTo>
                      <a:pt x="286" y="35"/>
                    </a:lnTo>
                  </a:path>
                </a:pathLst>
              </a:custGeom>
              <a:solidFill>
                <a:srgbClr val="FF4747"/>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87" name="Freeform 2167"/>
              <p:cNvSpPr>
                <a:spLocks/>
              </p:cNvSpPr>
              <p:nvPr/>
            </p:nvSpPr>
            <p:spPr bwMode="auto">
              <a:xfrm>
                <a:off x="3203" y="2633"/>
                <a:ext cx="430" cy="394"/>
              </a:xfrm>
              <a:custGeom>
                <a:avLst/>
                <a:gdLst>
                  <a:gd name="T0" fmla="*/ 0 w 430"/>
                  <a:gd name="T1" fmla="*/ 213 h 394"/>
                  <a:gd name="T2" fmla="*/ 285 w 430"/>
                  <a:gd name="T3" fmla="*/ 0 h 394"/>
                  <a:gd name="T4" fmla="*/ 357 w 430"/>
                  <a:gd name="T5" fmla="*/ 35 h 394"/>
                  <a:gd name="T6" fmla="*/ 429 w 430"/>
                  <a:gd name="T7" fmla="*/ 0 h 394"/>
                  <a:gd name="T8" fmla="*/ 429 w 430"/>
                  <a:gd name="T9" fmla="*/ 35 h 394"/>
                  <a:gd name="T10" fmla="*/ 392 w 430"/>
                  <a:gd name="T11" fmla="*/ 142 h 394"/>
                  <a:gd name="T12" fmla="*/ 357 w 430"/>
                  <a:gd name="T13" fmla="*/ 107 h 394"/>
                  <a:gd name="T14" fmla="*/ 285 w 430"/>
                  <a:gd name="T15" fmla="*/ 107 h 394"/>
                  <a:gd name="T16" fmla="*/ 249 w 430"/>
                  <a:gd name="T17" fmla="*/ 142 h 394"/>
                  <a:gd name="T18" fmla="*/ 249 w 430"/>
                  <a:gd name="T19" fmla="*/ 178 h 394"/>
                  <a:gd name="T20" fmla="*/ 285 w 430"/>
                  <a:gd name="T21" fmla="*/ 213 h 394"/>
                  <a:gd name="T22" fmla="*/ 321 w 430"/>
                  <a:gd name="T23" fmla="*/ 250 h 394"/>
                  <a:gd name="T24" fmla="*/ 249 w 430"/>
                  <a:gd name="T25" fmla="*/ 321 h 394"/>
                  <a:gd name="T26" fmla="*/ 249 w 430"/>
                  <a:gd name="T27" fmla="*/ 356 h 394"/>
                  <a:gd name="T28" fmla="*/ 179 w 430"/>
                  <a:gd name="T29" fmla="*/ 393 h 394"/>
                  <a:gd name="T30" fmla="*/ 179 w 430"/>
                  <a:gd name="T31" fmla="*/ 321 h 394"/>
                  <a:gd name="T32" fmla="*/ 71 w 430"/>
                  <a:gd name="T33" fmla="*/ 321 h 394"/>
                  <a:gd name="T34" fmla="*/ 71 w 430"/>
                  <a:gd name="T35" fmla="*/ 356 h 394"/>
                  <a:gd name="T36" fmla="*/ 0 w 430"/>
                  <a:gd name="T37" fmla="*/ 321 h 394"/>
                  <a:gd name="T38" fmla="*/ 0 w 430"/>
                  <a:gd name="T39" fmla="*/ 213 h 3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0" h="394">
                    <a:moveTo>
                      <a:pt x="0" y="213"/>
                    </a:moveTo>
                    <a:lnTo>
                      <a:pt x="285" y="0"/>
                    </a:lnTo>
                    <a:lnTo>
                      <a:pt x="357" y="35"/>
                    </a:lnTo>
                    <a:lnTo>
                      <a:pt x="429" y="0"/>
                    </a:lnTo>
                    <a:lnTo>
                      <a:pt x="429" y="35"/>
                    </a:lnTo>
                    <a:lnTo>
                      <a:pt x="392" y="142"/>
                    </a:lnTo>
                    <a:lnTo>
                      <a:pt x="357" y="107"/>
                    </a:lnTo>
                    <a:lnTo>
                      <a:pt x="285" y="107"/>
                    </a:lnTo>
                    <a:lnTo>
                      <a:pt x="249" y="142"/>
                    </a:lnTo>
                    <a:lnTo>
                      <a:pt x="249" y="178"/>
                    </a:lnTo>
                    <a:lnTo>
                      <a:pt x="285" y="213"/>
                    </a:lnTo>
                    <a:lnTo>
                      <a:pt x="321" y="250"/>
                    </a:lnTo>
                    <a:lnTo>
                      <a:pt x="249" y="321"/>
                    </a:lnTo>
                    <a:lnTo>
                      <a:pt x="249" y="356"/>
                    </a:lnTo>
                    <a:lnTo>
                      <a:pt x="179" y="393"/>
                    </a:lnTo>
                    <a:lnTo>
                      <a:pt x="179" y="321"/>
                    </a:lnTo>
                    <a:lnTo>
                      <a:pt x="71" y="321"/>
                    </a:lnTo>
                    <a:lnTo>
                      <a:pt x="71" y="356"/>
                    </a:lnTo>
                    <a:lnTo>
                      <a:pt x="0" y="321"/>
                    </a:lnTo>
                    <a:lnTo>
                      <a:pt x="0" y="213"/>
                    </a:lnTo>
                  </a:path>
                </a:pathLst>
              </a:custGeom>
              <a:solidFill>
                <a:srgbClr val="FF4747"/>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88" name="Freeform 2168"/>
              <p:cNvSpPr>
                <a:spLocks/>
              </p:cNvSpPr>
              <p:nvPr/>
            </p:nvSpPr>
            <p:spPr bwMode="auto">
              <a:xfrm>
                <a:off x="3453" y="2742"/>
                <a:ext cx="144" cy="143"/>
              </a:xfrm>
              <a:custGeom>
                <a:avLst/>
                <a:gdLst>
                  <a:gd name="T0" fmla="*/ 143 w 144"/>
                  <a:gd name="T1" fmla="*/ 35 h 143"/>
                  <a:gd name="T2" fmla="*/ 107 w 144"/>
                  <a:gd name="T3" fmla="*/ 0 h 143"/>
                  <a:gd name="T4" fmla="*/ 35 w 144"/>
                  <a:gd name="T5" fmla="*/ 0 h 143"/>
                  <a:gd name="T6" fmla="*/ 0 w 144"/>
                  <a:gd name="T7" fmla="*/ 35 h 143"/>
                  <a:gd name="T8" fmla="*/ 0 w 144"/>
                  <a:gd name="T9" fmla="*/ 70 h 143"/>
                  <a:gd name="T10" fmla="*/ 72 w 144"/>
                  <a:gd name="T11" fmla="*/ 142 h 143"/>
                  <a:gd name="T12" fmla="*/ 72 w 144"/>
                  <a:gd name="T13" fmla="*/ 70 h 143"/>
                  <a:gd name="T14" fmla="*/ 143 w 144"/>
                  <a:gd name="T15" fmla="*/ 35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143">
                    <a:moveTo>
                      <a:pt x="143" y="35"/>
                    </a:moveTo>
                    <a:lnTo>
                      <a:pt x="107" y="0"/>
                    </a:lnTo>
                    <a:lnTo>
                      <a:pt x="35" y="0"/>
                    </a:lnTo>
                    <a:lnTo>
                      <a:pt x="0" y="35"/>
                    </a:lnTo>
                    <a:lnTo>
                      <a:pt x="0" y="70"/>
                    </a:lnTo>
                    <a:lnTo>
                      <a:pt x="72" y="142"/>
                    </a:lnTo>
                    <a:lnTo>
                      <a:pt x="72" y="70"/>
                    </a:lnTo>
                    <a:lnTo>
                      <a:pt x="143" y="35"/>
                    </a:lnTo>
                  </a:path>
                </a:pathLst>
              </a:custGeom>
              <a:solidFill>
                <a:srgbClr val="FF4747"/>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Freeform 2169"/>
              <p:cNvSpPr>
                <a:spLocks/>
              </p:cNvSpPr>
              <p:nvPr/>
            </p:nvSpPr>
            <p:spPr bwMode="auto">
              <a:xfrm>
                <a:off x="3061" y="2563"/>
                <a:ext cx="572" cy="357"/>
              </a:xfrm>
              <a:custGeom>
                <a:avLst/>
                <a:gdLst>
                  <a:gd name="T0" fmla="*/ 0 w 572"/>
                  <a:gd name="T1" fmla="*/ 35 h 357"/>
                  <a:gd name="T2" fmla="*/ 107 w 572"/>
                  <a:gd name="T3" fmla="*/ 35 h 357"/>
                  <a:gd name="T4" fmla="*/ 142 w 572"/>
                  <a:gd name="T5" fmla="*/ 0 h 357"/>
                  <a:gd name="T6" fmla="*/ 214 w 572"/>
                  <a:gd name="T7" fmla="*/ 0 h 357"/>
                  <a:gd name="T8" fmla="*/ 249 w 572"/>
                  <a:gd name="T9" fmla="*/ 35 h 357"/>
                  <a:gd name="T10" fmla="*/ 321 w 572"/>
                  <a:gd name="T11" fmla="*/ 0 h 357"/>
                  <a:gd name="T12" fmla="*/ 427 w 572"/>
                  <a:gd name="T13" fmla="*/ 0 h 357"/>
                  <a:gd name="T14" fmla="*/ 571 w 572"/>
                  <a:gd name="T15" fmla="*/ 70 h 357"/>
                  <a:gd name="T16" fmla="*/ 499 w 572"/>
                  <a:gd name="T17" fmla="*/ 106 h 357"/>
                  <a:gd name="T18" fmla="*/ 427 w 572"/>
                  <a:gd name="T19" fmla="*/ 70 h 357"/>
                  <a:gd name="T20" fmla="*/ 142 w 572"/>
                  <a:gd name="T21" fmla="*/ 284 h 357"/>
                  <a:gd name="T22" fmla="*/ 142 w 572"/>
                  <a:gd name="T23" fmla="*/ 320 h 357"/>
                  <a:gd name="T24" fmla="*/ 107 w 572"/>
                  <a:gd name="T25" fmla="*/ 320 h 357"/>
                  <a:gd name="T26" fmla="*/ 71 w 572"/>
                  <a:gd name="T27" fmla="*/ 356 h 357"/>
                  <a:gd name="T28" fmla="*/ 0 w 572"/>
                  <a:gd name="T29" fmla="*/ 356 h 357"/>
                  <a:gd name="T30" fmla="*/ 0 w 572"/>
                  <a:gd name="T31" fmla="*/ 35 h 3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2" h="357">
                    <a:moveTo>
                      <a:pt x="0" y="35"/>
                    </a:moveTo>
                    <a:lnTo>
                      <a:pt x="107" y="35"/>
                    </a:lnTo>
                    <a:lnTo>
                      <a:pt x="142" y="0"/>
                    </a:lnTo>
                    <a:lnTo>
                      <a:pt x="214" y="0"/>
                    </a:lnTo>
                    <a:lnTo>
                      <a:pt x="249" y="35"/>
                    </a:lnTo>
                    <a:lnTo>
                      <a:pt x="321" y="0"/>
                    </a:lnTo>
                    <a:lnTo>
                      <a:pt x="427" y="0"/>
                    </a:lnTo>
                    <a:lnTo>
                      <a:pt x="571" y="70"/>
                    </a:lnTo>
                    <a:lnTo>
                      <a:pt x="499" y="106"/>
                    </a:lnTo>
                    <a:lnTo>
                      <a:pt x="427" y="70"/>
                    </a:lnTo>
                    <a:lnTo>
                      <a:pt x="142" y="284"/>
                    </a:lnTo>
                    <a:lnTo>
                      <a:pt x="142" y="320"/>
                    </a:lnTo>
                    <a:lnTo>
                      <a:pt x="107" y="320"/>
                    </a:lnTo>
                    <a:lnTo>
                      <a:pt x="71" y="356"/>
                    </a:lnTo>
                    <a:lnTo>
                      <a:pt x="0" y="356"/>
                    </a:lnTo>
                    <a:lnTo>
                      <a:pt x="0" y="35"/>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7" name="Freeform 2170"/>
              <p:cNvSpPr>
                <a:spLocks/>
              </p:cNvSpPr>
              <p:nvPr/>
            </p:nvSpPr>
            <p:spPr bwMode="auto">
              <a:xfrm>
                <a:off x="2204" y="1934"/>
                <a:ext cx="357" cy="287"/>
              </a:xfrm>
              <a:custGeom>
                <a:avLst/>
                <a:gdLst>
                  <a:gd name="T0" fmla="*/ 70 w 357"/>
                  <a:gd name="T1" fmla="*/ 0 h 287"/>
                  <a:gd name="T2" fmla="*/ 356 w 357"/>
                  <a:gd name="T3" fmla="*/ 0 h 287"/>
                  <a:gd name="T4" fmla="*/ 356 w 357"/>
                  <a:gd name="T5" fmla="*/ 286 h 287"/>
                  <a:gd name="T6" fmla="*/ 0 w 357"/>
                  <a:gd name="T7" fmla="*/ 286 h 287"/>
                  <a:gd name="T8" fmla="*/ 0 w 357"/>
                  <a:gd name="T9" fmla="*/ 35 h 287"/>
                  <a:gd name="T10" fmla="*/ 70 w 357"/>
                  <a:gd name="T11" fmla="*/ 35 h 287"/>
                  <a:gd name="T12" fmla="*/ 70 w 357"/>
                  <a:gd name="T13" fmla="*/ 0 h 2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287">
                    <a:moveTo>
                      <a:pt x="70" y="0"/>
                    </a:moveTo>
                    <a:lnTo>
                      <a:pt x="356" y="0"/>
                    </a:lnTo>
                    <a:lnTo>
                      <a:pt x="356" y="286"/>
                    </a:lnTo>
                    <a:lnTo>
                      <a:pt x="0" y="286"/>
                    </a:lnTo>
                    <a:lnTo>
                      <a:pt x="0" y="35"/>
                    </a:lnTo>
                    <a:lnTo>
                      <a:pt x="70" y="35"/>
                    </a:lnTo>
                    <a:lnTo>
                      <a:pt x="7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1" name="Freeform 2171"/>
              <p:cNvSpPr>
                <a:spLocks/>
              </p:cNvSpPr>
              <p:nvPr/>
            </p:nvSpPr>
            <p:spPr bwMode="auto">
              <a:xfrm>
                <a:off x="740" y="1920"/>
                <a:ext cx="251" cy="215"/>
              </a:xfrm>
              <a:custGeom>
                <a:avLst/>
                <a:gdLst>
                  <a:gd name="T0" fmla="*/ 0 w 251"/>
                  <a:gd name="T1" fmla="*/ 0 h 215"/>
                  <a:gd name="T2" fmla="*/ 250 w 251"/>
                  <a:gd name="T3" fmla="*/ 0 h 215"/>
                  <a:gd name="T4" fmla="*/ 250 w 251"/>
                  <a:gd name="T5" fmla="*/ 214 h 215"/>
                  <a:gd name="T6" fmla="*/ 0 w 251"/>
                  <a:gd name="T7" fmla="*/ 214 h 215"/>
                  <a:gd name="T8" fmla="*/ 0 w 251"/>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15">
                    <a:moveTo>
                      <a:pt x="0" y="0"/>
                    </a:moveTo>
                    <a:lnTo>
                      <a:pt x="250" y="0"/>
                    </a:lnTo>
                    <a:lnTo>
                      <a:pt x="250" y="214"/>
                    </a:lnTo>
                    <a:lnTo>
                      <a:pt x="0" y="214"/>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2" name="Freeform 2172"/>
              <p:cNvSpPr>
                <a:spLocks/>
              </p:cNvSpPr>
              <p:nvPr/>
            </p:nvSpPr>
            <p:spPr bwMode="auto">
              <a:xfrm>
                <a:off x="736" y="1348"/>
                <a:ext cx="280" cy="286"/>
              </a:xfrm>
              <a:custGeom>
                <a:avLst/>
                <a:gdLst>
                  <a:gd name="T0" fmla="*/ 0 w 255"/>
                  <a:gd name="T1" fmla="*/ 0 h 286"/>
                  <a:gd name="T2" fmla="*/ 859 w 255"/>
                  <a:gd name="T3" fmla="*/ 0 h 286"/>
                  <a:gd name="T4" fmla="*/ 859 w 255"/>
                  <a:gd name="T5" fmla="*/ 285 h 286"/>
                  <a:gd name="T6" fmla="*/ 0 w 255"/>
                  <a:gd name="T7" fmla="*/ 285 h 286"/>
                  <a:gd name="T8" fmla="*/ 0 w 255"/>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286">
                    <a:moveTo>
                      <a:pt x="0" y="0"/>
                    </a:moveTo>
                    <a:lnTo>
                      <a:pt x="254" y="0"/>
                    </a:lnTo>
                    <a:lnTo>
                      <a:pt x="254" y="285"/>
                    </a:lnTo>
                    <a:lnTo>
                      <a:pt x="0" y="285"/>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 name="Freeform 2173"/>
              <p:cNvSpPr>
                <a:spLocks/>
              </p:cNvSpPr>
              <p:nvPr/>
            </p:nvSpPr>
            <p:spPr bwMode="auto">
              <a:xfrm>
                <a:off x="2490" y="1706"/>
                <a:ext cx="357" cy="250"/>
              </a:xfrm>
              <a:custGeom>
                <a:avLst/>
                <a:gdLst>
                  <a:gd name="T0" fmla="*/ 0 w 357"/>
                  <a:gd name="T1" fmla="*/ 0 h 251"/>
                  <a:gd name="T2" fmla="*/ 249 w 357"/>
                  <a:gd name="T3" fmla="*/ 0 h 251"/>
                  <a:gd name="T4" fmla="*/ 285 w 357"/>
                  <a:gd name="T5" fmla="*/ 107 h 251"/>
                  <a:gd name="T6" fmla="*/ 356 w 357"/>
                  <a:gd name="T7" fmla="*/ 214 h 251"/>
                  <a:gd name="T8" fmla="*/ 142 w 357"/>
                  <a:gd name="T9" fmla="*/ 250 h 251"/>
                  <a:gd name="T10" fmla="*/ 0 w 357"/>
                  <a:gd name="T11" fmla="*/ 250 h 251"/>
                  <a:gd name="T12" fmla="*/ 0 w 357"/>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251">
                    <a:moveTo>
                      <a:pt x="0" y="0"/>
                    </a:moveTo>
                    <a:lnTo>
                      <a:pt x="249" y="0"/>
                    </a:lnTo>
                    <a:lnTo>
                      <a:pt x="285" y="107"/>
                    </a:lnTo>
                    <a:lnTo>
                      <a:pt x="356" y="214"/>
                    </a:lnTo>
                    <a:lnTo>
                      <a:pt x="142" y="250"/>
                    </a:lnTo>
                    <a:lnTo>
                      <a:pt x="0" y="250"/>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11" name="Freeform 2174"/>
              <p:cNvSpPr>
                <a:spLocks/>
              </p:cNvSpPr>
              <p:nvPr/>
            </p:nvSpPr>
            <p:spPr bwMode="auto">
              <a:xfrm>
                <a:off x="1776" y="2224"/>
                <a:ext cx="319" cy="342"/>
              </a:xfrm>
              <a:custGeom>
                <a:avLst/>
                <a:gdLst>
                  <a:gd name="T0" fmla="*/ 111 w 323"/>
                  <a:gd name="T1" fmla="*/ 0 h 323"/>
                  <a:gd name="T2" fmla="*/ 336 w 323"/>
                  <a:gd name="T3" fmla="*/ 119 h 323"/>
                  <a:gd name="T4" fmla="*/ 297 w 323"/>
                  <a:gd name="T5" fmla="*/ 158 h 323"/>
                  <a:gd name="T6" fmla="*/ 224 w 323"/>
                  <a:gd name="T7" fmla="*/ 359 h 323"/>
                  <a:gd name="T8" fmla="*/ 37 w 323"/>
                  <a:gd name="T9" fmla="*/ 359 h 323"/>
                  <a:gd name="T10" fmla="*/ 0 w 323"/>
                  <a:gd name="T11" fmla="*/ 318 h 323"/>
                  <a:gd name="T12" fmla="*/ 0 w 323"/>
                  <a:gd name="T13" fmla="*/ 200 h 323"/>
                  <a:gd name="T14" fmla="*/ 75 w 323"/>
                  <a:gd name="T15" fmla="*/ 119 h 323"/>
                  <a:gd name="T16" fmla="*/ 75 w 323"/>
                  <a:gd name="T17" fmla="*/ 79 h 323"/>
                  <a:gd name="T18" fmla="*/ 111 w 323"/>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3" h="323">
                    <a:moveTo>
                      <a:pt x="107" y="0"/>
                    </a:moveTo>
                    <a:lnTo>
                      <a:pt x="322" y="107"/>
                    </a:lnTo>
                    <a:lnTo>
                      <a:pt x="285" y="142"/>
                    </a:lnTo>
                    <a:lnTo>
                      <a:pt x="214" y="322"/>
                    </a:lnTo>
                    <a:lnTo>
                      <a:pt x="35" y="322"/>
                    </a:lnTo>
                    <a:lnTo>
                      <a:pt x="0" y="285"/>
                    </a:lnTo>
                    <a:lnTo>
                      <a:pt x="0" y="179"/>
                    </a:lnTo>
                    <a:lnTo>
                      <a:pt x="71" y="107"/>
                    </a:lnTo>
                    <a:lnTo>
                      <a:pt x="71" y="71"/>
                    </a:lnTo>
                    <a:lnTo>
                      <a:pt x="107"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3" name="Freeform 2175"/>
              <p:cNvSpPr>
                <a:spLocks/>
              </p:cNvSpPr>
              <p:nvPr/>
            </p:nvSpPr>
            <p:spPr bwMode="auto">
              <a:xfrm>
                <a:off x="1882" y="1165"/>
                <a:ext cx="251" cy="217"/>
              </a:xfrm>
              <a:custGeom>
                <a:avLst/>
                <a:gdLst>
                  <a:gd name="T0" fmla="*/ 0 w 251"/>
                  <a:gd name="T1" fmla="*/ 0 h 215"/>
                  <a:gd name="T2" fmla="*/ 250 w 251"/>
                  <a:gd name="T3" fmla="*/ 0 h 215"/>
                  <a:gd name="T4" fmla="*/ 250 w 251"/>
                  <a:gd name="T5" fmla="*/ 214 h 215"/>
                  <a:gd name="T6" fmla="*/ 35 w 251"/>
                  <a:gd name="T7" fmla="*/ 214 h 215"/>
                  <a:gd name="T8" fmla="*/ 0 w 251"/>
                  <a:gd name="T9" fmla="*/ 70 h 215"/>
                  <a:gd name="T10" fmla="*/ 0 w 251"/>
                  <a:gd name="T11" fmla="*/ 0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215">
                    <a:moveTo>
                      <a:pt x="0" y="0"/>
                    </a:moveTo>
                    <a:lnTo>
                      <a:pt x="250" y="0"/>
                    </a:lnTo>
                    <a:lnTo>
                      <a:pt x="250" y="214"/>
                    </a:lnTo>
                    <a:lnTo>
                      <a:pt x="35" y="214"/>
                    </a:lnTo>
                    <a:lnTo>
                      <a:pt x="0" y="70"/>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4" name="Freeform 2176"/>
              <p:cNvSpPr>
                <a:spLocks/>
              </p:cNvSpPr>
              <p:nvPr/>
            </p:nvSpPr>
            <p:spPr bwMode="auto">
              <a:xfrm>
                <a:off x="2132" y="1171"/>
                <a:ext cx="287" cy="250"/>
              </a:xfrm>
              <a:custGeom>
                <a:avLst/>
                <a:gdLst>
                  <a:gd name="T0" fmla="*/ 0 w 287"/>
                  <a:gd name="T1" fmla="*/ 0 h 250"/>
                  <a:gd name="T2" fmla="*/ 286 w 287"/>
                  <a:gd name="T3" fmla="*/ 0 h 250"/>
                  <a:gd name="T4" fmla="*/ 286 w 287"/>
                  <a:gd name="T5" fmla="*/ 249 h 250"/>
                  <a:gd name="T6" fmla="*/ 0 w 287"/>
                  <a:gd name="T7" fmla="*/ 249 h 250"/>
                  <a:gd name="T8" fmla="*/ 0 w 287"/>
                  <a:gd name="T9" fmla="*/ 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250">
                    <a:moveTo>
                      <a:pt x="0" y="0"/>
                    </a:moveTo>
                    <a:lnTo>
                      <a:pt x="286" y="0"/>
                    </a:lnTo>
                    <a:lnTo>
                      <a:pt x="286" y="249"/>
                    </a:lnTo>
                    <a:lnTo>
                      <a:pt x="0" y="249"/>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5" name="Freeform 2177"/>
              <p:cNvSpPr>
                <a:spLocks/>
              </p:cNvSpPr>
              <p:nvPr/>
            </p:nvSpPr>
            <p:spPr bwMode="auto">
              <a:xfrm>
                <a:off x="2132" y="1419"/>
                <a:ext cx="287" cy="287"/>
              </a:xfrm>
              <a:custGeom>
                <a:avLst/>
                <a:gdLst>
                  <a:gd name="T0" fmla="*/ 0 w 287"/>
                  <a:gd name="T1" fmla="*/ 0 h 286"/>
                  <a:gd name="T2" fmla="*/ 286 w 287"/>
                  <a:gd name="T3" fmla="*/ 0 h 286"/>
                  <a:gd name="T4" fmla="*/ 286 w 287"/>
                  <a:gd name="T5" fmla="*/ 285 h 286"/>
                  <a:gd name="T6" fmla="*/ 0 w 287"/>
                  <a:gd name="T7" fmla="*/ 285 h 286"/>
                  <a:gd name="T8" fmla="*/ 0 w 287"/>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286">
                    <a:moveTo>
                      <a:pt x="0" y="0"/>
                    </a:moveTo>
                    <a:lnTo>
                      <a:pt x="286" y="0"/>
                    </a:lnTo>
                    <a:lnTo>
                      <a:pt x="286" y="285"/>
                    </a:lnTo>
                    <a:lnTo>
                      <a:pt x="0" y="285"/>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6" name="Freeform 2178"/>
              <p:cNvSpPr>
                <a:spLocks/>
              </p:cNvSpPr>
              <p:nvPr/>
            </p:nvSpPr>
            <p:spPr bwMode="auto">
              <a:xfrm>
                <a:off x="2418" y="1172"/>
                <a:ext cx="358" cy="283"/>
              </a:xfrm>
              <a:custGeom>
                <a:avLst/>
                <a:gdLst>
                  <a:gd name="T0" fmla="*/ 0 w 358"/>
                  <a:gd name="T1" fmla="*/ 0 h 285"/>
                  <a:gd name="T2" fmla="*/ 179 w 358"/>
                  <a:gd name="T3" fmla="*/ 0 h 285"/>
                  <a:gd name="T4" fmla="*/ 357 w 358"/>
                  <a:gd name="T5" fmla="*/ 177 h 285"/>
                  <a:gd name="T6" fmla="*/ 286 w 358"/>
                  <a:gd name="T7" fmla="*/ 284 h 285"/>
                  <a:gd name="T8" fmla="*/ 0 w 358"/>
                  <a:gd name="T9" fmla="*/ 284 h 285"/>
                  <a:gd name="T10" fmla="*/ 0 w 358"/>
                  <a:gd name="T11" fmla="*/ 0 h 2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8" h="285">
                    <a:moveTo>
                      <a:pt x="0" y="0"/>
                    </a:moveTo>
                    <a:lnTo>
                      <a:pt x="179" y="0"/>
                    </a:lnTo>
                    <a:lnTo>
                      <a:pt x="357" y="177"/>
                    </a:lnTo>
                    <a:lnTo>
                      <a:pt x="286" y="284"/>
                    </a:lnTo>
                    <a:lnTo>
                      <a:pt x="0" y="284"/>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7" name="Freeform 2179"/>
              <p:cNvSpPr>
                <a:spLocks/>
              </p:cNvSpPr>
              <p:nvPr/>
            </p:nvSpPr>
            <p:spPr bwMode="auto">
              <a:xfrm>
                <a:off x="2419" y="1456"/>
                <a:ext cx="314" cy="250"/>
              </a:xfrm>
              <a:custGeom>
                <a:avLst/>
                <a:gdLst>
                  <a:gd name="T0" fmla="*/ 0 w 323"/>
                  <a:gd name="T1" fmla="*/ 0 h 251"/>
                  <a:gd name="T2" fmla="*/ 286 w 323"/>
                  <a:gd name="T3" fmla="*/ 0 h 251"/>
                  <a:gd name="T4" fmla="*/ 286 w 323"/>
                  <a:gd name="T5" fmla="*/ 107 h 251"/>
                  <a:gd name="T6" fmla="*/ 322 w 323"/>
                  <a:gd name="T7" fmla="*/ 250 h 251"/>
                  <a:gd name="T8" fmla="*/ 0 w 323"/>
                  <a:gd name="T9" fmla="*/ 250 h 251"/>
                  <a:gd name="T10" fmla="*/ 0 w 323"/>
                  <a:gd name="T11" fmla="*/ 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51">
                    <a:moveTo>
                      <a:pt x="0" y="0"/>
                    </a:moveTo>
                    <a:lnTo>
                      <a:pt x="286" y="0"/>
                    </a:lnTo>
                    <a:lnTo>
                      <a:pt x="286" y="107"/>
                    </a:lnTo>
                    <a:lnTo>
                      <a:pt x="322" y="250"/>
                    </a:lnTo>
                    <a:lnTo>
                      <a:pt x="0" y="250"/>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8" name="Freeform 2180"/>
              <p:cNvSpPr>
                <a:spLocks/>
              </p:cNvSpPr>
              <p:nvPr/>
            </p:nvSpPr>
            <p:spPr bwMode="auto">
              <a:xfrm>
                <a:off x="2561" y="1919"/>
                <a:ext cx="323" cy="323"/>
              </a:xfrm>
              <a:custGeom>
                <a:avLst/>
                <a:gdLst>
                  <a:gd name="T0" fmla="*/ 0 w 323"/>
                  <a:gd name="T1" fmla="*/ 35 h 323"/>
                  <a:gd name="T2" fmla="*/ 71 w 323"/>
                  <a:gd name="T3" fmla="*/ 35 h 323"/>
                  <a:gd name="T4" fmla="*/ 285 w 323"/>
                  <a:gd name="T5" fmla="*/ 0 h 323"/>
                  <a:gd name="T6" fmla="*/ 322 w 323"/>
                  <a:gd name="T7" fmla="*/ 71 h 323"/>
                  <a:gd name="T8" fmla="*/ 179 w 323"/>
                  <a:gd name="T9" fmla="*/ 250 h 323"/>
                  <a:gd name="T10" fmla="*/ 179 w 323"/>
                  <a:gd name="T11" fmla="*/ 322 h 323"/>
                  <a:gd name="T12" fmla="*/ 0 w 323"/>
                  <a:gd name="T13" fmla="*/ 322 h 323"/>
                  <a:gd name="T14" fmla="*/ 0 w 323"/>
                  <a:gd name="T15" fmla="*/ 35 h 3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323">
                    <a:moveTo>
                      <a:pt x="0" y="35"/>
                    </a:moveTo>
                    <a:lnTo>
                      <a:pt x="71" y="35"/>
                    </a:lnTo>
                    <a:lnTo>
                      <a:pt x="285" y="0"/>
                    </a:lnTo>
                    <a:lnTo>
                      <a:pt x="322" y="71"/>
                    </a:lnTo>
                    <a:lnTo>
                      <a:pt x="179" y="250"/>
                    </a:lnTo>
                    <a:lnTo>
                      <a:pt x="179" y="322"/>
                    </a:lnTo>
                    <a:lnTo>
                      <a:pt x="0" y="322"/>
                    </a:lnTo>
                    <a:lnTo>
                      <a:pt x="0" y="35"/>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099" name="Freeform 2181"/>
              <p:cNvSpPr>
                <a:spLocks/>
              </p:cNvSpPr>
              <p:nvPr/>
            </p:nvSpPr>
            <p:spPr bwMode="auto">
              <a:xfrm>
                <a:off x="2740" y="1991"/>
                <a:ext cx="464" cy="394"/>
              </a:xfrm>
              <a:custGeom>
                <a:avLst/>
                <a:gdLst>
                  <a:gd name="T0" fmla="*/ 142 w 464"/>
                  <a:gd name="T1" fmla="*/ 0 h 393"/>
                  <a:gd name="T2" fmla="*/ 213 w 464"/>
                  <a:gd name="T3" fmla="*/ 71 h 393"/>
                  <a:gd name="T4" fmla="*/ 213 w 464"/>
                  <a:gd name="T5" fmla="*/ 107 h 393"/>
                  <a:gd name="T6" fmla="*/ 248 w 464"/>
                  <a:gd name="T7" fmla="*/ 107 h 393"/>
                  <a:gd name="T8" fmla="*/ 392 w 464"/>
                  <a:gd name="T9" fmla="*/ 214 h 393"/>
                  <a:gd name="T10" fmla="*/ 463 w 464"/>
                  <a:gd name="T11" fmla="*/ 321 h 393"/>
                  <a:gd name="T12" fmla="*/ 142 w 464"/>
                  <a:gd name="T13" fmla="*/ 321 h 393"/>
                  <a:gd name="T14" fmla="*/ 142 w 464"/>
                  <a:gd name="T15" fmla="*/ 392 h 393"/>
                  <a:gd name="T16" fmla="*/ 35 w 464"/>
                  <a:gd name="T17" fmla="*/ 392 h 393"/>
                  <a:gd name="T18" fmla="*/ 0 w 464"/>
                  <a:gd name="T19" fmla="*/ 249 h 393"/>
                  <a:gd name="T20" fmla="*/ 0 w 464"/>
                  <a:gd name="T21" fmla="*/ 178 h 393"/>
                  <a:gd name="T22" fmla="*/ 142 w 464"/>
                  <a:gd name="T23" fmla="*/ 0 h 3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4" h="393">
                    <a:moveTo>
                      <a:pt x="142" y="0"/>
                    </a:moveTo>
                    <a:lnTo>
                      <a:pt x="213" y="71"/>
                    </a:lnTo>
                    <a:lnTo>
                      <a:pt x="213" y="107"/>
                    </a:lnTo>
                    <a:lnTo>
                      <a:pt x="248" y="107"/>
                    </a:lnTo>
                    <a:lnTo>
                      <a:pt x="392" y="214"/>
                    </a:lnTo>
                    <a:lnTo>
                      <a:pt x="463" y="321"/>
                    </a:lnTo>
                    <a:lnTo>
                      <a:pt x="142" y="321"/>
                    </a:lnTo>
                    <a:lnTo>
                      <a:pt x="142" y="392"/>
                    </a:lnTo>
                    <a:lnTo>
                      <a:pt x="35" y="392"/>
                    </a:lnTo>
                    <a:lnTo>
                      <a:pt x="0" y="249"/>
                    </a:lnTo>
                    <a:lnTo>
                      <a:pt x="0" y="178"/>
                    </a:lnTo>
                    <a:lnTo>
                      <a:pt x="142"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0" name="Freeform 2182"/>
              <p:cNvSpPr>
                <a:spLocks/>
              </p:cNvSpPr>
              <p:nvPr/>
            </p:nvSpPr>
            <p:spPr bwMode="auto">
              <a:xfrm>
                <a:off x="2204" y="2220"/>
                <a:ext cx="572" cy="251"/>
              </a:xfrm>
              <a:custGeom>
                <a:avLst/>
                <a:gdLst>
                  <a:gd name="T0" fmla="*/ 0 w 572"/>
                  <a:gd name="T1" fmla="*/ 0 h 251"/>
                  <a:gd name="T2" fmla="*/ 535 w 572"/>
                  <a:gd name="T3" fmla="*/ 0 h 251"/>
                  <a:gd name="T4" fmla="*/ 571 w 572"/>
                  <a:gd name="T5" fmla="*/ 142 h 251"/>
                  <a:gd name="T6" fmla="*/ 392 w 572"/>
                  <a:gd name="T7" fmla="*/ 142 h 251"/>
                  <a:gd name="T8" fmla="*/ 392 w 572"/>
                  <a:gd name="T9" fmla="*/ 250 h 251"/>
                  <a:gd name="T10" fmla="*/ 106 w 572"/>
                  <a:gd name="T11" fmla="*/ 250 h 251"/>
                  <a:gd name="T12" fmla="*/ 106 w 572"/>
                  <a:gd name="T13" fmla="*/ 107 h 251"/>
                  <a:gd name="T14" fmla="*/ 0 w 572"/>
                  <a:gd name="T15" fmla="*/ 107 h 251"/>
                  <a:gd name="T16" fmla="*/ 0 w 572"/>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2" h="251">
                    <a:moveTo>
                      <a:pt x="0" y="0"/>
                    </a:moveTo>
                    <a:lnTo>
                      <a:pt x="535" y="0"/>
                    </a:lnTo>
                    <a:lnTo>
                      <a:pt x="571" y="142"/>
                    </a:lnTo>
                    <a:lnTo>
                      <a:pt x="392" y="142"/>
                    </a:lnTo>
                    <a:lnTo>
                      <a:pt x="392" y="250"/>
                    </a:lnTo>
                    <a:lnTo>
                      <a:pt x="106" y="250"/>
                    </a:lnTo>
                    <a:lnTo>
                      <a:pt x="106" y="107"/>
                    </a:lnTo>
                    <a:lnTo>
                      <a:pt x="0" y="107"/>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1" name="Freeform 2183"/>
              <p:cNvSpPr>
                <a:spLocks/>
              </p:cNvSpPr>
              <p:nvPr/>
            </p:nvSpPr>
            <p:spPr bwMode="auto">
              <a:xfrm>
                <a:off x="1953" y="1970"/>
                <a:ext cx="252" cy="358"/>
              </a:xfrm>
              <a:custGeom>
                <a:avLst/>
                <a:gdLst>
                  <a:gd name="T0" fmla="*/ 0 w 252"/>
                  <a:gd name="T1" fmla="*/ 0 h 358"/>
                  <a:gd name="T2" fmla="*/ 251 w 252"/>
                  <a:gd name="T3" fmla="*/ 0 h 358"/>
                  <a:gd name="T4" fmla="*/ 251 w 252"/>
                  <a:gd name="T5" fmla="*/ 357 h 358"/>
                  <a:gd name="T6" fmla="*/ 143 w 252"/>
                  <a:gd name="T7" fmla="*/ 357 h 358"/>
                  <a:gd name="T8" fmla="*/ 0 w 252"/>
                  <a:gd name="T9" fmla="*/ 286 h 358"/>
                  <a:gd name="T10" fmla="*/ 0 w 252"/>
                  <a:gd name="T11" fmla="*/ 0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358">
                    <a:moveTo>
                      <a:pt x="0" y="0"/>
                    </a:moveTo>
                    <a:lnTo>
                      <a:pt x="251" y="0"/>
                    </a:lnTo>
                    <a:lnTo>
                      <a:pt x="251" y="357"/>
                    </a:lnTo>
                    <a:lnTo>
                      <a:pt x="143" y="357"/>
                    </a:lnTo>
                    <a:lnTo>
                      <a:pt x="0" y="286"/>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2" name="Freeform 2184"/>
              <p:cNvSpPr>
                <a:spLocks/>
              </p:cNvSpPr>
              <p:nvPr/>
            </p:nvSpPr>
            <p:spPr bwMode="auto">
              <a:xfrm>
                <a:off x="2775" y="2491"/>
                <a:ext cx="287" cy="430"/>
              </a:xfrm>
              <a:custGeom>
                <a:avLst/>
                <a:gdLst>
                  <a:gd name="T0" fmla="*/ 70 w 287"/>
                  <a:gd name="T1" fmla="*/ 0 h 429"/>
                  <a:gd name="T2" fmla="*/ 107 w 287"/>
                  <a:gd name="T3" fmla="*/ 0 h 429"/>
                  <a:gd name="T4" fmla="*/ 107 w 287"/>
                  <a:gd name="T5" fmla="*/ 35 h 429"/>
                  <a:gd name="T6" fmla="*/ 178 w 287"/>
                  <a:gd name="T7" fmla="*/ 35 h 429"/>
                  <a:gd name="T8" fmla="*/ 178 w 287"/>
                  <a:gd name="T9" fmla="*/ 107 h 429"/>
                  <a:gd name="T10" fmla="*/ 286 w 287"/>
                  <a:gd name="T11" fmla="*/ 107 h 429"/>
                  <a:gd name="T12" fmla="*/ 286 w 287"/>
                  <a:gd name="T13" fmla="*/ 428 h 429"/>
                  <a:gd name="T14" fmla="*/ 213 w 287"/>
                  <a:gd name="T15" fmla="*/ 392 h 429"/>
                  <a:gd name="T16" fmla="*/ 178 w 287"/>
                  <a:gd name="T17" fmla="*/ 428 h 429"/>
                  <a:gd name="T18" fmla="*/ 70 w 287"/>
                  <a:gd name="T19" fmla="*/ 320 h 429"/>
                  <a:gd name="T20" fmla="*/ 0 w 287"/>
                  <a:gd name="T21" fmla="*/ 320 h 429"/>
                  <a:gd name="T22" fmla="*/ 0 w 287"/>
                  <a:gd name="T23" fmla="*/ 142 h 429"/>
                  <a:gd name="T24" fmla="*/ 70 w 287"/>
                  <a:gd name="T25" fmla="*/ 142 h 429"/>
                  <a:gd name="T26" fmla="*/ 70 w 287"/>
                  <a:gd name="T27" fmla="*/ 0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7" h="429">
                    <a:moveTo>
                      <a:pt x="70" y="0"/>
                    </a:moveTo>
                    <a:lnTo>
                      <a:pt x="107" y="0"/>
                    </a:lnTo>
                    <a:lnTo>
                      <a:pt x="107" y="35"/>
                    </a:lnTo>
                    <a:lnTo>
                      <a:pt x="178" y="35"/>
                    </a:lnTo>
                    <a:lnTo>
                      <a:pt x="178" y="107"/>
                    </a:lnTo>
                    <a:lnTo>
                      <a:pt x="286" y="107"/>
                    </a:lnTo>
                    <a:lnTo>
                      <a:pt x="286" y="428"/>
                    </a:lnTo>
                    <a:lnTo>
                      <a:pt x="213" y="392"/>
                    </a:lnTo>
                    <a:lnTo>
                      <a:pt x="178" y="428"/>
                    </a:lnTo>
                    <a:lnTo>
                      <a:pt x="70" y="320"/>
                    </a:lnTo>
                    <a:lnTo>
                      <a:pt x="0" y="320"/>
                    </a:lnTo>
                    <a:lnTo>
                      <a:pt x="0" y="142"/>
                    </a:lnTo>
                    <a:lnTo>
                      <a:pt x="70" y="142"/>
                    </a:lnTo>
                    <a:lnTo>
                      <a:pt x="7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3" name="Freeform 2185"/>
              <p:cNvSpPr>
                <a:spLocks/>
              </p:cNvSpPr>
              <p:nvPr/>
            </p:nvSpPr>
            <p:spPr bwMode="auto">
              <a:xfrm>
                <a:off x="2597" y="2365"/>
                <a:ext cx="250" cy="448"/>
              </a:xfrm>
              <a:custGeom>
                <a:avLst/>
                <a:gdLst>
                  <a:gd name="T0" fmla="*/ 0 w 250"/>
                  <a:gd name="T1" fmla="*/ 0 h 429"/>
                  <a:gd name="T2" fmla="*/ 249 w 250"/>
                  <a:gd name="T3" fmla="*/ 0 h 429"/>
                  <a:gd name="T4" fmla="*/ 249 w 250"/>
                  <a:gd name="T5" fmla="*/ 272 h 429"/>
                  <a:gd name="T6" fmla="*/ 178 w 250"/>
                  <a:gd name="T7" fmla="*/ 272 h 429"/>
                  <a:gd name="T8" fmla="*/ 178 w 250"/>
                  <a:gd name="T9" fmla="*/ 467 h 429"/>
                  <a:gd name="T10" fmla="*/ 0 w 250"/>
                  <a:gd name="T11" fmla="*/ 467 h 429"/>
                  <a:gd name="T12" fmla="*/ 0 w 250"/>
                  <a:gd name="T13" fmla="*/ 0 h 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 h="429">
                    <a:moveTo>
                      <a:pt x="0" y="0"/>
                    </a:moveTo>
                    <a:lnTo>
                      <a:pt x="249" y="0"/>
                    </a:lnTo>
                    <a:lnTo>
                      <a:pt x="249" y="249"/>
                    </a:lnTo>
                    <a:lnTo>
                      <a:pt x="178" y="249"/>
                    </a:lnTo>
                    <a:lnTo>
                      <a:pt x="178" y="428"/>
                    </a:lnTo>
                    <a:lnTo>
                      <a:pt x="0" y="428"/>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4" name="Freeform 2186"/>
              <p:cNvSpPr>
                <a:spLocks/>
              </p:cNvSpPr>
              <p:nvPr/>
            </p:nvSpPr>
            <p:spPr bwMode="auto">
              <a:xfrm>
                <a:off x="2846" y="2312"/>
                <a:ext cx="439" cy="287"/>
              </a:xfrm>
              <a:custGeom>
                <a:avLst/>
                <a:gdLst>
                  <a:gd name="T0" fmla="*/ 36 w 430"/>
                  <a:gd name="T1" fmla="*/ 0 h 286"/>
                  <a:gd name="T2" fmla="*/ 357 w 430"/>
                  <a:gd name="T3" fmla="*/ 0 h 286"/>
                  <a:gd name="T4" fmla="*/ 357 w 430"/>
                  <a:gd name="T5" fmla="*/ 213 h 286"/>
                  <a:gd name="T6" fmla="*/ 429 w 430"/>
                  <a:gd name="T7" fmla="*/ 249 h 286"/>
                  <a:gd name="T8" fmla="*/ 357 w 430"/>
                  <a:gd name="T9" fmla="*/ 249 h 286"/>
                  <a:gd name="T10" fmla="*/ 321 w 430"/>
                  <a:gd name="T11" fmla="*/ 285 h 286"/>
                  <a:gd name="T12" fmla="*/ 107 w 430"/>
                  <a:gd name="T13" fmla="*/ 285 h 286"/>
                  <a:gd name="T14" fmla="*/ 107 w 430"/>
                  <a:gd name="T15" fmla="*/ 213 h 286"/>
                  <a:gd name="T16" fmla="*/ 36 w 430"/>
                  <a:gd name="T17" fmla="*/ 213 h 286"/>
                  <a:gd name="T18" fmla="*/ 36 w 430"/>
                  <a:gd name="T19" fmla="*/ 177 h 286"/>
                  <a:gd name="T20" fmla="*/ 0 w 430"/>
                  <a:gd name="T21" fmla="*/ 177 h 286"/>
                  <a:gd name="T22" fmla="*/ 0 w 430"/>
                  <a:gd name="T23" fmla="*/ 70 h 286"/>
                  <a:gd name="T24" fmla="*/ 36 w 430"/>
                  <a:gd name="T25" fmla="*/ 70 h 286"/>
                  <a:gd name="T26" fmla="*/ 36 w 430"/>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0" h="286">
                    <a:moveTo>
                      <a:pt x="36" y="0"/>
                    </a:moveTo>
                    <a:lnTo>
                      <a:pt x="357" y="0"/>
                    </a:lnTo>
                    <a:lnTo>
                      <a:pt x="357" y="213"/>
                    </a:lnTo>
                    <a:lnTo>
                      <a:pt x="429" y="249"/>
                    </a:lnTo>
                    <a:lnTo>
                      <a:pt x="357" y="249"/>
                    </a:lnTo>
                    <a:lnTo>
                      <a:pt x="321" y="285"/>
                    </a:lnTo>
                    <a:lnTo>
                      <a:pt x="107" y="285"/>
                    </a:lnTo>
                    <a:lnTo>
                      <a:pt x="107" y="213"/>
                    </a:lnTo>
                    <a:lnTo>
                      <a:pt x="36" y="213"/>
                    </a:lnTo>
                    <a:lnTo>
                      <a:pt x="36" y="177"/>
                    </a:lnTo>
                    <a:lnTo>
                      <a:pt x="0" y="177"/>
                    </a:lnTo>
                    <a:lnTo>
                      <a:pt x="0" y="70"/>
                    </a:lnTo>
                    <a:lnTo>
                      <a:pt x="36" y="70"/>
                    </a:lnTo>
                    <a:lnTo>
                      <a:pt x="36"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5" name="Freeform 2187"/>
              <p:cNvSpPr>
                <a:spLocks/>
              </p:cNvSpPr>
              <p:nvPr/>
            </p:nvSpPr>
            <p:spPr bwMode="auto">
              <a:xfrm>
                <a:off x="2169" y="1706"/>
                <a:ext cx="323" cy="286"/>
              </a:xfrm>
              <a:custGeom>
                <a:avLst/>
                <a:gdLst>
                  <a:gd name="T0" fmla="*/ 0 w 323"/>
                  <a:gd name="T1" fmla="*/ 0 h 287"/>
                  <a:gd name="T2" fmla="*/ 322 w 323"/>
                  <a:gd name="T3" fmla="*/ 0 h 287"/>
                  <a:gd name="T4" fmla="*/ 322 w 323"/>
                  <a:gd name="T5" fmla="*/ 250 h 287"/>
                  <a:gd name="T6" fmla="*/ 107 w 323"/>
                  <a:gd name="T7" fmla="*/ 250 h 287"/>
                  <a:gd name="T8" fmla="*/ 107 w 323"/>
                  <a:gd name="T9" fmla="*/ 286 h 287"/>
                  <a:gd name="T10" fmla="*/ 0 w 323"/>
                  <a:gd name="T11" fmla="*/ 286 h 287"/>
                  <a:gd name="T12" fmla="*/ 0 w 323"/>
                  <a:gd name="T13" fmla="*/ 0 h 2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3" h="287">
                    <a:moveTo>
                      <a:pt x="0" y="0"/>
                    </a:moveTo>
                    <a:lnTo>
                      <a:pt x="322" y="0"/>
                    </a:lnTo>
                    <a:lnTo>
                      <a:pt x="322" y="250"/>
                    </a:lnTo>
                    <a:lnTo>
                      <a:pt x="107" y="250"/>
                    </a:lnTo>
                    <a:lnTo>
                      <a:pt x="107" y="286"/>
                    </a:lnTo>
                    <a:lnTo>
                      <a:pt x="0" y="286"/>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6" name="Freeform 2188"/>
              <p:cNvSpPr>
                <a:spLocks/>
              </p:cNvSpPr>
              <p:nvPr/>
            </p:nvSpPr>
            <p:spPr bwMode="auto">
              <a:xfrm>
                <a:off x="1811" y="1613"/>
                <a:ext cx="359" cy="389"/>
              </a:xfrm>
              <a:custGeom>
                <a:avLst/>
                <a:gdLst>
                  <a:gd name="T0" fmla="*/ 0 w 359"/>
                  <a:gd name="T1" fmla="*/ 0 h 358"/>
                  <a:gd name="T2" fmla="*/ 322 w 359"/>
                  <a:gd name="T3" fmla="*/ 0 h 358"/>
                  <a:gd name="T4" fmla="*/ 322 w 359"/>
                  <a:gd name="T5" fmla="*/ 83 h 358"/>
                  <a:gd name="T6" fmla="*/ 358 w 359"/>
                  <a:gd name="T7" fmla="*/ 83 h 358"/>
                  <a:gd name="T8" fmla="*/ 358 w 359"/>
                  <a:gd name="T9" fmla="*/ 424 h 358"/>
                  <a:gd name="T10" fmla="*/ 142 w 359"/>
                  <a:gd name="T11" fmla="*/ 424 h 358"/>
                  <a:gd name="T12" fmla="*/ 142 w 359"/>
                  <a:gd name="T13" fmla="*/ 381 h 358"/>
                  <a:gd name="T14" fmla="*/ 0 w 359"/>
                  <a:gd name="T15" fmla="*/ 381 h 358"/>
                  <a:gd name="T16" fmla="*/ 0 w 359"/>
                  <a:gd name="T17" fmla="*/ 0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 h="358">
                    <a:moveTo>
                      <a:pt x="0" y="0"/>
                    </a:moveTo>
                    <a:lnTo>
                      <a:pt x="322" y="0"/>
                    </a:lnTo>
                    <a:lnTo>
                      <a:pt x="322" y="70"/>
                    </a:lnTo>
                    <a:lnTo>
                      <a:pt x="358" y="70"/>
                    </a:lnTo>
                    <a:lnTo>
                      <a:pt x="358" y="357"/>
                    </a:lnTo>
                    <a:lnTo>
                      <a:pt x="142" y="357"/>
                    </a:lnTo>
                    <a:lnTo>
                      <a:pt x="142" y="321"/>
                    </a:lnTo>
                    <a:lnTo>
                      <a:pt x="0" y="321"/>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7" name="Freeform 2189"/>
              <p:cNvSpPr>
                <a:spLocks/>
              </p:cNvSpPr>
              <p:nvPr/>
            </p:nvSpPr>
            <p:spPr bwMode="auto">
              <a:xfrm>
                <a:off x="2204" y="2471"/>
                <a:ext cx="394" cy="429"/>
              </a:xfrm>
              <a:custGeom>
                <a:avLst/>
                <a:gdLst>
                  <a:gd name="T0" fmla="*/ 106 w 394"/>
                  <a:gd name="T1" fmla="*/ 0 h 429"/>
                  <a:gd name="T2" fmla="*/ 393 w 394"/>
                  <a:gd name="T3" fmla="*/ 0 h 429"/>
                  <a:gd name="T4" fmla="*/ 393 w 394"/>
                  <a:gd name="T5" fmla="*/ 320 h 429"/>
                  <a:gd name="T6" fmla="*/ 356 w 394"/>
                  <a:gd name="T7" fmla="*/ 320 h 429"/>
                  <a:gd name="T8" fmla="*/ 178 w 394"/>
                  <a:gd name="T9" fmla="*/ 428 h 429"/>
                  <a:gd name="T10" fmla="*/ 106 w 394"/>
                  <a:gd name="T11" fmla="*/ 428 h 429"/>
                  <a:gd name="T12" fmla="*/ 35 w 394"/>
                  <a:gd name="T13" fmla="*/ 356 h 429"/>
                  <a:gd name="T14" fmla="*/ 0 w 394"/>
                  <a:gd name="T15" fmla="*/ 356 h 429"/>
                  <a:gd name="T16" fmla="*/ 106 w 394"/>
                  <a:gd name="T17" fmla="*/ 142 h 429"/>
                  <a:gd name="T18" fmla="*/ 70 w 394"/>
                  <a:gd name="T19" fmla="*/ 71 h 429"/>
                  <a:gd name="T20" fmla="*/ 106 w 394"/>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4" h="429">
                    <a:moveTo>
                      <a:pt x="106" y="0"/>
                    </a:moveTo>
                    <a:lnTo>
                      <a:pt x="393" y="0"/>
                    </a:lnTo>
                    <a:lnTo>
                      <a:pt x="393" y="320"/>
                    </a:lnTo>
                    <a:lnTo>
                      <a:pt x="356" y="320"/>
                    </a:lnTo>
                    <a:lnTo>
                      <a:pt x="178" y="428"/>
                    </a:lnTo>
                    <a:lnTo>
                      <a:pt x="106" y="428"/>
                    </a:lnTo>
                    <a:lnTo>
                      <a:pt x="35" y="356"/>
                    </a:lnTo>
                    <a:lnTo>
                      <a:pt x="0" y="356"/>
                    </a:lnTo>
                    <a:lnTo>
                      <a:pt x="106" y="142"/>
                    </a:lnTo>
                    <a:lnTo>
                      <a:pt x="70" y="71"/>
                    </a:lnTo>
                    <a:lnTo>
                      <a:pt x="106"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08" name="Freeform 2190"/>
              <p:cNvSpPr>
                <a:spLocks/>
              </p:cNvSpPr>
              <p:nvPr/>
            </p:nvSpPr>
            <p:spPr bwMode="auto">
              <a:xfrm>
                <a:off x="1959" y="2327"/>
                <a:ext cx="352" cy="531"/>
              </a:xfrm>
              <a:custGeom>
                <a:avLst/>
                <a:gdLst>
                  <a:gd name="T0" fmla="*/ 128 w 321"/>
                  <a:gd name="T1" fmla="*/ 0 h 500"/>
                  <a:gd name="T2" fmla="*/ 385 w 321"/>
                  <a:gd name="T3" fmla="*/ 0 h 500"/>
                  <a:gd name="T4" fmla="*/ 385 w 321"/>
                  <a:gd name="T5" fmla="*/ 160 h 500"/>
                  <a:gd name="T6" fmla="*/ 341 w 321"/>
                  <a:gd name="T7" fmla="*/ 241 h 500"/>
                  <a:gd name="T8" fmla="*/ 385 w 321"/>
                  <a:gd name="T9" fmla="*/ 322 h 500"/>
                  <a:gd name="T10" fmla="*/ 258 w 321"/>
                  <a:gd name="T11" fmla="*/ 563 h 500"/>
                  <a:gd name="T12" fmla="*/ 128 w 321"/>
                  <a:gd name="T13" fmla="*/ 523 h 500"/>
                  <a:gd name="T14" fmla="*/ 171 w 321"/>
                  <a:gd name="T15" fmla="*/ 402 h 500"/>
                  <a:gd name="T16" fmla="*/ 84 w 321"/>
                  <a:gd name="T17" fmla="*/ 322 h 500"/>
                  <a:gd name="T18" fmla="*/ 0 w 321"/>
                  <a:gd name="T19" fmla="*/ 241 h 500"/>
                  <a:gd name="T20" fmla="*/ 84 w 321"/>
                  <a:gd name="T21" fmla="*/ 39 h 500"/>
                  <a:gd name="T22" fmla="*/ 128 w 321"/>
                  <a:gd name="T23" fmla="*/ 0 h 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1" h="500">
                    <a:moveTo>
                      <a:pt x="107" y="0"/>
                    </a:moveTo>
                    <a:lnTo>
                      <a:pt x="320" y="0"/>
                    </a:lnTo>
                    <a:lnTo>
                      <a:pt x="320" y="142"/>
                    </a:lnTo>
                    <a:lnTo>
                      <a:pt x="284" y="214"/>
                    </a:lnTo>
                    <a:lnTo>
                      <a:pt x="320" y="285"/>
                    </a:lnTo>
                    <a:lnTo>
                      <a:pt x="214" y="499"/>
                    </a:lnTo>
                    <a:lnTo>
                      <a:pt x="107" y="463"/>
                    </a:lnTo>
                    <a:lnTo>
                      <a:pt x="142" y="357"/>
                    </a:lnTo>
                    <a:lnTo>
                      <a:pt x="70" y="285"/>
                    </a:lnTo>
                    <a:lnTo>
                      <a:pt x="0" y="214"/>
                    </a:lnTo>
                    <a:lnTo>
                      <a:pt x="70" y="35"/>
                    </a:lnTo>
                    <a:lnTo>
                      <a:pt x="107"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11" name="Freeform 2191"/>
              <p:cNvSpPr>
                <a:spLocks/>
              </p:cNvSpPr>
              <p:nvPr/>
            </p:nvSpPr>
            <p:spPr bwMode="auto">
              <a:xfrm>
                <a:off x="114" y="1456"/>
                <a:ext cx="394" cy="323"/>
              </a:xfrm>
              <a:custGeom>
                <a:avLst/>
                <a:gdLst>
                  <a:gd name="T0" fmla="*/ 0 w 394"/>
                  <a:gd name="T1" fmla="*/ 0 h 323"/>
                  <a:gd name="T2" fmla="*/ 393 w 394"/>
                  <a:gd name="T3" fmla="*/ 0 h 323"/>
                  <a:gd name="T4" fmla="*/ 357 w 394"/>
                  <a:gd name="T5" fmla="*/ 36 h 323"/>
                  <a:gd name="T6" fmla="*/ 357 w 394"/>
                  <a:gd name="T7" fmla="*/ 107 h 323"/>
                  <a:gd name="T8" fmla="*/ 393 w 394"/>
                  <a:gd name="T9" fmla="*/ 322 h 323"/>
                  <a:gd name="T10" fmla="*/ 285 w 394"/>
                  <a:gd name="T11" fmla="*/ 322 h 323"/>
                  <a:gd name="T12" fmla="*/ 107 w 394"/>
                  <a:gd name="T13" fmla="*/ 214 h 323"/>
                  <a:gd name="T14" fmla="*/ 107 w 394"/>
                  <a:gd name="T15" fmla="*/ 71 h 323"/>
                  <a:gd name="T16" fmla="*/ 0 w 394"/>
                  <a:gd name="T17" fmla="*/ 0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323">
                    <a:moveTo>
                      <a:pt x="0" y="0"/>
                    </a:moveTo>
                    <a:lnTo>
                      <a:pt x="393" y="0"/>
                    </a:lnTo>
                    <a:lnTo>
                      <a:pt x="357" y="36"/>
                    </a:lnTo>
                    <a:lnTo>
                      <a:pt x="357" y="107"/>
                    </a:lnTo>
                    <a:lnTo>
                      <a:pt x="393" y="322"/>
                    </a:lnTo>
                    <a:lnTo>
                      <a:pt x="285" y="322"/>
                    </a:lnTo>
                    <a:lnTo>
                      <a:pt x="107" y="214"/>
                    </a:lnTo>
                    <a:lnTo>
                      <a:pt x="107" y="71"/>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2" name="Freeform 2192"/>
              <p:cNvSpPr>
                <a:spLocks/>
              </p:cNvSpPr>
              <p:nvPr/>
            </p:nvSpPr>
            <p:spPr bwMode="auto">
              <a:xfrm>
                <a:off x="454" y="1563"/>
                <a:ext cx="283" cy="251"/>
              </a:xfrm>
              <a:custGeom>
                <a:avLst/>
                <a:gdLst>
                  <a:gd name="T0" fmla="*/ 0 w 283"/>
                  <a:gd name="T1" fmla="*/ 0 h 251"/>
                  <a:gd name="T2" fmla="*/ 282 w 283"/>
                  <a:gd name="T3" fmla="*/ 0 h 251"/>
                  <a:gd name="T4" fmla="*/ 282 w 283"/>
                  <a:gd name="T5" fmla="*/ 250 h 251"/>
                  <a:gd name="T6" fmla="*/ 71 w 283"/>
                  <a:gd name="T7" fmla="*/ 250 h 251"/>
                  <a:gd name="T8" fmla="*/ 71 w 283"/>
                  <a:gd name="T9" fmla="*/ 214 h 251"/>
                  <a:gd name="T10" fmla="*/ 34 w 283"/>
                  <a:gd name="T11" fmla="*/ 214 h 251"/>
                  <a:gd name="T12" fmla="*/ 0 w 283"/>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3" h="251">
                    <a:moveTo>
                      <a:pt x="0" y="0"/>
                    </a:moveTo>
                    <a:lnTo>
                      <a:pt x="282" y="0"/>
                    </a:lnTo>
                    <a:lnTo>
                      <a:pt x="282" y="250"/>
                    </a:lnTo>
                    <a:lnTo>
                      <a:pt x="71" y="250"/>
                    </a:lnTo>
                    <a:lnTo>
                      <a:pt x="71" y="214"/>
                    </a:lnTo>
                    <a:lnTo>
                      <a:pt x="34" y="214"/>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3" name="Freeform 2193"/>
              <p:cNvSpPr>
                <a:spLocks/>
              </p:cNvSpPr>
              <p:nvPr/>
            </p:nvSpPr>
            <p:spPr bwMode="auto">
              <a:xfrm>
                <a:off x="418" y="1813"/>
                <a:ext cx="322" cy="251"/>
              </a:xfrm>
              <a:custGeom>
                <a:avLst/>
                <a:gdLst>
                  <a:gd name="T0" fmla="*/ 178 w 322"/>
                  <a:gd name="T1" fmla="*/ 0 h 251"/>
                  <a:gd name="T2" fmla="*/ 321 w 322"/>
                  <a:gd name="T3" fmla="*/ 0 h 251"/>
                  <a:gd name="T4" fmla="*/ 321 w 322"/>
                  <a:gd name="T5" fmla="*/ 250 h 251"/>
                  <a:gd name="T6" fmla="*/ 0 w 322"/>
                  <a:gd name="T7" fmla="*/ 250 h 251"/>
                  <a:gd name="T8" fmla="*/ 0 w 322"/>
                  <a:gd name="T9" fmla="*/ 214 h 251"/>
                  <a:gd name="T10" fmla="*/ 35 w 322"/>
                  <a:gd name="T11" fmla="*/ 214 h 251"/>
                  <a:gd name="T12" fmla="*/ 107 w 322"/>
                  <a:gd name="T13" fmla="*/ 71 h 251"/>
                  <a:gd name="T14" fmla="*/ 178 w 322"/>
                  <a:gd name="T15" fmla="*/ 71 h 251"/>
                  <a:gd name="T16" fmla="*/ 178 w 322"/>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 h="251">
                    <a:moveTo>
                      <a:pt x="178" y="0"/>
                    </a:moveTo>
                    <a:lnTo>
                      <a:pt x="321" y="0"/>
                    </a:lnTo>
                    <a:lnTo>
                      <a:pt x="321" y="250"/>
                    </a:lnTo>
                    <a:lnTo>
                      <a:pt x="0" y="250"/>
                    </a:lnTo>
                    <a:lnTo>
                      <a:pt x="0" y="214"/>
                    </a:lnTo>
                    <a:lnTo>
                      <a:pt x="35" y="214"/>
                    </a:lnTo>
                    <a:lnTo>
                      <a:pt x="107" y="71"/>
                    </a:lnTo>
                    <a:lnTo>
                      <a:pt x="178" y="71"/>
                    </a:lnTo>
                    <a:lnTo>
                      <a:pt x="178"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4" name="Freeform 2194"/>
              <p:cNvSpPr>
                <a:spLocks/>
              </p:cNvSpPr>
              <p:nvPr/>
            </p:nvSpPr>
            <p:spPr bwMode="auto">
              <a:xfrm>
                <a:off x="753" y="1170"/>
                <a:ext cx="255" cy="181"/>
              </a:xfrm>
              <a:custGeom>
                <a:avLst/>
                <a:gdLst>
                  <a:gd name="T0" fmla="*/ 0 w 255"/>
                  <a:gd name="T1" fmla="*/ 0 h 181"/>
                  <a:gd name="T2" fmla="*/ 254 w 255"/>
                  <a:gd name="T3" fmla="*/ 0 h 181"/>
                  <a:gd name="T4" fmla="*/ 254 w 255"/>
                  <a:gd name="T5" fmla="*/ 180 h 181"/>
                  <a:gd name="T6" fmla="*/ 0 w 255"/>
                  <a:gd name="T7" fmla="*/ 180 h 181"/>
                  <a:gd name="T8" fmla="*/ 0 w 255"/>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181">
                    <a:moveTo>
                      <a:pt x="0" y="0"/>
                    </a:moveTo>
                    <a:lnTo>
                      <a:pt x="254" y="0"/>
                    </a:lnTo>
                    <a:lnTo>
                      <a:pt x="254" y="180"/>
                    </a:lnTo>
                    <a:lnTo>
                      <a:pt x="0" y="180"/>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5" name="Freeform 2195"/>
              <p:cNvSpPr>
                <a:spLocks/>
              </p:cNvSpPr>
              <p:nvPr/>
            </p:nvSpPr>
            <p:spPr bwMode="auto">
              <a:xfrm>
                <a:off x="1239" y="1455"/>
                <a:ext cx="286" cy="287"/>
              </a:xfrm>
              <a:custGeom>
                <a:avLst/>
                <a:gdLst>
                  <a:gd name="T0" fmla="*/ 0 w 286"/>
                  <a:gd name="T1" fmla="*/ 0 h 287"/>
                  <a:gd name="T2" fmla="*/ 285 w 286"/>
                  <a:gd name="T3" fmla="*/ 0 h 287"/>
                  <a:gd name="T4" fmla="*/ 285 w 286"/>
                  <a:gd name="T5" fmla="*/ 286 h 287"/>
                  <a:gd name="T6" fmla="*/ 0 w 286"/>
                  <a:gd name="T7" fmla="*/ 286 h 287"/>
                  <a:gd name="T8" fmla="*/ 0 w 28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287">
                    <a:moveTo>
                      <a:pt x="0" y="0"/>
                    </a:moveTo>
                    <a:lnTo>
                      <a:pt x="285" y="0"/>
                    </a:lnTo>
                    <a:lnTo>
                      <a:pt x="285" y="286"/>
                    </a:lnTo>
                    <a:lnTo>
                      <a:pt x="0" y="286"/>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6" name="Freeform 2196"/>
              <p:cNvSpPr>
                <a:spLocks/>
              </p:cNvSpPr>
              <p:nvPr/>
            </p:nvSpPr>
            <p:spPr bwMode="auto">
              <a:xfrm>
                <a:off x="990" y="1847"/>
                <a:ext cx="251" cy="216"/>
              </a:xfrm>
              <a:custGeom>
                <a:avLst/>
                <a:gdLst>
                  <a:gd name="T0" fmla="*/ 0 w 251"/>
                  <a:gd name="T1" fmla="*/ 0 h 216"/>
                  <a:gd name="T2" fmla="*/ 250 w 251"/>
                  <a:gd name="T3" fmla="*/ 0 h 216"/>
                  <a:gd name="T4" fmla="*/ 250 w 251"/>
                  <a:gd name="T5" fmla="*/ 215 h 216"/>
                  <a:gd name="T6" fmla="*/ 0 w 251"/>
                  <a:gd name="T7" fmla="*/ 215 h 216"/>
                  <a:gd name="T8" fmla="*/ 0 w 251"/>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16">
                    <a:moveTo>
                      <a:pt x="0" y="0"/>
                    </a:moveTo>
                    <a:lnTo>
                      <a:pt x="250" y="0"/>
                    </a:lnTo>
                    <a:lnTo>
                      <a:pt x="250" y="215"/>
                    </a:lnTo>
                    <a:lnTo>
                      <a:pt x="0" y="215"/>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7" name="Freeform 2197"/>
              <p:cNvSpPr>
                <a:spLocks/>
              </p:cNvSpPr>
              <p:nvPr/>
            </p:nvSpPr>
            <p:spPr bwMode="auto">
              <a:xfrm>
                <a:off x="740" y="2133"/>
                <a:ext cx="251" cy="322"/>
              </a:xfrm>
              <a:custGeom>
                <a:avLst/>
                <a:gdLst>
                  <a:gd name="T0" fmla="*/ 0 w 251"/>
                  <a:gd name="T1" fmla="*/ 0 h 322"/>
                  <a:gd name="T2" fmla="*/ 250 w 251"/>
                  <a:gd name="T3" fmla="*/ 0 h 322"/>
                  <a:gd name="T4" fmla="*/ 250 w 251"/>
                  <a:gd name="T5" fmla="*/ 213 h 322"/>
                  <a:gd name="T6" fmla="*/ 178 w 251"/>
                  <a:gd name="T7" fmla="*/ 213 h 322"/>
                  <a:gd name="T8" fmla="*/ 142 w 251"/>
                  <a:gd name="T9" fmla="*/ 285 h 322"/>
                  <a:gd name="T10" fmla="*/ 71 w 251"/>
                  <a:gd name="T11" fmla="*/ 285 h 322"/>
                  <a:gd name="T12" fmla="*/ 0 w 251"/>
                  <a:gd name="T13" fmla="*/ 321 h 322"/>
                  <a:gd name="T14" fmla="*/ 0 w 251"/>
                  <a:gd name="T15" fmla="*/ 0 h 3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1" h="322">
                    <a:moveTo>
                      <a:pt x="0" y="0"/>
                    </a:moveTo>
                    <a:lnTo>
                      <a:pt x="250" y="0"/>
                    </a:lnTo>
                    <a:lnTo>
                      <a:pt x="250" y="213"/>
                    </a:lnTo>
                    <a:lnTo>
                      <a:pt x="178" y="213"/>
                    </a:lnTo>
                    <a:lnTo>
                      <a:pt x="142" y="285"/>
                    </a:lnTo>
                    <a:lnTo>
                      <a:pt x="71" y="285"/>
                    </a:lnTo>
                    <a:lnTo>
                      <a:pt x="0" y="321"/>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8" name="Freeform 2198"/>
              <p:cNvSpPr>
                <a:spLocks/>
              </p:cNvSpPr>
              <p:nvPr/>
            </p:nvSpPr>
            <p:spPr bwMode="auto">
              <a:xfrm>
                <a:off x="418" y="2064"/>
                <a:ext cx="322" cy="393"/>
              </a:xfrm>
              <a:custGeom>
                <a:avLst/>
                <a:gdLst>
                  <a:gd name="T0" fmla="*/ 0 w 322"/>
                  <a:gd name="T1" fmla="*/ 0 h 393"/>
                  <a:gd name="T2" fmla="*/ 321 w 322"/>
                  <a:gd name="T3" fmla="*/ 0 h 393"/>
                  <a:gd name="T4" fmla="*/ 321 w 322"/>
                  <a:gd name="T5" fmla="*/ 392 h 393"/>
                  <a:gd name="T6" fmla="*/ 250 w 322"/>
                  <a:gd name="T7" fmla="*/ 392 h 393"/>
                  <a:gd name="T8" fmla="*/ 142 w 322"/>
                  <a:gd name="T9" fmla="*/ 284 h 393"/>
                  <a:gd name="T10" fmla="*/ 142 w 322"/>
                  <a:gd name="T11" fmla="*/ 214 h 393"/>
                  <a:gd name="T12" fmla="*/ 0 w 322"/>
                  <a:gd name="T13" fmla="*/ 0 h 393"/>
                  <a:gd name="T14" fmla="*/ 321 w 322"/>
                  <a:gd name="T15" fmla="*/ 0 h 393"/>
                  <a:gd name="T16" fmla="*/ 0 w 322"/>
                  <a:gd name="T17" fmla="*/ 0 h 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 h="393">
                    <a:moveTo>
                      <a:pt x="0" y="0"/>
                    </a:moveTo>
                    <a:lnTo>
                      <a:pt x="321" y="0"/>
                    </a:lnTo>
                    <a:lnTo>
                      <a:pt x="321" y="392"/>
                    </a:lnTo>
                    <a:lnTo>
                      <a:pt x="250" y="392"/>
                    </a:lnTo>
                    <a:lnTo>
                      <a:pt x="142" y="284"/>
                    </a:lnTo>
                    <a:lnTo>
                      <a:pt x="142" y="214"/>
                    </a:lnTo>
                    <a:lnTo>
                      <a:pt x="0" y="0"/>
                    </a:lnTo>
                    <a:lnTo>
                      <a:pt x="321" y="0"/>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19" name="Freeform 2199"/>
              <p:cNvSpPr>
                <a:spLocks/>
              </p:cNvSpPr>
              <p:nvPr/>
            </p:nvSpPr>
            <p:spPr bwMode="auto">
              <a:xfrm>
                <a:off x="400" y="1171"/>
                <a:ext cx="354" cy="393"/>
              </a:xfrm>
              <a:custGeom>
                <a:avLst/>
                <a:gdLst>
                  <a:gd name="T0" fmla="*/ 0 w 354"/>
                  <a:gd name="T1" fmla="*/ 0 h 393"/>
                  <a:gd name="T2" fmla="*/ 353 w 354"/>
                  <a:gd name="T3" fmla="*/ 0 h 393"/>
                  <a:gd name="T4" fmla="*/ 353 w 354"/>
                  <a:gd name="T5" fmla="*/ 392 h 393"/>
                  <a:gd name="T6" fmla="*/ 71 w 354"/>
                  <a:gd name="T7" fmla="*/ 392 h 393"/>
                  <a:gd name="T8" fmla="*/ 71 w 354"/>
                  <a:gd name="T9" fmla="*/ 321 h 393"/>
                  <a:gd name="T10" fmla="*/ 106 w 354"/>
                  <a:gd name="T11" fmla="*/ 284 h 393"/>
                  <a:gd name="T12" fmla="*/ 0 w 354"/>
                  <a:gd name="T13" fmla="*/ 284 h 393"/>
                  <a:gd name="T14" fmla="*/ 0 w 354"/>
                  <a:gd name="T15" fmla="*/ 0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393">
                    <a:moveTo>
                      <a:pt x="0" y="0"/>
                    </a:moveTo>
                    <a:lnTo>
                      <a:pt x="353" y="0"/>
                    </a:lnTo>
                    <a:lnTo>
                      <a:pt x="353" y="392"/>
                    </a:lnTo>
                    <a:lnTo>
                      <a:pt x="71" y="392"/>
                    </a:lnTo>
                    <a:lnTo>
                      <a:pt x="71" y="321"/>
                    </a:lnTo>
                    <a:lnTo>
                      <a:pt x="106" y="284"/>
                    </a:lnTo>
                    <a:lnTo>
                      <a:pt x="0" y="284"/>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0" name="Freeform 2200"/>
              <p:cNvSpPr>
                <a:spLocks/>
              </p:cNvSpPr>
              <p:nvPr/>
            </p:nvSpPr>
            <p:spPr bwMode="auto">
              <a:xfrm>
                <a:off x="43" y="1172"/>
                <a:ext cx="357" cy="285"/>
              </a:xfrm>
              <a:custGeom>
                <a:avLst/>
                <a:gdLst>
                  <a:gd name="T0" fmla="*/ 0 w 357"/>
                  <a:gd name="T1" fmla="*/ 0 h 285"/>
                  <a:gd name="T2" fmla="*/ 356 w 357"/>
                  <a:gd name="T3" fmla="*/ 0 h 285"/>
                  <a:gd name="T4" fmla="*/ 356 w 357"/>
                  <a:gd name="T5" fmla="*/ 284 h 285"/>
                  <a:gd name="T6" fmla="*/ 70 w 357"/>
                  <a:gd name="T7" fmla="*/ 284 h 285"/>
                  <a:gd name="T8" fmla="*/ 70 w 357"/>
                  <a:gd name="T9" fmla="*/ 141 h 285"/>
                  <a:gd name="T10" fmla="*/ 0 w 357"/>
                  <a:gd name="T11" fmla="*/ 70 h 285"/>
                  <a:gd name="T12" fmla="*/ 0 w 357"/>
                  <a:gd name="T13" fmla="*/ 0 h 2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285">
                    <a:moveTo>
                      <a:pt x="0" y="0"/>
                    </a:moveTo>
                    <a:lnTo>
                      <a:pt x="356" y="0"/>
                    </a:lnTo>
                    <a:lnTo>
                      <a:pt x="356" y="284"/>
                    </a:lnTo>
                    <a:lnTo>
                      <a:pt x="70" y="284"/>
                    </a:lnTo>
                    <a:lnTo>
                      <a:pt x="70" y="141"/>
                    </a:lnTo>
                    <a:lnTo>
                      <a:pt x="0" y="70"/>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1" name="Freeform 2201"/>
              <p:cNvSpPr>
                <a:spLocks/>
              </p:cNvSpPr>
              <p:nvPr/>
            </p:nvSpPr>
            <p:spPr bwMode="auto">
              <a:xfrm>
                <a:off x="1007" y="1171"/>
                <a:ext cx="251" cy="393"/>
              </a:xfrm>
              <a:custGeom>
                <a:avLst/>
                <a:gdLst>
                  <a:gd name="T0" fmla="*/ 0 w 251"/>
                  <a:gd name="T1" fmla="*/ 0 h 393"/>
                  <a:gd name="T2" fmla="*/ 250 w 251"/>
                  <a:gd name="T3" fmla="*/ 0 h 393"/>
                  <a:gd name="T4" fmla="*/ 250 w 251"/>
                  <a:gd name="T5" fmla="*/ 392 h 393"/>
                  <a:gd name="T6" fmla="*/ 0 w 251"/>
                  <a:gd name="T7" fmla="*/ 392 h 393"/>
                  <a:gd name="T8" fmla="*/ 0 w 251"/>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393">
                    <a:moveTo>
                      <a:pt x="0" y="0"/>
                    </a:moveTo>
                    <a:lnTo>
                      <a:pt x="250" y="0"/>
                    </a:lnTo>
                    <a:lnTo>
                      <a:pt x="250" y="392"/>
                    </a:lnTo>
                    <a:lnTo>
                      <a:pt x="0" y="392"/>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2" name="Freeform 2202"/>
              <p:cNvSpPr>
                <a:spLocks/>
              </p:cNvSpPr>
              <p:nvPr/>
            </p:nvSpPr>
            <p:spPr bwMode="auto">
              <a:xfrm>
                <a:off x="1241" y="1992"/>
                <a:ext cx="429" cy="393"/>
              </a:xfrm>
              <a:custGeom>
                <a:avLst/>
                <a:gdLst>
                  <a:gd name="T0" fmla="*/ 0 w 429"/>
                  <a:gd name="T1" fmla="*/ 0 h 393"/>
                  <a:gd name="T2" fmla="*/ 321 w 429"/>
                  <a:gd name="T3" fmla="*/ 0 h 393"/>
                  <a:gd name="T4" fmla="*/ 321 w 429"/>
                  <a:gd name="T5" fmla="*/ 143 h 393"/>
                  <a:gd name="T6" fmla="*/ 428 w 429"/>
                  <a:gd name="T7" fmla="*/ 214 h 393"/>
                  <a:gd name="T8" fmla="*/ 285 w 429"/>
                  <a:gd name="T9" fmla="*/ 356 h 393"/>
                  <a:gd name="T10" fmla="*/ 214 w 429"/>
                  <a:gd name="T11" fmla="*/ 321 h 393"/>
                  <a:gd name="T12" fmla="*/ 178 w 429"/>
                  <a:gd name="T13" fmla="*/ 356 h 393"/>
                  <a:gd name="T14" fmla="*/ 70 w 429"/>
                  <a:gd name="T15" fmla="*/ 392 h 393"/>
                  <a:gd name="T16" fmla="*/ 35 w 429"/>
                  <a:gd name="T17" fmla="*/ 356 h 393"/>
                  <a:gd name="T18" fmla="*/ 0 w 429"/>
                  <a:gd name="T19" fmla="*/ 356 h 393"/>
                  <a:gd name="T20" fmla="*/ 0 w 42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9" h="393">
                    <a:moveTo>
                      <a:pt x="0" y="0"/>
                    </a:moveTo>
                    <a:lnTo>
                      <a:pt x="321" y="0"/>
                    </a:lnTo>
                    <a:lnTo>
                      <a:pt x="321" y="143"/>
                    </a:lnTo>
                    <a:lnTo>
                      <a:pt x="428" y="214"/>
                    </a:lnTo>
                    <a:lnTo>
                      <a:pt x="285" y="356"/>
                    </a:lnTo>
                    <a:lnTo>
                      <a:pt x="214" y="321"/>
                    </a:lnTo>
                    <a:lnTo>
                      <a:pt x="178" y="356"/>
                    </a:lnTo>
                    <a:lnTo>
                      <a:pt x="70" y="392"/>
                    </a:lnTo>
                    <a:lnTo>
                      <a:pt x="35" y="356"/>
                    </a:lnTo>
                    <a:lnTo>
                      <a:pt x="0" y="356"/>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3" name="Freeform 2203"/>
              <p:cNvSpPr>
                <a:spLocks/>
              </p:cNvSpPr>
              <p:nvPr/>
            </p:nvSpPr>
            <p:spPr bwMode="auto">
              <a:xfrm>
                <a:off x="1240" y="1741"/>
                <a:ext cx="322" cy="251"/>
              </a:xfrm>
              <a:custGeom>
                <a:avLst/>
                <a:gdLst>
                  <a:gd name="T0" fmla="*/ 0 w 322"/>
                  <a:gd name="T1" fmla="*/ 0 h 251"/>
                  <a:gd name="T2" fmla="*/ 284 w 322"/>
                  <a:gd name="T3" fmla="*/ 0 h 251"/>
                  <a:gd name="T4" fmla="*/ 284 w 322"/>
                  <a:gd name="T5" fmla="*/ 214 h 251"/>
                  <a:gd name="T6" fmla="*/ 321 w 322"/>
                  <a:gd name="T7" fmla="*/ 214 h 251"/>
                  <a:gd name="T8" fmla="*/ 321 w 322"/>
                  <a:gd name="T9" fmla="*/ 250 h 251"/>
                  <a:gd name="T10" fmla="*/ 0 w 322"/>
                  <a:gd name="T11" fmla="*/ 250 h 251"/>
                  <a:gd name="T12" fmla="*/ 0 w 322"/>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251">
                    <a:moveTo>
                      <a:pt x="0" y="0"/>
                    </a:moveTo>
                    <a:lnTo>
                      <a:pt x="284" y="0"/>
                    </a:lnTo>
                    <a:lnTo>
                      <a:pt x="284" y="214"/>
                    </a:lnTo>
                    <a:lnTo>
                      <a:pt x="321" y="214"/>
                    </a:lnTo>
                    <a:lnTo>
                      <a:pt x="321" y="250"/>
                    </a:lnTo>
                    <a:lnTo>
                      <a:pt x="0" y="250"/>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4" name="Freeform 2204"/>
              <p:cNvSpPr>
                <a:spLocks/>
              </p:cNvSpPr>
              <p:nvPr/>
            </p:nvSpPr>
            <p:spPr bwMode="auto">
              <a:xfrm>
                <a:off x="1256" y="1172"/>
                <a:ext cx="286" cy="285"/>
              </a:xfrm>
              <a:custGeom>
                <a:avLst/>
                <a:gdLst>
                  <a:gd name="T0" fmla="*/ 0 w 286"/>
                  <a:gd name="T1" fmla="*/ 0 h 285"/>
                  <a:gd name="T2" fmla="*/ 285 w 286"/>
                  <a:gd name="T3" fmla="*/ 0 h 285"/>
                  <a:gd name="T4" fmla="*/ 285 w 286"/>
                  <a:gd name="T5" fmla="*/ 284 h 285"/>
                  <a:gd name="T6" fmla="*/ 0 w 286"/>
                  <a:gd name="T7" fmla="*/ 284 h 285"/>
                  <a:gd name="T8" fmla="*/ 0 w 286"/>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285">
                    <a:moveTo>
                      <a:pt x="0" y="0"/>
                    </a:moveTo>
                    <a:lnTo>
                      <a:pt x="285" y="0"/>
                    </a:lnTo>
                    <a:lnTo>
                      <a:pt x="285" y="284"/>
                    </a:lnTo>
                    <a:lnTo>
                      <a:pt x="0" y="284"/>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5" name="Freeform 2205"/>
              <p:cNvSpPr>
                <a:spLocks/>
              </p:cNvSpPr>
              <p:nvPr/>
            </p:nvSpPr>
            <p:spPr bwMode="auto">
              <a:xfrm>
                <a:off x="989" y="2063"/>
                <a:ext cx="286" cy="358"/>
              </a:xfrm>
              <a:custGeom>
                <a:avLst/>
                <a:gdLst>
                  <a:gd name="T0" fmla="*/ 0 w 286"/>
                  <a:gd name="T1" fmla="*/ 0 h 358"/>
                  <a:gd name="T2" fmla="*/ 249 w 286"/>
                  <a:gd name="T3" fmla="*/ 0 h 358"/>
                  <a:gd name="T4" fmla="*/ 249 w 286"/>
                  <a:gd name="T5" fmla="*/ 285 h 358"/>
                  <a:gd name="T6" fmla="*/ 285 w 286"/>
                  <a:gd name="T7" fmla="*/ 285 h 358"/>
                  <a:gd name="T8" fmla="*/ 178 w 286"/>
                  <a:gd name="T9" fmla="*/ 320 h 358"/>
                  <a:gd name="T10" fmla="*/ 107 w 286"/>
                  <a:gd name="T11" fmla="*/ 357 h 358"/>
                  <a:gd name="T12" fmla="*/ 35 w 286"/>
                  <a:gd name="T13" fmla="*/ 357 h 358"/>
                  <a:gd name="T14" fmla="*/ 35 w 286"/>
                  <a:gd name="T15" fmla="*/ 320 h 358"/>
                  <a:gd name="T16" fmla="*/ 0 w 286"/>
                  <a:gd name="T17" fmla="*/ 285 h 358"/>
                  <a:gd name="T18" fmla="*/ 0 w 286"/>
                  <a:gd name="T19" fmla="*/ 0 h 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358">
                    <a:moveTo>
                      <a:pt x="0" y="0"/>
                    </a:moveTo>
                    <a:lnTo>
                      <a:pt x="249" y="0"/>
                    </a:lnTo>
                    <a:lnTo>
                      <a:pt x="249" y="285"/>
                    </a:lnTo>
                    <a:lnTo>
                      <a:pt x="285" y="285"/>
                    </a:lnTo>
                    <a:lnTo>
                      <a:pt x="178" y="320"/>
                    </a:lnTo>
                    <a:lnTo>
                      <a:pt x="107" y="357"/>
                    </a:lnTo>
                    <a:lnTo>
                      <a:pt x="35" y="357"/>
                    </a:lnTo>
                    <a:lnTo>
                      <a:pt x="35" y="320"/>
                    </a:lnTo>
                    <a:lnTo>
                      <a:pt x="0" y="285"/>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6" name="Freeform 2206"/>
              <p:cNvSpPr>
                <a:spLocks/>
              </p:cNvSpPr>
              <p:nvPr/>
            </p:nvSpPr>
            <p:spPr bwMode="auto">
              <a:xfrm>
                <a:off x="738" y="1630"/>
                <a:ext cx="251" cy="289"/>
              </a:xfrm>
              <a:custGeom>
                <a:avLst/>
                <a:gdLst>
                  <a:gd name="T0" fmla="*/ 0 w 251"/>
                  <a:gd name="T1" fmla="*/ 0 h 289"/>
                  <a:gd name="T2" fmla="*/ 250 w 251"/>
                  <a:gd name="T3" fmla="*/ 0 h 289"/>
                  <a:gd name="T4" fmla="*/ 250 w 251"/>
                  <a:gd name="T5" fmla="*/ 288 h 289"/>
                  <a:gd name="T6" fmla="*/ 0 w 251"/>
                  <a:gd name="T7" fmla="*/ 288 h 289"/>
                  <a:gd name="T8" fmla="*/ 0 w 251"/>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89">
                    <a:moveTo>
                      <a:pt x="0" y="0"/>
                    </a:moveTo>
                    <a:lnTo>
                      <a:pt x="250" y="0"/>
                    </a:lnTo>
                    <a:lnTo>
                      <a:pt x="250" y="288"/>
                    </a:lnTo>
                    <a:lnTo>
                      <a:pt x="0" y="288"/>
                    </a:lnTo>
                    <a:lnTo>
                      <a:pt x="0" y="0"/>
                    </a:lnTo>
                  </a:path>
                </a:pathLst>
              </a:custGeom>
              <a:solidFill>
                <a:srgbClr val="FFFF00"/>
              </a:solidFill>
              <a:ln w="12700" cap="rnd"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 name="Freeform 2207"/>
              <p:cNvSpPr>
                <a:spLocks/>
              </p:cNvSpPr>
              <p:nvPr/>
            </p:nvSpPr>
            <p:spPr bwMode="auto">
              <a:xfrm>
                <a:off x="1542" y="1172"/>
                <a:ext cx="394" cy="213"/>
              </a:xfrm>
              <a:custGeom>
                <a:avLst/>
                <a:gdLst>
                  <a:gd name="T0" fmla="*/ 0 w 394"/>
                  <a:gd name="T1" fmla="*/ 0 h 215"/>
                  <a:gd name="T2" fmla="*/ 357 w 394"/>
                  <a:gd name="T3" fmla="*/ 0 h 215"/>
                  <a:gd name="T4" fmla="*/ 357 w 394"/>
                  <a:gd name="T5" fmla="*/ 70 h 215"/>
                  <a:gd name="T6" fmla="*/ 393 w 394"/>
                  <a:gd name="T7" fmla="*/ 214 h 215"/>
                  <a:gd name="T8" fmla="*/ 287 w 394"/>
                  <a:gd name="T9" fmla="*/ 214 h 215"/>
                  <a:gd name="T10" fmla="*/ 287 w 394"/>
                  <a:gd name="T11" fmla="*/ 180 h 215"/>
                  <a:gd name="T12" fmla="*/ 0 w 394"/>
                  <a:gd name="T13" fmla="*/ 178 h 215"/>
                  <a:gd name="T14" fmla="*/ 0 w 394"/>
                  <a:gd name="T15" fmla="*/ 0 h 2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215">
                    <a:moveTo>
                      <a:pt x="0" y="0"/>
                    </a:moveTo>
                    <a:lnTo>
                      <a:pt x="357" y="0"/>
                    </a:lnTo>
                    <a:lnTo>
                      <a:pt x="357" y="70"/>
                    </a:lnTo>
                    <a:lnTo>
                      <a:pt x="393" y="214"/>
                    </a:lnTo>
                    <a:lnTo>
                      <a:pt x="287" y="214"/>
                    </a:lnTo>
                    <a:lnTo>
                      <a:pt x="287" y="180"/>
                    </a:lnTo>
                    <a:lnTo>
                      <a:pt x="0" y="178"/>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12" name="Freeform 2208"/>
              <p:cNvSpPr>
                <a:spLocks/>
              </p:cNvSpPr>
              <p:nvPr/>
            </p:nvSpPr>
            <p:spPr bwMode="auto">
              <a:xfrm>
                <a:off x="1524" y="1633"/>
                <a:ext cx="286" cy="321"/>
              </a:xfrm>
              <a:custGeom>
                <a:avLst/>
                <a:gdLst>
                  <a:gd name="T0" fmla="*/ 0 w 286"/>
                  <a:gd name="T1" fmla="*/ 0 h 322"/>
                  <a:gd name="T2" fmla="*/ 285 w 286"/>
                  <a:gd name="T3" fmla="*/ 0 h 322"/>
                  <a:gd name="T4" fmla="*/ 285 w 286"/>
                  <a:gd name="T5" fmla="*/ 321 h 322"/>
                  <a:gd name="T6" fmla="*/ 0 w 286"/>
                  <a:gd name="T7" fmla="*/ 321 h 322"/>
                  <a:gd name="T8" fmla="*/ 0 w 286"/>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322">
                    <a:moveTo>
                      <a:pt x="0" y="0"/>
                    </a:moveTo>
                    <a:lnTo>
                      <a:pt x="285" y="0"/>
                    </a:lnTo>
                    <a:lnTo>
                      <a:pt x="285" y="321"/>
                    </a:lnTo>
                    <a:lnTo>
                      <a:pt x="0" y="321"/>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27" name="Freeform 2209"/>
              <p:cNvSpPr>
                <a:spLocks/>
              </p:cNvSpPr>
              <p:nvPr/>
            </p:nvSpPr>
            <p:spPr bwMode="auto">
              <a:xfrm>
                <a:off x="1561" y="1956"/>
                <a:ext cx="394" cy="360"/>
              </a:xfrm>
              <a:custGeom>
                <a:avLst/>
                <a:gdLst>
                  <a:gd name="T0" fmla="*/ 0 w 394"/>
                  <a:gd name="T1" fmla="*/ 0 h 359"/>
                  <a:gd name="T2" fmla="*/ 393 w 394"/>
                  <a:gd name="T3" fmla="*/ 0 h 359"/>
                  <a:gd name="T4" fmla="*/ 393 w 394"/>
                  <a:gd name="T5" fmla="*/ 322 h 359"/>
                  <a:gd name="T6" fmla="*/ 321 w 394"/>
                  <a:gd name="T7" fmla="*/ 285 h 359"/>
                  <a:gd name="T8" fmla="*/ 285 w 394"/>
                  <a:gd name="T9" fmla="*/ 358 h 359"/>
                  <a:gd name="T10" fmla="*/ 107 w 394"/>
                  <a:gd name="T11" fmla="*/ 250 h 359"/>
                  <a:gd name="T12" fmla="*/ 0 w 394"/>
                  <a:gd name="T13" fmla="*/ 179 h 359"/>
                  <a:gd name="T14" fmla="*/ 0 w 394"/>
                  <a:gd name="T15" fmla="*/ 0 h 3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359">
                    <a:moveTo>
                      <a:pt x="0" y="0"/>
                    </a:moveTo>
                    <a:lnTo>
                      <a:pt x="393" y="0"/>
                    </a:lnTo>
                    <a:lnTo>
                      <a:pt x="393" y="322"/>
                    </a:lnTo>
                    <a:lnTo>
                      <a:pt x="321" y="285"/>
                    </a:lnTo>
                    <a:lnTo>
                      <a:pt x="285" y="358"/>
                    </a:lnTo>
                    <a:lnTo>
                      <a:pt x="107" y="250"/>
                    </a:lnTo>
                    <a:lnTo>
                      <a:pt x="0" y="179"/>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30" name="Freeform 2210"/>
              <p:cNvSpPr>
                <a:spLocks/>
              </p:cNvSpPr>
              <p:nvPr/>
            </p:nvSpPr>
            <p:spPr bwMode="auto">
              <a:xfrm>
                <a:off x="1416" y="2206"/>
                <a:ext cx="433" cy="427"/>
              </a:xfrm>
              <a:custGeom>
                <a:avLst/>
                <a:gdLst>
                  <a:gd name="T0" fmla="*/ 0 w 433"/>
                  <a:gd name="T1" fmla="*/ 146 h 427"/>
                  <a:gd name="T2" fmla="*/ 38 w 433"/>
                  <a:gd name="T3" fmla="*/ 108 h 427"/>
                  <a:gd name="T4" fmla="*/ 110 w 433"/>
                  <a:gd name="T5" fmla="*/ 144 h 427"/>
                  <a:gd name="T6" fmla="*/ 252 w 433"/>
                  <a:gd name="T7" fmla="*/ 0 h 427"/>
                  <a:gd name="T8" fmla="*/ 430 w 433"/>
                  <a:gd name="T9" fmla="*/ 108 h 427"/>
                  <a:gd name="T10" fmla="*/ 432 w 433"/>
                  <a:gd name="T11" fmla="*/ 146 h 427"/>
                  <a:gd name="T12" fmla="*/ 358 w 433"/>
                  <a:gd name="T13" fmla="*/ 216 h 427"/>
                  <a:gd name="T14" fmla="*/ 358 w 433"/>
                  <a:gd name="T15" fmla="*/ 352 h 427"/>
                  <a:gd name="T16" fmla="*/ 288 w 433"/>
                  <a:gd name="T17" fmla="*/ 426 h 427"/>
                  <a:gd name="T18" fmla="*/ 0 w 433"/>
                  <a:gd name="T19" fmla="*/ 424 h 427"/>
                  <a:gd name="T20" fmla="*/ 0 w 433"/>
                  <a:gd name="T21" fmla="*/ 146 h 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3" h="427">
                    <a:moveTo>
                      <a:pt x="0" y="146"/>
                    </a:moveTo>
                    <a:lnTo>
                      <a:pt x="38" y="108"/>
                    </a:lnTo>
                    <a:lnTo>
                      <a:pt x="110" y="144"/>
                    </a:lnTo>
                    <a:lnTo>
                      <a:pt x="252" y="0"/>
                    </a:lnTo>
                    <a:lnTo>
                      <a:pt x="430" y="108"/>
                    </a:lnTo>
                    <a:lnTo>
                      <a:pt x="432" y="146"/>
                    </a:lnTo>
                    <a:lnTo>
                      <a:pt x="358" y="216"/>
                    </a:lnTo>
                    <a:lnTo>
                      <a:pt x="358" y="352"/>
                    </a:lnTo>
                    <a:lnTo>
                      <a:pt x="288" y="426"/>
                    </a:lnTo>
                    <a:lnTo>
                      <a:pt x="0" y="424"/>
                    </a:lnTo>
                    <a:lnTo>
                      <a:pt x="0" y="146"/>
                    </a:lnTo>
                  </a:path>
                </a:pathLst>
              </a:custGeom>
              <a:solidFill>
                <a:srgbClr val="FFFF00"/>
              </a:solidFill>
              <a:ln w="12700" cap="rnd"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31" name="Freeform 2211"/>
              <p:cNvSpPr>
                <a:spLocks/>
              </p:cNvSpPr>
              <p:nvPr/>
            </p:nvSpPr>
            <p:spPr bwMode="auto">
              <a:xfrm>
                <a:off x="1025" y="2347"/>
                <a:ext cx="394" cy="286"/>
              </a:xfrm>
              <a:custGeom>
                <a:avLst/>
                <a:gdLst>
                  <a:gd name="T0" fmla="*/ 0 w 394"/>
                  <a:gd name="T1" fmla="*/ 71 h 286"/>
                  <a:gd name="T2" fmla="*/ 71 w 394"/>
                  <a:gd name="T3" fmla="*/ 71 h 286"/>
                  <a:gd name="T4" fmla="*/ 143 w 394"/>
                  <a:gd name="T5" fmla="*/ 35 h 286"/>
                  <a:gd name="T6" fmla="*/ 250 w 394"/>
                  <a:gd name="T7" fmla="*/ 0 h 286"/>
                  <a:gd name="T8" fmla="*/ 285 w 394"/>
                  <a:gd name="T9" fmla="*/ 35 h 286"/>
                  <a:gd name="T10" fmla="*/ 393 w 394"/>
                  <a:gd name="T11" fmla="*/ 0 h 286"/>
                  <a:gd name="T12" fmla="*/ 393 w 394"/>
                  <a:gd name="T13" fmla="*/ 285 h 286"/>
                  <a:gd name="T14" fmla="*/ 0 w 394"/>
                  <a:gd name="T15" fmla="*/ 285 h 286"/>
                  <a:gd name="T16" fmla="*/ 0 w 394"/>
                  <a:gd name="T17" fmla="*/ 71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286">
                    <a:moveTo>
                      <a:pt x="0" y="71"/>
                    </a:moveTo>
                    <a:lnTo>
                      <a:pt x="71" y="71"/>
                    </a:lnTo>
                    <a:lnTo>
                      <a:pt x="143" y="35"/>
                    </a:lnTo>
                    <a:lnTo>
                      <a:pt x="250" y="0"/>
                    </a:lnTo>
                    <a:lnTo>
                      <a:pt x="285" y="35"/>
                    </a:lnTo>
                    <a:lnTo>
                      <a:pt x="393" y="0"/>
                    </a:lnTo>
                    <a:lnTo>
                      <a:pt x="393" y="285"/>
                    </a:lnTo>
                    <a:lnTo>
                      <a:pt x="0" y="285"/>
                    </a:lnTo>
                    <a:lnTo>
                      <a:pt x="0" y="71"/>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32" name="Freeform 2212"/>
              <p:cNvSpPr>
                <a:spLocks/>
              </p:cNvSpPr>
              <p:nvPr/>
            </p:nvSpPr>
            <p:spPr bwMode="auto">
              <a:xfrm>
                <a:off x="1419" y="2632"/>
                <a:ext cx="287" cy="358"/>
              </a:xfrm>
              <a:custGeom>
                <a:avLst/>
                <a:gdLst>
                  <a:gd name="T0" fmla="*/ 0 w 287"/>
                  <a:gd name="T1" fmla="*/ 0 h 358"/>
                  <a:gd name="T2" fmla="*/ 286 w 287"/>
                  <a:gd name="T3" fmla="*/ 0 h 358"/>
                  <a:gd name="T4" fmla="*/ 286 w 287"/>
                  <a:gd name="T5" fmla="*/ 321 h 358"/>
                  <a:gd name="T6" fmla="*/ 143 w 287"/>
                  <a:gd name="T7" fmla="*/ 321 h 358"/>
                  <a:gd name="T8" fmla="*/ 143 w 287"/>
                  <a:gd name="T9" fmla="*/ 357 h 358"/>
                  <a:gd name="T10" fmla="*/ 0 w 287"/>
                  <a:gd name="T11" fmla="*/ 357 h 358"/>
                  <a:gd name="T12" fmla="*/ 0 w 287"/>
                  <a:gd name="T13" fmla="*/ 0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358">
                    <a:moveTo>
                      <a:pt x="0" y="0"/>
                    </a:moveTo>
                    <a:lnTo>
                      <a:pt x="286" y="0"/>
                    </a:lnTo>
                    <a:lnTo>
                      <a:pt x="286" y="321"/>
                    </a:lnTo>
                    <a:lnTo>
                      <a:pt x="143" y="321"/>
                    </a:lnTo>
                    <a:lnTo>
                      <a:pt x="143" y="357"/>
                    </a:lnTo>
                    <a:lnTo>
                      <a:pt x="0" y="357"/>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 name="Freeform 2213"/>
              <p:cNvSpPr>
                <a:spLocks/>
              </p:cNvSpPr>
              <p:nvPr/>
            </p:nvSpPr>
            <p:spPr bwMode="auto">
              <a:xfrm>
                <a:off x="1704" y="2525"/>
                <a:ext cx="357" cy="324"/>
              </a:xfrm>
              <a:custGeom>
                <a:avLst/>
                <a:gdLst>
                  <a:gd name="T0" fmla="*/ 70 w 357"/>
                  <a:gd name="T1" fmla="*/ 0 h 322"/>
                  <a:gd name="T2" fmla="*/ 106 w 357"/>
                  <a:gd name="T3" fmla="*/ 36 h 322"/>
                  <a:gd name="T4" fmla="*/ 285 w 357"/>
                  <a:gd name="T5" fmla="*/ 36 h 322"/>
                  <a:gd name="T6" fmla="*/ 356 w 357"/>
                  <a:gd name="T7" fmla="*/ 107 h 322"/>
                  <a:gd name="T8" fmla="*/ 248 w 357"/>
                  <a:gd name="T9" fmla="*/ 321 h 322"/>
                  <a:gd name="T10" fmla="*/ 0 w 357"/>
                  <a:gd name="T11" fmla="*/ 321 h 322"/>
                  <a:gd name="T12" fmla="*/ 0 w 357"/>
                  <a:gd name="T13" fmla="*/ 107 h 322"/>
                  <a:gd name="T14" fmla="*/ 70 w 357"/>
                  <a:gd name="T15" fmla="*/ 36 h 322"/>
                  <a:gd name="T16" fmla="*/ 70 w 357"/>
                  <a:gd name="T17" fmla="*/ 0 h 3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7" h="322">
                    <a:moveTo>
                      <a:pt x="70" y="0"/>
                    </a:moveTo>
                    <a:lnTo>
                      <a:pt x="106" y="36"/>
                    </a:lnTo>
                    <a:lnTo>
                      <a:pt x="285" y="36"/>
                    </a:lnTo>
                    <a:lnTo>
                      <a:pt x="356" y="107"/>
                    </a:lnTo>
                    <a:lnTo>
                      <a:pt x="248" y="321"/>
                    </a:lnTo>
                    <a:lnTo>
                      <a:pt x="0" y="321"/>
                    </a:lnTo>
                    <a:lnTo>
                      <a:pt x="0" y="107"/>
                    </a:lnTo>
                    <a:lnTo>
                      <a:pt x="70" y="36"/>
                    </a:lnTo>
                    <a:lnTo>
                      <a:pt x="7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13" name="Freeform 2214"/>
              <p:cNvSpPr>
                <a:spLocks/>
              </p:cNvSpPr>
              <p:nvPr/>
            </p:nvSpPr>
            <p:spPr bwMode="auto">
              <a:xfrm>
                <a:off x="2061" y="2791"/>
                <a:ext cx="323" cy="357"/>
              </a:xfrm>
              <a:custGeom>
                <a:avLst/>
                <a:gdLst>
                  <a:gd name="T0" fmla="*/ 36 w 323"/>
                  <a:gd name="T1" fmla="*/ 0 h 359"/>
                  <a:gd name="T2" fmla="*/ 143 w 323"/>
                  <a:gd name="T3" fmla="*/ 35 h 359"/>
                  <a:gd name="T4" fmla="*/ 179 w 323"/>
                  <a:gd name="T5" fmla="*/ 35 h 359"/>
                  <a:gd name="T6" fmla="*/ 250 w 323"/>
                  <a:gd name="T7" fmla="*/ 107 h 359"/>
                  <a:gd name="T8" fmla="*/ 322 w 323"/>
                  <a:gd name="T9" fmla="*/ 107 h 359"/>
                  <a:gd name="T10" fmla="*/ 286 w 323"/>
                  <a:gd name="T11" fmla="*/ 178 h 359"/>
                  <a:gd name="T12" fmla="*/ 214 w 323"/>
                  <a:gd name="T13" fmla="*/ 215 h 359"/>
                  <a:gd name="T14" fmla="*/ 250 w 323"/>
                  <a:gd name="T15" fmla="*/ 285 h 359"/>
                  <a:gd name="T16" fmla="*/ 214 w 323"/>
                  <a:gd name="T17" fmla="*/ 321 h 359"/>
                  <a:gd name="T18" fmla="*/ 214 w 323"/>
                  <a:gd name="T19" fmla="*/ 358 h 359"/>
                  <a:gd name="T20" fmla="*/ 36 w 323"/>
                  <a:gd name="T21" fmla="*/ 321 h 359"/>
                  <a:gd name="T22" fmla="*/ 36 w 323"/>
                  <a:gd name="T23" fmla="*/ 250 h 359"/>
                  <a:gd name="T24" fmla="*/ 0 w 323"/>
                  <a:gd name="T25" fmla="*/ 250 h 359"/>
                  <a:gd name="T26" fmla="*/ 36 w 323"/>
                  <a:gd name="T27" fmla="*/ 0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3" h="359">
                    <a:moveTo>
                      <a:pt x="36" y="0"/>
                    </a:moveTo>
                    <a:lnTo>
                      <a:pt x="143" y="35"/>
                    </a:lnTo>
                    <a:lnTo>
                      <a:pt x="179" y="35"/>
                    </a:lnTo>
                    <a:lnTo>
                      <a:pt x="250" y="107"/>
                    </a:lnTo>
                    <a:lnTo>
                      <a:pt x="322" y="107"/>
                    </a:lnTo>
                    <a:lnTo>
                      <a:pt x="286" y="178"/>
                    </a:lnTo>
                    <a:lnTo>
                      <a:pt x="214" y="215"/>
                    </a:lnTo>
                    <a:lnTo>
                      <a:pt x="250" y="285"/>
                    </a:lnTo>
                    <a:lnTo>
                      <a:pt x="214" y="321"/>
                    </a:lnTo>
                    <a:lnTo>
                      <a:pt x="214" y="358"/>
                    </a:lnTo>
                    <a:lnTo>
                      <a:pt x="36" y="321"/>
                    </a:lnTo>
                    <a:lnTo>
                      <a:pt x="36" y="250"/>
                    </a:lnTo>
                    <a:lnTo>
                      <a:pt x="0" y="250"/>
                    </a:lnTo>
                    <a:lnTo>
                      <a:pt x="36"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35" name="Freeform 2215"/>
              <p:cNvSpPr>
                <a:spLocks/>
              </p:cNvSpPr>
              <p:nvPr/>
            </p:nvSpPr>
            <p:spPr bwMode="auto">
              <a:xfrm>
                <a:off x="1419" y="2954"/>
                <a:ext cx="287" cy="394"/>
              </a:xfrm>
              <a:custGeom>
                <a:avLst/>
                <a:gdLst>
                  <a:gd name="T0" fmla="*/ 0 w 287"/>
                  <a:gd name="T1" fmla="*/ 35 h 394"/>
                  <a:gd name="T2" fmla="*/ 143 w 287"/>
                  <a:gd name="T3" fmla="*/ 35 h 394"/>
                  <a:gd name="T4" fmla="*/ 143 w 287"/>
                  <a:gd name="T5" fmla="*/ 0 h 394"/>
                  <a:gd name="T6" fmla="*/ 286 w 287"/>
                  <a:gd name="T7" fmla="*/ 0 h 394"/>
                  <a:gd name="T8" fmla="*/ 286 w 287"/>
                  <a:gd name="T9" fmla="*/ 393 h 394"/>
                  <a:gd name="T10" fmla="*/ 0 w 287"/>
                  <a:gd name="T11" fmla="*/ 393 h 394"/>
                  <a:gd name="T12" fmla="*/ 0 w 287"/>
                  <a:gd name="T13" fmla="*/ 35 h 3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394">
                    <a:moveTo>
                      <a:pt x="0" y="35"/>
                    </a:moveTo>
                    <a:lnTo>
                      <a:pt x="143" y="35"/>
                    </a:lnTo>
                    <a:lnTo>
                      <a:pt x="143" y="0"/>
                    </a:lnTo>
                    <a:lnTo>
                      <a:pt x="286" y="0"/>
                    </a:lnTo>
                    <a:lnTo>
                      <a:pt x="286" y="393"/>
                    </a:lnTo>
                    <a:lnTo>
                      <a:pt x="0" y="393"/>
                    </a:lnTo>
                    <a:lnTo>
                      <a:pt x="0" y="35"/>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36" name="Freeform 2216"/>
              <p:cNvSpPr>
                <a:spLocks/>
              </p:cNvSpPr>
              <p:nvPr/>
            </p:nvSpPr>
            <p:spPr bwMode="auto">
              <a:xfrm>
                <a:off x="1062" y="2919"/>
                <a:ext cx="356" cy="358"/>
              </a:xfrm>
              <a:custGeom>
                <a:avLst/>
                <a:gdLst>
                  <a:gd name="T0" fmla="*/ 0 w 356"/>
                  <a:gd name="T1" fmla="*/ 2 h 358"/>
                  <a:gd name="T2" fmla="*/ 355 w 356"/>
                  <a:gd name="T3" fmla="*/ 0 h 358"/>
                  <a:gd name="T4" fmla="*/ 355 w 356"/>
                  <a:gd name="T5" fmla="*/ 320 h 358"/>
                  <a:gd name="T6" fmla="*/ 284 w 356"/>
                  <a:gd name="T7" fmla="*/ 357 h 358"/>
                  <a:gd name="T8" fmla="*/ 0 w 356"/>
                  <a:gd name="T9" fmla="*/ 357 h 358"/>
                  <a:gd name="T10" fmla="*/ 0 w 356"/>
                  <a:gd name="T11" fmla="*/ 2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 h="358">
                    <a:moveTo>
                      <a:pt x="0" y="2"/>
                    </a:moveTo>
                    <a:lnTo>
                      <a:pt x="355" y="0"/>
                    </a:lnTo>
                    <a:lnTo>
                      <a:pt x="355" y="320"/>
                    </a:lnTo>
                    <a:lnTo>
                      <a:pt x="284" y="357"/>
                    </a:lnTo>
                    <a:lnTo>
                      <a:pt x="0" y="357"/>
                    </a:lnTo>
                    <a:lnTo>
                      <a:pt x="0" y="2"/>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37" name="Freeform 2217"/>
              <p:cNvSpPr>
                <a:spLocks/>
              </p:cNvSpPr>
              <p:nvPr/>
            </p:nvSpPr>
            <p:spPr bwMode="auto">
              <a:xfrm>
                <a:off x="1062" y="3240"/>
                <a:ext cx="356" cy="322"/>
              </a:xfrm>
              <a:custGeom>
                <a:avLst/>
                <a:gdLst>
                  <a:gd name="T0" fmla="*/ 0 w 356"/>
                  <a:gd name="T1" fmla="*/ 36 h 322"/>
                  <a:gd name="T2" fmla="*/ 284 w 356"/>
                  <a:gd name="T3" fmla="*/ 36 h 322"/>
                  <a:gd name="T4" fmla="*/ 355 w 356"/>
                  <a:gd name="T5" fmla="*/ 0 h 322"/>
                  <a:gd name="T6" fmla="*/ 355 w 356"/>
                  <a:gd name="T7" fmla="*/ 249 h 322"/>
                  <a:gd name="T8" fmla="*/ 319 w 356"/>
                  <a:gd name="T9" fmla="*/ 249 h 322"/>
                  <a:gd name="T10" fmla="*/ 319 w 356"/>
                  <a:gd name="T11" fmla="*/ 321 h 322"/>
                  <a:gd name="T12" fmla="*/ 176 w 356"/>
                  <a:gd name="T13" fmla="*/ 321 h 322"/>
                  <a:gd name="T14" fmla="*/ 176 w 356"/>
                  <a:gd name="T15" fmla="*/ 285 h 322"/>
                  <a:gd name="T16" fmla="*/ 0 w 356"/>
                  <a:gd name="T17" fmla="*/ 286 h 322"/>
                  <a:gd name="T18" fmla="*/ 0 w 356"/>
                  <a:gd name="T19" fmla="*/ 36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 h="322">
                    <a:moveTo>
                      <a:pt x="0" y="36"/>
                    </a:moveTo>
                    <a:lnTo>
                      <a:pt x="284" y="36"/>
                    </a:lnTo>
                    <a:lnTo>
                      <a:pt x="355" y="0"/>
                    </a:lnTo>
                    <a:lnTo>
                      <a:pt x="355" y="249"/>
                    </a:lnTo>
                    <a:lnTo>
                      <a:pt x="319" y="249"/>
                    </a:lnTo>
                    <a:lnTo>
                      <a:pt x="319" y="321"/>
                    </a:lnTo>
                    <a:lnTo>
                      <a:pt x="176" y="321"/>
                    </a:lnTo>
                    <a:lnTo>
                      <a:pt x="176" y="285"/>
                    </a:lnTo>
                    <a:lnTo>
                      <a:pt x="0" y="286"/>
                    </a:lnTo>
                    <a:lnTo>
                      <a:pt x="0" y="36"/>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38" name="Freeform 2218"/>
              <p:cNvSpPr>
                <a:spLocks/>
              </p:cNvSpPr>
              <p:nvPr/>
            </p:nvSpPr>
            <p:spPr bwMode="auto">
              <a:xfrm>
                <a:off x="1025" y="2633"/>
                <a:ext cx="394" cy="287"/>
              </a:xfrm>
              <a:custGeom>
                <a:avLst/>
                <a:gdLst>
                  <a:gd name="T0" fmla="*/ 0 w 394"/>
                  <a:gd name="T1" fmla="*/ 0 h 287"/>
                  <a:gd name="T2" fmla="*/ 393 w 394"/>
                  <a:gd name="T3" fmla="*/ 0 h 287"/>
                  <a:gd name="T4" fmla="*/ 393 w 394"/>
                  <a:gd name="T5" fmla="*/ 286 h 287"/>
                  <a:gd name="T6" fmla="*/ 36 w 394"/>
                  <a:gd name="T7" fmla="*/ 286 h 287"/>
                  <a:gd name="T8" fmla="*/ 0 w 394"/>
                  <a:gd name="T9" fmla="*/ 72 h 287"/>
                  <a:gd name="T10" fmla="*/ 0 w 394"/>
                  <a:gd name="T11" fmla="*/ 0 h 2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287">
                    <a:moveTo>
                      <a:pt x="0" y="0"/>
                    </a:moveTo>
                    <a:lnTo>
                      <a:pt x="393" y="0"/>
                    </a:lnTo>
                    <a:lnTo>
                      <a:pt x="393" y="286"/>
                    </a:lnTo>
                    <a:lnTo>
                      <a:pt x="36" y="286"/>
                    </a:lnTo>
                    <a:lnTo>
                      <a:pt x="0" y="72"/>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39" name="Freeform 2219"/>
              <p:cNvSpPr>
                <a:spLocks/>
              </p:cNvSpPr>
              <p:nvPr/>
            </p:nvSpPr>
            <p:spPr bwMode="auto">
              <a:xfrm>
                <a:off x="669" y="2348"/>
                <a:ext cx="357" cy="358"/>
              </a:xfrm>
              <a:custGeom>
                <a:avLst/>
                <a:gdLst>
                  <a:gd name="T0" fmla="*/ 0 w 357"/>
                  <a:gd name="T1" fmla="*/ 107 h 358"/>
                  <a:gd name="T2" fmla="*/ 70 w 357"/>
                  <a:gd name="T3" fmla="*/ 107 h 358"/>
                  <a:gd name="T4" fmla="*/ 142 w 357"/>
                  <a:gd name="T5" fmla="*/ 71 h 358"/>
                  <a:gd name="T6" fmla="*/ 213 w 357"/>
                  <a:gd name="T7" fmla="*/ 71 h 358"/>
                  <a:gd name="T8" fmla="*/ 248 w 357"/>
                  <a:gd name="T9" fmla="*/ 0 h 358"/>
                  <a:gd name="T10" fmla="*/ 320 w 357"/>
                  <a:gd name="T11" fmla="*/ 0 h 358"/>
                  <a:gd name="T12" fmla="*/ 356 w 357"/>
                  <a:gd name="T13" fmla="*/ 35 h 358"/>
                  <a:gd name="T14" fmla="*/ 356 w 357"/>
                  <a:gd name="T15" fmla="*/ 357 h 358"/>
                  <a:gd name="T16" fmla="*/ 0 w 357"/>
                  <a:gd name="T17" fmla="*/ 357 h 358"/>
                  <a:gd name="T18" fmla="*/ 0 w 357"/>
                  <a:gd name="T19" fmla="*/ 107 h 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7" h="358">
                    <a:moveTo>
                      <a:pt x="0" y="107"/>
                    </a:moveTo>
                    <a:lnTo>
                      <a:pt x="70" y="107"/>
                    </a:lnTo>
                    <a:lnTo>
                      <a:pt x="142" y="71"/>
                    </a:lnTo>
                    <a:lnTo>
                      <a:pt x="213" y="71"/>
                    </a:lnTo>
                    <a:lnTo>
                      <a:pt x="248" y="0"/>
                    </a:lnTo>
                    <a:lnTo>
                      <a:pt x="320" y="0"/>
                    </a:lnTo>
                    <a:lnTo>
                      <a:pt x="356" y="35"/>
                    </a:lnTo>
                    <a:lnTo>
                      <a:pt x="356" y="357"/>
                    </a:lnTo>
                    <a:lnTo>
                      <a:pt x="0" y="357"/>
                    </a:lnTo>
                    <a:lnTo>
                      <a:pt x="0" y="107"/>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0" name="Freeform 2220"/>
              <p:cNvSpPr>
                <a:spLocks/>
              </p:cNvSpPr>
              <p:nvPr/>
            </p:nvSpPr>
            <p:spPr bwMode="auto">
              <a:xfrm>
                <a:off x="670" y="2705"/>
                <a:ext cx="393" cy="357"/>
              </a:xfrm>
              <a:custGeom>
                <a:avLst/>
                <a:gdLst>
                  <a:gd name="T0" fmla="*/ 0 w 393"/>
                  <a:gd name="T1" fmla="*/ 0 h 357"/>
                  <a:gd name="T2" fmla="*/ 355 w 393"/>
                  <a:gd name="T3" fmla="*/ 0 h 357"/>
                  <a:gd name="T4" fmla="*/ 392 w 393"/>
                  <a:gd name="T5" fmla="*/ 213 h 357"/>
                  <a:gd name="T6" fmla="*/ 392 w 393"/>
                  <a:gd name="T7" fmla="*/ 356 h 357"/>
                  <a:gd name="T8" fmla="*/ 320 w 393"/>
                  <a:gd name="T9" fmla="*/ 320 h 357"/>
                  <a:gd name="T10" fmla="*/ 213 w 393"/>
                  <a:gd name="T11" fmla="*/ 320 h 357"/>
                  <a:gd name="T12" fmla="*/ 142 w 393"/>
                  <a:gd name="T13" fmla="*/ 284 h 357"/>
                  <a:gd name="T14" fmla="*/ 0 w 393"/>
                  <a:gd name="T15" fmla="*/ 284 h 357"/>
                  <a:gd name="T16" fmla="*/ 0 w 393"/>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3" h="357">
                    <a:moveTo>
                      <a:pt x="0" y="0"/>
                    </a:moveTo>
                    <a:lnTo>
                      <a:pt x="355" y="0"/>
                    </a:lnTo>
                    <a:lnTo>
                      <a:pt x="392" y="213"/>
                    </a:lnTo>
                    <a:lnTo>
                      <a:pt x="392" y="356"/>
                    </a:lnTo>
                    <a:lnTo>
                      <a:pt x="320" y="320"/>
                    </a:lnTo>
                    <a:lnTo>
                      <a:pt x="213" y="320"/>
                    </a:lnTo>
                    <a:lnTo>
                      <a:pt x="142" y="284"/>
                    </a:lnTo>
                    <a:lnTo>
                      <a:pt x="0" y="284"/>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1" name="Freeform 2221"/>
              <p:cNvSpPr>
                <a:spLocks/>
              </p:cNvSpPr>
              <p:nvPr/>
            </p:nvSpPr>
            <p:spPr bwMode="auto">
              <a:xfrm>
                <a:off x="670" y="2989"/>
                <a:ext cx="393" cy="431"/>
              </a:xfrm>
              <a:custGeom>
                <a:avLst/>
                <a:gdLst>
                  <a:gd name="T0" fmla="*/ 0 w 393"/>
                  <a:gd name="T1" fmla="*/ 0 h 431"/>
                  <a:gd name="T2" fmla="*/ 142 w 393"/>
                  <a:gd name="T3" fmla="*/ 0 h 431"/>
                  <a:gd name="T4" fmla="*/ 213 w 393"/>
                  <a:gd name="T5" fmla="*/ 36 h 431"/>
                  <a:gd name="T6" fmla="*/ 320 w 393"/>
                  <a:gd name="T7" fmla="*/ 36 h 431"/>
                  <a:gd name="T8" fmla="*/ 392 w 393"/>
                  <a:gd name="T9" fmla="*/ 72 h 431"/>
                  <a:gd name="T10" fmla="*/ 392 w 393"/>
                  <a:gd name="T11" fmla="*/ 430 h 431"/>
                  <a:gd name="T12" fmla="*/ 284 w 393"/>
                  <a:gd name="T13" fmla="*/ 393 h 431"/>
                  <a:gd name="T14" fmla="*/ 248 w 393"/>
                  <a:gd name="T15" fmla="*/ 430 h 431"/>
                  <a:gd name="T16" fmla="*/ 213 w 393"/>
                  <a:gd name="T17" fmla="*/ 393 h 431"/>
                  <a:gd name="T18" fmla="*/ 0 w 393"/>
                  <a:gd name="T19" fmla="*/ 393 h 431"/>
                  <a:gd name="T20" fmla="*/ 0 w 393"/>
                  <a:gd name="T21" fmla="*/ 0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3" h="431">
                    <a:moveTo>
                      <a:pt x="0" y="0"/>
                    </a:moveTo>
                    <a:lnTo>
                      <a:pt x="142" y="0"/>
                    </a:lnTo>
                    <a:lnTo>
                      <a:pt x="213" y="36"/>
                    </a:lnTo>
                    <a:lnTo>
                      <a:pt x="320" y="36"/>
                    </a:lnTo>
                    <a:lnTo>
                      <a:pt x="392" y="72"/>
                    </a:lnTo>
                    <a:lnTo>
                      <a:pt x="392" y="430"/>
                    </a:lnTo>
                    <a:lnTo>
                      <a:pt x="284" y="393"/>
                    </a:lnTo>
                    <a:lnTo>
                      <a:pt x="248" y="430"/>
                    </a:lnTo>
                    <a:lnTo>
                      <a:pt x="213" y="393"/>
                    </a:lnTo>
                    <a:lnTo>
                      <a:pt x="0" y="393"/>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2" name="Freeform 2222"/>
              <p:cNvSpPr>
                <a:spLocks/>
              </p:cNvSpPr>
              <p:nvPr/>
            </p:nvSpPr>
            <p:spPr bwMode="auto">
              <a:xfrm>
                <a:off x="670" y="3383"/>
                <a:ext cx="393" cy="323"/>
              </a:xfrm>
              <a:custGeom>
                <a:avLst/>
                <a:gdLst>
                  <a:gd name="T0" fmla="*/ 0 w 393"/>
                  <a:gd name="T1" fmla="*/ 0 h 323"/>
                  <a:gd name="T2" fmla="*/ 213 w 393"/>
                  <a:gd name="T3" fmla="*/ 0 h 323"/>
                  <a:gd name="T4" fmla="*/ 248 w 393"/>
                  <a:gd name="T5" fmla="*/ 36 h 323"/>
                  <a:gd name="T6" fmla="*/ 284 w 393"/>
                  <a:gd name="T7" fmla="*/ 0 h 323"/>
                  <a:gd name="T8" fmla="*/ 392 w 393"/>
                  <a:gd name="T9" fmla="*/ 36 h 323"/>
                  <a:gd name="T10" fmla="*/ 392 w 393"/>
                  <a:gd name="T11" fmla="*/ 322 h 323"/>
                  <a:gd name="T12" fmla="*/ 0 w 393"/>
                  <a:gd name="T13" fmla="*/ 322 h 323"/>
                  <a:gd name="T14" fmla="*/ 0 w 393"/>
                  <a:gd name="T15" fmla="*/ 0 h 3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3" h="323">
                    <a:moveTo>
                      <a:pt x="0" y="0"/>
                    </a:moveTo>
                    <a:lnTo>
                      <a:pt x="213" y="0"/>
                    </a:lnTo>
                    <a:lnTo>
                      <a:pt x="248" y="36"/>
                    </a:lnTo>
                    <a:lnTo>
                      <a:pt x="284" y="0"/>
                    </a:lnTo>
                    <a:lnTo>
                      <a:pt x="392" y="36"/>
                    </a:lnTo>
                    <a:lnTo>
                      <a:pt x="392" y="322"/>
                    </a:lnTo>
                    <a:lnTo>
                      <a:pt x="0" y="322"/>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3" name="Freeform 2223"/>
              <p:cNvSpPr>
                <a:spLocks/>
              </p:cNvSpPr>
              <p:nvPr/>
            </p:nvSpPr>
            <p:spPr bwMode="auto">
              <a:xfrm>
                <a:off x="1383" y="3347"/>
                <a:ext cx="323" cy="215"/>
              </a:xfrm>
              <a:custGeom>
                <a:avLst/>
                <a:gdLst>
                  <a:gd name="T0" fmla="*/ 35 w 323"/>
                  <a:gd name="T1" fmla="*/ 0 h 215"/>
                  <a:gd name="T2" fmla="*/ 322 w 323"/>
                  <a:gd name="T3" fmla="*/ 0 h 215"/>
                  <a:gd name="T4" fmla="*/ 322 w 323"/>
                  <a:gd name="T5" fmla="*/ 178 h 215"/>
                  <a:gd name="T6" fmla="*/ 214 w 323"/>
                  <a:gd name="T7" fmla="*/ 178 h 215"/>
                  <a:gd name="T8" fmla="*/ 214 w 323"/>
                  <a:gd name="T9" fmla="*/ 214 h 215"/>
                  <a:gd name="T10" fmla="*/ 0 w 323"/>
                  <a:gd name="T11" fmla="*/ 214 h 215"/>
                  <a:gd name="T12" fmla="*/ 0 w 323"/>
                  <a:gd name="T13" fmla="*/ 142 h 215"/>
                  <a:gd name="T14" fmla="*/ 35 w 323"/>
                  <a:gd name="T15" fmla="*/ 142 h 215"/>
                  <a:gd name="T16" fmla="*/ 35 w 323"/>
                  <a:gd name="T17" fmla="*/ 0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215">
                    <a:moveTo>
                      <a:pt x="35" y="0"/>
                    </a:moveTo>
                    <a:lnTo>
                      <a:pt x="322" y="0"/>
                    </a:lnTo>
                    <a:lnTo>
                      <a:pt x="322" y="178"/>
                    </a:lnTo>
                    <a:lnTo>
                      <a:pt x="214" y="178"/>
                    </a:lnTo>
                    <a:lnTo>
                      <a:pt x="214" y="214"/>
                    </a:lnTo>
                    <a:lnTo>
                      <a:pt x="0" y="214"/>
                    </a:lnTo>
                    <a:lnTo>
                      <a:pt x="0" y="142"/>
                    </a:lnTo>
                    <a:lnTo>
                      <a:pt x="35" y="142"/>
                    </a:lnTo>
                    <a:lnTo>
                      <a:pt x="35"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4" name="Freeform 2224"/>
              <p:cNvSpPr>
                <a:spLocks/>
              </p:cNvSpPr>
              <p:nvPr/>
            </p:nvSpPr>
            <p:spPr bwMode="auto">
              <a:xfrm>
                <a:off x="1310" y="3561"/>
                <a:ext cx="288" cy="394"/>
              </a:xfrm>
              <a:custGeom>
                <a:avLst/>
                <a:gdLst>
                  <a:gd name="T0" fmla="*/ 0 w 288"/>
                  <a:gd name="T1" fmla="*/ 0 h 394"/>
                  <a:gd name="T2" fmla="*/ 287 w 288"/>
                  <a:gd name="T3" fmla="*/ 0 h 394"/>
                  <a:gd name="T4" fmla="*/ 287 w 288"/>
                  <a:gd name="T5" fmla="*/ 393 h 394"/>
                  <a:gd name="T6" fmla="*/ 0 w 288"/>
                  <a:gd name="T7" fmla="*/ 393 h 394"/>
                  <a:gd name="T8" fmla="*/ 0 w 288"/>
                  <a:gd name="T9" fmla="*/ 0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94">
                    <a:moveTo>
                      <a:pt x="0" y="0"/>
                    </a:moveTo>
                    <a:lnTo>
                      <a:pt x="287" y="0"/>
                    </a:lnTo>
                    <a:lnTo>
                      <a:pt x="287" y="393"/>
                    </a:lnTo>
                    <a:lnTo>
                      <a:pt x="0" y="393"/>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5" name="Freeform 2225"/>
              <p:cNvSpPr>
                <a:spLocks/>
              </p:cNvSpPr>
              <p:nvPr/>
            </p:nvSpPr>
            <p:spPr bwMode="auto">
              <a:xfrm>
                <a:off x="1597" y="3527"/>
                <a:ext cx="214" cy="429"/>
              </a:xfrm>
              <a:custGeom>
                <a:avLst/>
                <a:gdLst>
                  <a:gd name="T0" fmla="*/ 0 w 214"/>
                  <a:gd name="T1" fmla="*/ 0 h 429"/>
                  <a:gd name="T2" fmla="*/ 213 w 214"/>
                  <a:gd name="T3" fmla="*/ 0 h 429"/>
                  <a:gd name="T4" fmla="*/ 213 w 214"/>
                  <a:gd name="T5" fmla="*/ 356 h 429"/>
                  <a:gd name="T6" fmla="*/ 142 w 214"/>
                  <a:gd name="T7" fmla="*/ 356 h 429"/>
                  <a:gd name="T8" fmla="*/ 142 w 214"/>
                  <a:gd name="T9" fmla="*/ 428 h 429"/>
                  <a:gd name="T10" fmla="*/ 0 w 214"/>
                  <a:gd name="T11" fmla="*/ 428 h 429"/>
                  <a:gd name="T12" fmla="*/ 0 w 214"/>
                  <a:gd name="T13" fmla="*/ 0 h 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29">
                    <a:moveTo>
                      <a:pt x="0" y="0"/>
                    </a:moveTo>
                    <a:lnTo>
                      <a:pt x="213" y="0"/>
                    </a:lnTo>
                    <a:lnTo>
                      <a:pt x="213" y="356"/>
                    </a:lnTo>
                    <a:lnTo>
                      <a:pt x="142" y="356"/>
                    </a:lnTo>
                    <a:lnTo>
                      <a:pt x="142" y="428"/>
                    </a:lnTo>
                    <a:lnTo>
                      <a:pt x="0" y="428"/>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6" name="Freeform 2226"/>
              <p:cNvSpPr>
                <a:spLocks/>
              </p:cNvSpPr>
              <p:nvPr/>
            </p:nvSpPr>
            <p:spPr bwMode="auto">
              <a:xfrm>
                <a:off x="1062" y="3526"/>
                <a:ext cx="249" cy="251"/>
              </a:xfrm>
              <a:custGeom>
                <a:avLst/>
                <a:gdLst>
                  <a:gd name="T0" fmla="*/ 0 w 249"/>
                  <a:gd name="T1" fmla="*/ 1 h 251"/>
                  <a:gd name="T2" fmla="*/ 177 w 249"/>
                  <a:gd name="T3" fmla="*/ 0 h 251"/>
                  <a:gd name="T4" fmla="*/ 177 w 249"/>
                  <a:gd name="T5" fmla="*/ 35 h 251"/>
                  <a:gd name="T6" fmla="*/ 248 w 249"/>
                  <a:gd name="T7" fmla="*/ 35 h 251"/>
                  <a:gd name="T8" fmla="*/ 248 w 249"/>
                  <a:gd name="T9" fmla="*/ 248 h 251"/>
                  <a:gd name="T10" fmla="*/ 0 w 249"/>
                  <a:gd name="T11" fmla="*/ 250 h 251"/>
                  <a:gd name="T12" fmla="*/ 0 w 249"/>
                  <a:gd name="T13" fmla="*/ 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251">
                    <a:moveTo>
                      <a:pt x="0" y="1"/>
                    </a:moveTo>
                    <a:lnTo>
                      <a:pt x="177" y="0"/>
                    </a:lnTo>
                    <a:lnTo>
                      <a:pt x="177" y="35"/>
                    </a:lnTo>
                    <a:lnTo>
                      <a:pt x="248" y="35"/>
                    </a:lnTo>
                    <a:lnTo>
                      <a:pt x="248" y="248"/>
                    </a:lnTo>
                    <a:lnTo>
                      <a:pt x="0" y="250"/>
                    </a:lnTo>
                    <a:lnTo>
                      <a:pt x="0" y="1"/>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7" name="Freeform 2227"/>
              <p:cNvSpPr>
                <a:spLocks/>
              </p:cNvSpPr>
              <p:nvPr/>
            </p:nvSpPr>
            <p:spPr bwMode="auto">
              <a:xfrm>
                <a:off x="670" y="3704"/>
                <a:ext cx="393" cy="251"/>
              </a:xfrm>
              <a:custGeom>
                <a:avLst/>
                <a:gdLst>
                  <a:gd name="T0" fmla="*/ 0 w 393"/>
                  <a:gd name="T1" fmla="*/ 0 h 251"/>
                  <a:gd name="T2" fmla="*/ 392 w 393"/>
                  <a:gd name="T3" fmla="*/ 0 h 251"/>
                  <a:gd name="T4" fmla="*/ 392 w 393"/>
                  <a:gd name="T5" fmla="*/ 250 h 251"/>
                  <a:gd name="T6" fmla="*/ 0 w 393"/>
                  <a:gd name="T7" fmla="*/ 250 h 251"/>
                  <a:gd name="T8" fmla="*/ 0 w 393"/>
                  <a:gd name="T9" fmla="*/ 0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51">
                    <a:moveTo>
                      <a:pt x="0" y="0"/>
                    </a:moveTo>
                    <a:lnTo>
                      <a:pt x="392" y="0"/>
                    </a:lnTo>
                    <a:lnTo>
                      <a:pt x="392" y="250"/>
                    </a:lnTo>
                    <a:lnTo>
                      <a:pt x="0" y="250"/>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8" name="Freeform 2228"/>
              <p:cNvSpPr>
                <a:spLocks/>
              </p:cNvSpPr>
              <p:nvPr/>
            </p:nvSpPr>
            <p:spPr bwMode="auto">
              <a:xfrm>
                <a:off x="1060" y="3775"/>
                <a:ext cx="251" cy="251"/>
              </a:xfrm>
              <a:custGeom>
                <a:avLst/>
                <a:gdLst>
                  <a:gd name="T0" fmla="*/ 0 w 251"/>
                  <a:gd name="T1" fmla="*/ 1 h 251"/>
                  <a:gd name="T2" fmla="*/ 250 w 251"/>
                  <a:gd name="T3" fmla="*/ 0 h 251"/>
                  <a:gd name="T4" fmla="*/ 250 w 251"/>
                  <a:gd name="T5" fmla="*/ 250 h 251"/>
                  <a:gd name="T6" fmla="*/ 0 w 251"/>
                  <a:gd name="T7" fmla="*/ 250 h 251"/>
                  <a:gd name="T8" fmla="*/ 0 w 251"/>
                  <a:gd name="T9" fmla="*/ 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51">
                    <a:moveTo>
                      <a:pt x="0" y="1"/>
                    </a:moveTo>
                    <a:lnTo>
                      <a:pt x="250" y="0"/>
                    </a:lnTo>
                    <a:lnTo>
                      <a:pt x="250" y="250"/>
                    </a:lnTo>
                    <a:lnTo>
                      <a:pt x="0" y="250"/>
                    </a:lnTo>
                    <a:lnTo>
                      <a:pt x="0" y="1"/>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49" name="Freeform 2229"/>
              <p:cNvSpPr>
                <a:spLocks/>
              </p:cNvSpPr>
              <p:nvPr/>
            </p:nvSpPr>
            <p:spPr bwMode="auto">
              <a:xfrm>
                <a:off x="670" y="3955"/>
                <a:ext cx="393" cy="285"/>
              </a:xfrm>
              <a:custGeom>
                <a:avLst/>
                <a:gdLst>
                  <a:gd name="T0" fmla="*/ 0 w 393"/>
                  <a:gd name="T1" fmla="*/ 0 h 285"/>
                  <a:gd name="T2" fmla="*/ 392 w 393"/>
                  <a:gd name="T3" fmla="*/ 0 h 285"/>
                  <a:gd name="T4" fmla="*/ 392 w 393"/>
                  <a:gd name="T5" fmla="*/ 284 h 285"/>
                  <a:gd name="T6" fmla="*/ 0 w 393"/>
                  <a:gd name="T7" fmla="*/ 284 h 285"/>
                  <a:gd name="T8" fmla="*/ 0 w 393"/>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85">
                    <a:moveTo>
                      <a:pt x="0" y="0"/>
                    </a:moveTo>
                    <a:lnTo>
                      <a:pt x="392" y="0"/>
                    </a:lnTo>
                    <a:lnTo>
                      <a:pt x="392" y="284"/>
                    </a:lnTo>
                    <a:lnTo>
                      <a:pt x="0" y="284"/>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50" name="Freeform 2230"/>
              <p:cNvSpPr>
                <a:spLocks/>
              </p:cNvSpPr>
              <p:nvPr/>
            </p:nvSpPr>
            <p:spPr bwMode="auto">
              <a:xfrm>
                <a:off x="1061" y="4025"/>
                <a:ext cx="250" cy="357"/>
              </a:xfrm>
              <a:custGeom>
                <a:avLst/>
                <a:gdLst>
                  <a:gd name="T0" fmla="*/ 0 w 250"/>
                  <a:gd name="T1" fmla="*/ 0 h 357"/>
                  <a:gd name="T2" fmla="*/ 249 w 250"/>
                  <a:gd name="T3" fmla="*/ 0 h 357"/>
                  <a:gd name="T4" fmla="*/ 249 w 250"/>
                  <a:gd name="T5" fmla="*/ 356 h 357"/>
                  <a:gd name="T6" fmla="*/ 0 w 250"/>
                  <a:gd name="T7" fmla="*/ 356 h 357"/>
                  <a:gd name="T8" fmla="*/ 0 w 250"/>
                  <a:gd name="T9" fmla="*/ 0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357">
                    <a:moveTo>
                      <a:pt x="0" y="0"/>
                    </a:moveTo>
                    <a:lnTo>
                      <a:pt x="249" y="0"/>
                    </a:lnTo>
                    <a:lnTo>
                      <a:pt x="249" y="356"/>
                    </a:lnTo>
                    <a:lnTo>
                      <a:pt x="0" y="356"/>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51" name="Freeform 2231"/>
              <p:cNvSpPr>
                <a:spLocks/>
              </p:cNvSpPr>
              <p:nvPr/>
            </p:nvSpPr>
            <p:spPr bwMode="auto">
              <a:xfrm>
                <a:off x="670" y="4238"/>
                <a:ext cx="393" cy="287"/>
              </a:xfrm>
              <a:custGeom>
                <a:avLst/>
                <a:gdLst>
                  <a:gd name="T0" fmla="*/ 0 w 393"/>
                  <a:gd name="T1" fmla="*/ 0 h 287"/>
                  <a:gd name="T2" fmla="*/ 392 w 393"/>
                  <a:gd name="T3" fmla="*/ 0 h 287"/>
                  <a:gd name="T4" fmla="*/ 392 w 393"/>
                  <a:gd name="T5" fmla="*/ 286 h 287"/>
                  <a:gd name="T6" fmla="*/ 0 w 393"/>
                  <a:gd name="T7" fmla="*/ 286 h 287"/>
                  <a:gd name="T8" fmla="*/ 0 w 39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87">
                    <a:moveTo>
                      <a:pt x="0" y="0"/>
                    </a:moveTo>
                    <a:lnTo>
                      <a:pt x="392" y="0"/>
                    </a:lnTo>
                    <a:lnTo>
                      <a:pt x="392" y="286"/>
                    </a:lnTo>
                    <a:lnTo>
                      <a:pt x="0" y="286"/>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52" name="Freeform 2232"/>
              <p:cNvSpPr>
                <a:spLocks/>
              </p:cNvSpPr>
              <p:nvPr/>
            </p:nvSpPr>
            <p:spPr bwMode="auto">
              <a:xfrm>
                <a:off x="670" y="4524"/>
                <a:ext cx="393" cy="215"/>
              </a:xfrm>
              <a:custGeom>
                <a:avLst/>
                <a:gdLst>
                  <a:gd name="T0" fmla="*/ 0 w 393"/>
                  <a:gd name="T1" fmla="*/ 0 h 215"/>
                  <a:gd name="T2" fmla="*/ 392 w 393"/>
                  <a:gd name="T3" fmla="*/ 0 h 215"/>
                  <a:gd name="T4" fmla="*/ 392 w 393"/>
                  <a:gd name="T5" fmla="*/ 214 h 215"/>
                  <a:gd name="T6" fmla="*/ 0 w 393"/>
                  <a:gd name="T7" fmla="*/ 214 h 215"/>
                  <a:gd name="T8" fmla="*/ 0 w 393"/>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15">
                    <a:moveTo>
                      <a:pt x="0" y="0"/>
                    </a:moveTo>
                    <a:lnTo>
                      <a:pt x="392" y="0"/>
                    </a:lnTo>
                    <a:lnTo>
                      <a:pt x="392" y="214"/>
                    </a:lnTo>
                    <a:lnTo>
                      <a:pt x="0" y="214"/>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53" name="Freeform 2233"/>
              <p:cNvSpPr>
                <a:spLocks/>
              </p:cNvSpPr>
              <p:nvPr/>
            </p:nvSpPr>
            <p:spPr bwMode="auto">
              <a:xfrm>
                <a:off x="1061" y="4381"/>
                <a:ext cx="287" cy="358"/>
              </a:xfrm>
              <a:custGeom>
                <a:avLst/>
                <a:gdLst>
                  <a:gd name="T0" fmla="*/ 0 w 287"/>
                  <a:gd name="T1" fmla="*/ 0 h 358"/>
                  <a:gd name="T2" fmla="*/ 249 w 287"/>
                  <a:gd name="T3" fmla="*/ 0 h 358"/>
                  <a:gd name="T4" fmla="*/ 249 w 287"/>
                  <a:gd name="T5" fmla="*/ 71 h 358"/>
                  <a:gd name="T6" fmla="*/ 286 w 287"/>
                  <a:gd name="T7" fmla="*/ 71 h 358"/>
                  <a:gd name="T8" fmla="*/ 286 w 287"/>
                  <a:gd name="T9" fmla="*/ 357 h 358"/>
                  <a:gd name="T10" fmla="*/ 0 w 287"/>
                  <a:gd name="T11" fmla="*/ 357 h 358"/>
                  <a:gd name="T12" fmla="*/ 0 w 287"/>
                  <a:gd name="T13" fmla="*/ 0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358">
                    <a:moveTo>
                      <a:pt x="0" y="0"/>
                    </a:moveTo>
                    <a:lnTo>
                      <a:pt x="249" y="0"/>
                    </a:lnTo>
                    <a:lnTo>
                      <a:pt x="249" y="71"/>
                    </a:lnTo>
                    <a:lnTo>
                      <a:pt x="286" y="71"/>
                    </a:lnTo>
                    <a:lnTo>
                      <a:pt x="286" y="357"/>
                    </a:lnTo>
                    <a:lnTo>
                      <a:pt x="0" y="357"/>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54" name="Freeform 2234"/>
              <p:cNvSpPr>
                <a:spLocks/>
              </p:cNvSpPr>
              <p:nvPr/>
            </p:nvSpPr>
            <p:spPr bwMode="auto">
              <a:xfrm>
                <a:off x="1309" y="4311"/>
                <a:ext cx="216" cy="429"/>
              </a:xfrm>
              <a:custGeom>
                <a:avLst/>
                <a:gdLst>
                  <a:gd name="T0" fmla="*/ 0 w 216"/>
                  <a:gd name="T1" fmla="*/ 0 h 429"/>
                  <a:gd name="T2" fmla="*/ 179 w 216"/>
                  <a:gd name="T3" fmla="*/ 0 h 429"/>
                  <a:gd name="T4" fmla="*/ 179 w 216"/>
                  <a:gd name="T5" fmla="*/ 142 h 429"/>
                  <a:gd name="T6" fmla="*/ 215 w 216"/>
                  <a:gd name="T7" fmla="*/ 142 h 429"/>
                  <a:gd name="T8" fmla="*/ 215 w 216"/>
                  <a:gd name="T9" fmla="*/ 428 h 429"/>
                  <a:gd name="T10" fmla="*/ 36 w 216"/>
                  <a:gd name="T11" fmla="*/ 428 h 429"/>
                  <a:gd name="T12" fmla="*/ 36 w 216"/>
                  <a:gd name="T13" fmla="*/ 142 h 429"/>
                  <a:gd name="T14" fmla="*/ 0 w 216"/>
                  <a:gd name="T15" fmla="*/ 142 h 429"/>
                  <a:gd name="T16" fmla="*/ 0 w 216"/>
                  <a:gd name="T17" fmla="*/ 0 h 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429">
                    <a:moveTo>
                      <a:pt x="0" y="0"/>
                    </a:moveTo>
                    <a:lnTo>
                      <a:pt x="179" y="0"/>
                    </a:lnTo>
                    <a:lnTo>
                      <a:pt x="179" y="142"/>
                    </a:lnTo>
                    <a:lnTo>
                      <a:pt x="215" y="142"/>
                    </a:lnTo>
                    <a:lnTo>
                      <a:pt x="215" y="428"/>
                    </a:lnTo>
                    <a:lnTo>
                      <a:pt x="36" y="428"/>
                    </a:lnTo>
                    <a:lnTo>
                      <a:pt x="36" y="142"/>
                    </a:lnTo>
                    <a:lnTo>
                      <a:pt x="0" y="142"/>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 name="Freeform 2235"/>
              <p:cNvSpPr>
                <a:spLocks/>
              </p:cNvSpPr>
              <p:nvPr/>
            </p:nvSpPr>
            <p:spPr bwMode="auto">
              <a:xfrm>
                <a:off x="2276" y="2789"/>
                <a:ext cx="314" cy="323"/>
              </a:xfrm>
              <a:custGeom>
                <a:avLst/>
                <a:gdLst>
                  <a:gd name="T0" fmla="*/ 107 w 323"/>
                  <a:gd name="T1" fmla="*/ 107 h 323"/>
                  <a:gd name="T2" fmla="*/ 285 w 323"/>
                  <a:gd name="T3" fmla="*/ 0 h 323"/>
                  <a:gd name="T4" fmla="*/ 322 w 323"/>
                  <a:gd name="T5" fmla="*/ 0 h 323"/>
                  <a:gd name="T6" fmla="*/ 322 w 323"/>
                  <a:gd name="T7" fmla="*/ 322 h 323"/>
                  <a:gd name="T8" fmla="*/ 0 w 323"/>
                  <a:gd name="T9" fmla="*/ 322 h 323"/>
                  <a:gd name="T10" fmla="*/ 35 w 323"/>
                  <a:gd name="T11" fmla="*/ 286 h 323"/>
                  <a:gd name="T12" fmla="*/ 0 w 323"/>
                  <a:gd name="T13" fmla="*/ 215 h 323"/>
                  <a:gd name="T14" fmla="*/ 71 w 323"/>
                  <a:gd name="T15" fmla="*/ 178 h 323"/>
                  <a:gd name="T16" fmla="*/ 107 w 323"/>
                  <a:gd name="T17" fmla="*/ 107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323">
                    <a:moveTo>
                      <a:pt x="107" y="107"/>
                    </a:moveTo>
                    <a:lnTo>
                      <a:pt x="285" y="0"/>
                    </a:lnTo>
                    <a:lnTo>
                      <a:pt x="322" y="0"/>
                    </a:lnTo>
                    <a:lnTo>
                      <a:pt x="322" y="322"/>
                    </a:lnTo>
                    <a:lnTo>
                      <a:pt x="0" y="322"/>
                    </a:lnTo>
                    <a:lnTo>
                      <a:pt x="35" y="286"/>
                    </a:lnTo>
                    <a:lnTo>
                      <a:pt x="0" y="215"/>
                    </a:lnTo>
                    <a:lnTo>
                      <a:pt x="71" y="178"/>
                    </a:lnTo>
                    <a:lnTo>
                      <a:pt x="107" y="107"/>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14" name="Freeform 2236"/>
              <p:cNvSpPr>
                <a:spLocks/>
              </p:cNvSpPr>
              <p:nvPr/>
            </p:nvSpPr>
            <p:spPr bwMode="auto">
              <a:xfrm>
                <a:off x="1846" y="2634"/>
                <a:ext cx="297" cy="429"/>
              </a:xfrm>
              <a:custGeom>
                <a:avLst/>
                <a:gdLst>
                  <a:gd name="T0" fmla="*/ 213 w 286"/>
                  <a:gd name="T1" fmla="*/ 0 h 429"/>
                  <a:gd name="T2" fmla="*/ 285 w 286"/>
                  <a:gd name="T3" fmla="*/ 71 h 429"/>
                  <a:gd name="T4" fmla="*/ 249 w 286"/>
                  <a:gd name="T5" fmla="*/ 178 h 429"/>
                  <a:gd name="T6" fmla="*/ 213 w 286"/>
                  <a:gd name="T7" fmla="*/ 428 h 429"/>
                  <a:gd name="T8" fmla="*/ 106 w 286"/>
                  <a:gd name="T9" fmla="*/ 428 h 429"/>
                  <a:gd name="T10" fmla="*/ 0 w 286"/>
                  <a:gd name="T11" fmla="*/ 285 h 429"/>
                  <a:gd name="T12" fmla="*/ 0 w 286"/>
                  <a:gd name="T13" fmla="*/ 213 h 429"/>
                  <a:gd name="T14" fmla="*/ 106 w 286"/>
                  <a:gd name="T15" fmla="*/ 213 h 429"/>
                  <a:gd name="T16" fmla="*/ 213 w 286"/>
                  <a:gd name="T17" fmla="*/ 0 h 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 h="429">
                    <a:moveTo>
                      <a:pt x="213" y="0"/>
                    </a:moveTo>
                    <a:lnTo>
                      <a:pt x="285" y="71"/>
                    </a:lnTo>
                    <a:lnTo>
                      <a:pt x="249" y="178"/>
                    </a:lnTo>
                    <a:lnTo>
                      <a:pt x="213" y="428"/>
                    </a:lnTo>
                    <a:lnTo>
                      <a:pt x="106" y="428"/>
                    </a:lnTo>
                    <a:lnTo>
                      <a:pt x="0" y="285"/>
                    </a:lnTo>
                    <a:lnTo>
                      <a:pt x="0" y="213"/>
                    </a:lnTo>
                    <a:lnTo>
                      <a:pt x="106" y="213"/>
                    </a:lnTo>
                    <a:lnTo>
                      <a:pt x="213"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55" name="Freeform 2237"/>
              <p:cNvSpPr>
                <a:spLocks/>
              </p:cNvSpPr>
              <p:nvPr/>
            </p:nvSpPr>
            <p:spPr bwMode="auto">
              <a:xfrm>
                <a:off x="1704" y="2846"/>
                <a:ext cx="250" cy="431"/>
              </a:xfrm>
              <a:custGeom>
                <a:avLst/>
                <a:gdLst>
                  <a:gd name="T0" fmla="*/ 0 w 250"/>
                  <a:gd name="T1" fmla="*/ 0 h 431"/>
                  <a:gd name="T2" fmla="*/ 142 w 250"/>
                  <a:gd name="T3" fmla="*/ 0 h 431"/>
                  <a:gd name="T4" fmla="*/ 142 w 250"/>
                  <a:gd name="T5" fmla="*/ 72 h 431"/>
                  <a:gd name="T6" fmla="*/ 249 w 250"/>
                  <a:gd name="T7" fmla="*/ 215 h 431"/>
                  <a:gd name="T8" fmla="*/ 249 w 250"/>
                  <a:gd name="T9" fmla="*/ 285 h 431"/>
                  <a:gd name="T10" fmla="*/ 213 w 250"/>
                  <a:gd name="T11" fmla="*/ 285 h 431"/>
                  <a:gd name="T12" fmla="*/ 213 w 250"/>
                  <a:gd name="T13" fmla="*/ 393 h 431"/>
                  <a:gd name="T14" fmla="*/ 178 w 250"/>
                  <a:gd name="T15" fmla="*/ 430 h 431"/>
                  <a:gd name="T16" fmla="*/ 70 w 250"/>
                  <a:gd name="T17" fmla="*/ 430 h 431"/>
                  <a:gd name="T18" fmla="*/ 70 w 250"/>
                  <a:gd name="T19" fmla="*/ 393 h 431"/>
                  <a:gd name="T20" fmla="*/ 35 w 250"/>
                  <a:gd name="T21" fmla="*/ 393 h 431"/>
                  <a:gd name="T22" fmla="*/ 35 w 250"/>
                  <a:gd name="T23" fmla="*/ 357 h 431"/>
                  <a:gd name="T24" fmla="*/ 0 w 250"/>
                  <a:gd name="T25" fmla="*/ 357 h 431"/>
                  <a:gd name="T26" fmla="*/ 0 w 250"/>
                  <a:gd name="T27" fmla="*/ 0 h 4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0" h="431">
                    <a:moveTo>
                      <a:pt x="0" y="0"/>
                    </a:moveTo>
                    <a:lnTo>
                      <a:pt x="142" y="0"/>
                    </a:lnTo>
                    <a:lnTo>
                      <a:pt x="142" y="72"/>
                    </a:lnTo>
                    <a:lnTo>
                      <a:pt x="249" y="215"/>
                    </a:lnTo>
                    <a:lnTo>
                      <a:pt x="249" y="285"/>
                    </a:lnTo>
                    <a:lnTo>
                      <a:pt x="213" y="285"/>
                    </a:lnTo>
                    <a:lnTo>
                      <a:pt x="213" y="393"/>
                    </a:lnTo>
                    <a:lnTo>
                      <a:pt x="178" y="430"/>
                    </a:lnTo>
                    <a:lnTo>
                      <a:pt x="70" y="430"/>
                    </a:lnTo>
                    <a:lnTo>
                      <a:pt x="70" y="393"/>
                    </a:lnTo>
                    <a:lnTo>
                      <a:pt x="35" y="393"/>
                    </a:lnTo>
                    <a:lnTo>
                      <a:pt x="35" y="357"/>
                    </a:lnTo>
                    <a:lnTo>
                      <a:pt x="0" y="357"/>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56" name="Freeform 2238"/>
              <p:cNvSpPr>
                <a:spLocks/>
              </p:cNvSpPr>
              <p:nvPr/>
            </p:nvSpPr>
            <p:spPr bwMode="auto">
              <a:xfrm>
                <a:off x="1704" y="3205"/>
                <a:ext cx="394" cy="393"/>
              </a:xfrm>
              <a:custGeom>
                <a:avLst/>
                <a:gdLst>
                  <a:gd name="T0" fmla="*/ 0 w 394"/>
                  <a:gd name="T1" fmla="*/ 0 h 394"/>
                  <a:gd name="T2" fmla="*/ 35 w 394"/>
                  <a:gd name="T3" fmla="*/ 0 h 394"/>
                  <a:gd name="T4" fmla="*/ 35 w 394"/>
                  <a:gd name="T5" fmla="*/ 35 h 394"/>
                  <a:gd name="T6" fmla="*/ 70 w 394"/>
                  <a:gd name="T7" fmla="*/ 35 h 394"/>
                  <a:gd name="T8" fmla="*/ 70 w 394"/>
                  <a:gd name="T9" fmla="*/ 71 h 394"/>
                  <a:gd name="T10" fmla="*/ 178 w 394"/>
                  <a:gd name="T11" fmla="*/ 71 h 394"/>
                  <a:gd name="T12" fmla="*/ 213 w 394"/>
                  <a:gd name="T13" fmla="*/ 35 h 394"/>
                  <a:gd name="T14" fmla="*/ 285 w 394"/>
                  <a:gd name="T15" fmla="*/ 71 h 394"/>
                  <a:gd name="T16" fmla="*/ 356 w 394"/>
                  <a:gd name="T17" fmla="*/ 214 h 394"/>
                  <a:gd name="T18" fmla="*/ 393 w 394"/>
                  <a:gd name="T19" fmla="*/ 214 h 394"/>
                  <a:gd name="T20" fmla="*/ 393 w 394"/>
                  <a:gd name="T21" fmla="*/ 357 h 394"/>
                  <a:gd name="T22" fmla="*/ 321 w 394"/>
                  <a:gd name="T23" fmla="*/ 393 h 394"/>
                  <a:gd name="T24" fmla="*/ 285 w 394"/>
                  <a:gd name="T25" fmla="*/ 322 h 394"/>
                  <a:gd name="T26" fmla="*/ 0 w 394"/>
                  <a:gd name="T27" fmla="*/ 322 h 394"/>
                  <a:gd name="T28" fmla="*/ 0 w 394"/>
                  <a:gd name="T29" fmla="*/ 0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 h="394">
                    <a:moveTo>
                      <a:pt x="0" y="0"/>
                    </a:moveTo>
                    <a:lnTo>
                      <a:pt x="35" y="0"/>
                    </a:lnTo>
                    <a:lnTo>
                      <a:pt x="35" y="35"/>
                    </a:lnTo>
                    <a:lnTo>
                      <a:pt x="70" y="35"/>
                    </a:lnTo>
                    <a:lnTo>
                      <a:pt x="70" y="71"/>
                    </a:lnTo>
                    <a:lnTo>
                      <a:pt x="178" y="71"/>
                    </a:lnTo>
                    <a:lnTo>
                      <a:pt x="213" y="35"/>
                    </a:lnTo>
                    <a:lnTo>
                      <a:pt x="285" y="71"/>
                    </a:lnTo>
                    <a:lnTo>
                      <a:pt x="356" y="214"/>
                    </a:lnTo>
                    <a:lnTo>
                      <a:pt x="393" y="214"/>
                    </a:lnTo>
                    <a:lnTo>
                      <a:pt x="393" y="357"/>
                    </a:lnTo>
                    <a:lnTo>
                      <a:pt x="321" y="393"/>
                    </a:lnTo>
                    <a:lnTo>
                      <a:pt x="285" y="322"/>
                    </a:lnTo>
                    <a:lnTo>
                      <a:pt x="0" y="322"/>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59" name="Freeform 2239"/>
              <p:cNvSpPr>
                <a:spLocks/>
              </p:cNvSpPr>
              <p:nvPr/>
            </p:nvSpPr>
            <p:spPr bwMode="auto">
              <a:xfrm>
                <a:off x="1310" y="3954"/>
                <a:ext cx="431" cy="250"/>
              </a:xfrm>
              <a:custGeom>
                <a:avLst/>
                <a:gdLst>
                  <a:gd name="T0" fmla="*/ 0 w 431"/>
                  <a:gd name="T1" fmla="*/ 0 h 250"/>
                  <a:gd name="T2" fmla="*/ 430 w 431"/>
                  <a:gd name="T3" fmla="*/ 0 h 250"/>
                  <a:gd name="T4" fmla="*/ 430 w 431"/>
                  <a:gd name="T5" fmla="*/ 249 h 250"/>
                  <a:gd name="T6" fmla="*/ 0 w 431"/>
                  <a:gd name="T7" fmla="*/ 249 h 250"/>
                  <a:gd name="T8" fmla="*/ 0 w 431"/>
                  <a:gd name="T9" fmla="*/ 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0">
                    <a:moveTo>
                      <a:pt x="0" y="0"/>
                    </a:moveTo>
                    <a:lnTo>
                      <a:pt x="430" y="0"/>
                    </a:lnTo>
                    <a:lnTo>
                      <a:pt x="430" y="249"/>
                    </a:lnTo>
                    <a:lnTo>
                      <a:pt x="0" y="249"/>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0" name="Freeform 2240"/>
              <p:cNvSpPr>
                <a:spLocks/>
              </p:cNvSpPr>
              <p:nvPr/>
            </p:nvSpPr>
            <p:spPr bwMode="auto">
              <a:xfrm>
                <a:off x="1525" y="4453"/>
                <a:ext cx="358" cy="286"/>
              </a:xfrm>
              <a:custGeom>
                <a:avLst/>
                <a:gdLst>
                  <a:gd name="T0" fmla="*/ 0 w 358"/>
                  <a:gd name="T1" fmla="*/ 0 h 286"/>
                  <a:gd name="T2" fmla="*/ 357 w 358"/>
                  <a:gd name="T3" fmla="*/ 0 h 286"/>
                  <a:gd name="T4" fmla="*/ 357 w 358"/>
                  <a:gd name="T5" fmla="*/ 285 h 286"/>
                  <a:gd name="T6" fmla="*/ 0 w 358"/>
                  <a:gd name="T7" fmla="*/ 285 h 286"/>
                  <a:gd name="T8" fmla="*/ 0 w 358"/>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286">
                    <a:moveTo>
                      <a:pt x="0" y="0"/>
                    </a:moveTo>
                    <a:lnTo>
                      <a:pt x="357" y="0"/>
                    </a:lnTo>
                    <a:lnTo>
                      <a:pt x="357" y="285"/>
                    </a:lnTo>
                    <a:lnTo>
                      <a:pt x="0" y="285"/>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1" name="Freeform 2241"/>
              <p:cNvSpPr>
                <a:spLocks/>
              </p:cNvSpPr>
              <p:nvPr/>
            </p:nvSpPr>
            <p:spPr bwMode="auto">
              <a:xfrm>
                <a:off x="1310" y="4203"/>
                <a:ext cx="501" cy="251"/>
              </a:xfrm>
              <a:custGeom>
                <a:avLst/>
                <a:gdLst>
                  <a:gd name="T0" fmla="*/ 0 w 501"/>
                  <a:gd name="T1" fmla="*/ 0 h 251"/>
                  <a:gd name="T2" fmla="*/ 500 w 501"/>
                  <a:gd name="T3" fmla="*/ 0 h 251"/>
                  <a:gd name="T4" fmla="*/ 500 w 501"/>
                  <a:gd name="T5" fmla="*/ 250 h 251"/>
                  <a:gd name="T6" fmla="*/ 179 w 501"/>
                  <a:gd name="T7" fmla="*/ 250 h 251"/>
                  <a:gd name="T8" fmla="*/ 179 w 501"/>
                  <a:gd name="T9" fmla="*/ 107 h 251"/>
                  <a:gd name="T10" fmla="*/ 0 w 501"/>
                  <a:gd name="T11" fmla="*/ 107 h 251"/>
                  <a:gd name="T12" fmla="*/ 0 w 501"/>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1" h="251">
                    <a:moveTo>
                      <a:pt x="0" y="0"/>
                    </a:moveTo>
                    <a:lnTo>
                      <a:pt x="500" y="0"/>
                    </a:lnTo>
                    <a:lnTo>
                      <a:pt x="500" y="250"/>
                    </a:lnTo>
                    <a:lnTo>
                      <a:pt x="179" y="250"/>
                    </a:lnTo>
                    <a:lnTo>
                      <a:pt x="179" y="107"/>
                    </a:lnTo>
                    <a:lnTo>
                      <a:pt x="0" y="107"/>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2" name="Freeform 2242"/>
              <p:cNvSpPr>
                <a:spLocks/>
              </p:cNvSpPr>
              <p:nvPr/>
            </p:nvSpPr>
            <p:spPr bwMode="auto">
              <a:xfrm>
                <a:off x="1740" y="3882"/>
                <a:ext cx="214" cy="322"/>
              </a:xfrm>
              <a:custGeom>
                <a:avLst/>
                <a:gdLst>
                  <a:gd name="T0" fmla="*/ 0 w 214"/>
                  <a:gd name="T1" fmla="*/ 0 h 322"/>
                  <a:gd name="T2" fmla="*/ 213 w 214"/>
                  <a:gd name="T3" fmla="*/ 0 h 322"/>
                  <a:gd name="T4" fmla="*/ 213 w 214"/>
                  <a:gd name="T5" fmla="*/ 321 h 322"/>
                  <a:gd name="T6" fmla="*/ 0 w 214"/>
                  <a:gd name="T7" fmla="*/ 321 h 322"/>
                  <a:gd name="T8" fmla="*/ 0 w 214"/>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322">
                    <a:moveTo>
                      <a:pt x="0" y="0"/>
                    </a:moveTo>
                    <a:lnTo>
                      <a:pt x="213" y="0"/>
                    </a:lnTo>
                    <a:lnTo>
                      <a:pt x="213" y="321"/>
                    </a:lnTo>
                    <a:lnTo>
                      <a:pt x="0" y="321"/>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3" name="Freeform 2243"/>
              <p:cNvSpPr>
                <a:spLocks/>
              </p:cNvSpPr>
              <p:nvPr/>
            </p:nvSpPr>
            <p:spPr bwMode="auto">
              <a:xfrm>
                <a:off x="1810" y="4203"/>
                <a:ext cx="501" cy="251"/>
              </a:xfrm>
              <a:custGeom>
                <a:avLst/>
                <a:gdLst>
                  <a:gd name="T0" fmla="*/ 0 w 501"/>
                  <a:gd name="T1" fmla="*/ 0 h 251"/>
                  <a:gd name="T2" fmla="*/ 500 w 501"/>
                  <a:gd name="T3" fmla="*/ 0 h 251"/>
                  <a:gd name="T4" fmla="*/ 500 w 501"/>
                  <a:gd name="T5" fmla="*/ 250 h 251"/>
                  <a:gd name="T6" fmla="*/ 0 w 501"/>
                  <a:gd name="T7" fmla="*/ 250 h 251"/>
                  <a:gd name="T8" fmla="*/ 0 w 501"/>
                  <a:gd name="T9" fmla="*/ 0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1" h="251">
                    <a:moveTo>
                      <a:pt x="0" y="0"/>
                    </a:moveTo>
                    <a:lnTo>
                      <a:pt x="500" y="0"/>
                    </a:lnTo>
                    <a:lnTo>
                      <a:pt x="500" y="250"/>
                    </a:lnTo>
                    <a:lnTo>
                      <a:pt x="0" y="250"/>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4" name="Freeform 2244"/>
              <p:cNvSpPr>
                <a:spLocks/>
              </p:cNvSpPr>
              <p:nvPr/>
            </p:nvSpPr>
            <p:spPr bwMode="auto">
              <a:xfrm>
                <a:off x="1883" y="4453"/>
                <a:ext cx="429" cy="286"/>
              </a:xfrm>
              <a:custGeom>
                <a:avLst/>
                <a:gdLst>
                  <a:gd name="T0" fmla="*/ 0 w 429"/>
                  <a:gd name="T1" fmla="*/ 0 h 286"/>
                  <a:gd name="T2" fmla="*/ 428 w 429"/>
                  <a:gd name="T3" fmla="*/ 0 h 286"/>
                  <a:gd name="T4" fmla="*/ 428 w 429"/>
                  <a:gd name="T5" fmla="*/ 285 h 286"/>
                  <a:gd name="T6" fmla="*/ 0 w 429"/>
                  <a:gd name="T7" fmla="*/ 285 h 286"/>
                  <a:gd name="T8" fmla="*/ 0 w 429"/>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286">
                    <a:moveTo>
                      <a:pt x="0" y="0"/>
                    </a:moveTo>
                    <a:lnTo>
                      <a:pt x="428" y="0"/>
                    </a:lnTo>
                    <a:lnTo>
                      <a:pt x="428" y="285"/>
                    </a:lnTo>
                    <a:lnTo>
                      <a:pt x="0" y="285"/>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5" name="Freeform 2245"/>
              <p:cNvSpPr>
                <a:spLocks/>
              </p:cNvSpPr>
              <p:nvPr/>
            </p:nvSpPr>
            <p:spPr bwMode="auto">
              <a:xfrm>
                <a:off x="2310" y="4182"/>
                <a:ext cx="288" cy="536"/>
              </a:xfrm>
              <a:custGeom>
                <a:avLst/>
                <a:gdLst>
                  <a:gd name="T0" fmla="*/ 0 w 288"/>
                  <a:gd name="T1" fmla="*/ 0 h 536"/>
                  <a:gd name="T2" fmla="*/ 287 w 288"/>
                  <a:gd name="T3" fmla="*/ 0 h 536"/>
                  <a:gd name="T4" fmla="*/ 287 w 288"/>
                  <a:gd name="T5" fmla="*/ 535 h 536"/>
                  <a:gd name="T6" fmla="*/ 0 w 288"/>
                  <a:gd name="T7" fmla="*/ 535 h 536"/>
                  <a:gd name="T8" fmla="*/ 0 w 288"/>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536">
                    <a:moveTo>
                      <a:pt x="0" y="0"/>
                    </a:moveTo>
                    <a:lnTo>
                      <a:pt x="287" y="0"/>
                    </a:lnTo>
                    <a:lnTo>
                      <a:pt x="287" y="535"/>
                    </a:lnTo>
                    <a:lnTo>
                      <a:pt x="0" y="535"/>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6" name="Freeform 2246"/>
              <p:cNvSpPr>
                <a:spLocks/>
              </p:cNvSpPr>
              <p:nvPr/>
            </p:nvSpPr>
            <p:spPr bwMode="auto">
              <a:xfrm>
                <a:off x="2227" y="3719"/>
                <a:ext cx="371" cy="472"/>
              </a:xfrm>
              <a:custGeom>
                <a:avLst/>
                <a:gdLst>
                  <a:gd name="T0" fmla="*/ 0 w 358"/>
                  <a:gd name="T1" fmla="*/ 0 h 465"/>
                  <a:gd name="T2" fmla="*/ 379 w 358"/>
                  <a:gd name="T3" fmla="*/ 0 h 465"/>
                  <a:gd name="T4" fmla="*/ 379 w 358"/>
                  <a:gd name="T5" fmla="*/ 158 h 465"/>
                  <a:gd name="T6" fmla="*/ 474 w 358"/>
                  <a:gd name="T7" fmla="*/ 158 h 465"/>
                  <a:gd name="T8" fmla="*/ 474 w 358"/>
                  <a:gd name="T9" fmla="*/ 520 h 465"/>
                  <a:gd name="T10" fmla="*/ 0 w 358"/>
                  <a:gd name="T11" fmla="*/ 520 h 465"/>
                  <a:gd name="T12" fmla="*/ 0 w 358"/>
                  <a:gd name="T13" fmla="*/ 0 h 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 h="465">
                    <a:moveTo>
                      <a:pt x="0" y="0"/>
                    </a:moveTo>
                    <a:lnTo>
                      <a:pt x="285" y="0"/>
                    </a:lnTo>
                    <a:lnTo>
                      <a:pt x="285" y="142"/>
                    </a:lnTo>
                    <a:lnTo>
                      <a:pt x="357" y="142"/>
                    </a:lnTo>
                    <a:lnTo>
                      <a:pt x="357" y="464"/>
                    </a:lnTo>
                    <a:lnTo>
                      <a:pt x="0" y="464"/>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7" name="Freeform 2247"/>
              <p:cNvSpPr>
                <a:spLocks/>
              </p:cNvSpPr>
              <p:nvPr/>
            </p:nvSpPr>
            <p:spPr bwMode="auto">
              <a:xfrm>
                <a:off x="1953" y="3882"/>
                <a:ext cx="293" cy="323"/>
              </a:xfrm>
              <a:custGeom>
                <a:avLst/>
                <a:gdLst>
                  <a:gd name="T0" fmla="*/ 0 w 288"/>
                  <a:gd name="T1" fmla="*/ 0 h 322"/>
                  <a:gd name="T2" fmla="*/ 317 w 288"/>
                  <a:gd name="T3" fmla="*/ 0 h 322"/>
                  <a:gd name="T4" fmla="*/ 317 w 288"/>
                  <a:gd name="T5" fmla="*/ 327 h 322"/>
                  <a:gd name="T6" fmla="*/ 0 w 288"/>
                  <a:gd name="T7" fmla="*/ 327 h 322"/>
                  <a:gd name="T8" fmla="*/ 0 w 288"/>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22">
                    <a:moveTo>
                      <a:pt x="0" y="0"/>
                    </a:moveTo>
                    <a:lnTo>
                      <a:pt x="287" y="0"/>
                    </a:lnTo>
                    <a:lnTo>
                      <a:pt x="287" y="321"/>
                    </a:lnTo>
                    <a:lnTo>
                      <a:pt x="0" y="321"/>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8" name="Freeform 2248"/>
              <p:cNvSpPr>
                <a:spLocks/>
              </p:cNvSpPr>
              <p:nvPr/>
            </p:nvSpPr>
            <p:spPr bwMode="auto">
              <a:xfrm>
                <a:off x="2056" y="3398"/>
                <a:ext cx="327" cy="383"/>
              </a:xfrm>
              <a:custGeom>
                <a:avLst/>
                <a:gdLst>
                  <a:gd name="T0" fmla="*/ 0 w 287"/>
                  <a:gd name="T1" fmla="*/ 0 h 321"/>
                  <a:gd name="T2" fmla="*/ 626 w 287"/>
                  <a:gd name="T3" fmla="*/ 0 h 321"/>
                  <a:gd name="T4" fmla="*/ 626 w 287"/>
                  <a:gd name="T5" fmla="*/ 923 h 321"/>
                  <a:gd name="T6" fmla="*/ 314 w 287"/>
                  <a:gd name="T7" fmla="*/ 923 h 321"/>
                  <a:gd name="T8" fmla="*/ 0 w 287"/>
                  <a:gd name="T9" fmla="*/ 612 h 321"/>
                  <a:gd name="T10" fmla="*/ 0 w 287"/>
                  <a:gd name="T11" fmla="*/ 0 h 3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321">
                    <a:moveTo>
                      <a:pt x="0" y="0"/>
                    </a:moveTo>
                    <a:lnTo>
                      <a:pt x="286" y="0"/>
                    </a:lnTo>
                    <a:lnTo>
                      <a:pt x="286" y="320"/>
                    </a:lnTo>
                    <a:lnTo>
                      <a:pt x="143" y="320"/>
                    </a:lnTo>
                    <a:lnTo>
                      <a:pt x="0" y="212"/>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69" name="Freeform 2249"/>
              <p:cNvSpPr>
                <a:spLocks/>
              </p:cNvSpPr>
              <p:nvPr/>
            </p:nvSpPr>
            <p:spPr bwMode="auto">
              <a:xfrm>
                <a:off x="1810" y="3526"/>
                <a:ext cx="436" cy="357"/>
              </a:xfrm>
              <a:custGeom>
                <a:avLst/>
                <a:gdLst>
                  <a:gd name="T0" fmla="*/ 0 w 431"/>
                  <a:gd name="T1" fmla="*/ 0 h 357"/>
                  <a:gd name="T2" fmla="*/ 191 w 431"/>
                  <a:gd name="T3" fmla="*/ 0 h 357"/>
                  <a:gd name="T4" fmla="*/ 232 w 431"/>
                  <a:gd name="T5" fmla="*/ 70 h 357"/>
                  <a:gd name="T6" fmla="*/ 306 w 431"/>
                  <a:gd name="T7" fmla="*/ 35 h 357"/>
                  <a:gd name="T8" fmla="*/ 306 w 431"/>
                  <a:gd name="T9" fmla="*/ 106 h 357"/>
                  <a:gd name="T10" fmla="*/ 460 w 431"/>
                  <a:gd name="T11" fmla="*/ 213 h 357"/>
                  <a:gd name="T12" fmla="*/ 460 w 431"/>
                  <a:gd name="T13" fmla="*/ 356 h 357"/>
                  <a:gd name="T14" fmla="*/ 0 w 431"/>
                  <a:gd name="T15" fmla="*/ 356 h 357"/>
                  <a:gd name="T16" fmla="*/ 0 w 431"/>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1" h="357">
                    <a:moveTo>
                      <a:pt x="0" y="0"/>
                    </a:moveTo>
                    <a:lnTo>
                      <a:pt x="179" y="0"/>
                    </a:lnTo>
                    <a:lnTo>
                      <a:pt x="215" y="70"/>
                    </a:lnTo>
                    <a:lnTo>
                      <a:pt x="287" y="35"/>
                    </a:lnTo>
                    <a:lnTo>
                      <a:pt x="287" y="106"/>
                    </a:lnTo>
                    <a:lnTo>
                      <a:pt x="430" y="213"/>
                    </a:lnTo>
                    <a:lnTo>
                      <a:pt x="430" y="356"/>
                    </a:lnTo>
                    <a:lnTo>
                      <a:pt x="0" y="356"/>
                    </a:lnTo>
                    <a:lnTo>
                      <a:pt x="0" y="0"/>
                    </a:lnTo>
                  </a:path>
                </a:pathLst>
              </a:custGeom>
              <a:solidFill>
                <a:srgbClr val="BBB98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 name="Freeform 2250"/>
              <p:cNvSpPr>
                <a:spLocks/>
              </p:cNvSpPr>
              <p:nvPr/>
            </p:nvSpPr>
            <p:spPr bwMode="auto">
              <a:xfrm>
                <a:off x="1906" y="3041"/>
                <a:ext cx="366" cy="357"/>
              </a:xfrm>
              <a:custGeom>
                <a:avLst/>
                <a:gdLst>
                  <a:gd name="T0" fmla="*/ 35 w 358"/>
                  <a:gd name="T1" fmla="*/ 0 h 359"/>
                  <a:gd name="T2" fmla="*/ 179 w 358"/>
                  <a:gd name="T3" fmla="*/ 0 h 359"/>
                  <a:gd name="T4" fmla="*/ 179 w 358"/>
                  <a:gd name="T5" fmla="*/ 70 h 359"/>
                  <a:gd name="T6" fmla="*/ 357 w 358"/>
                  <a:gd name="T7" fmla="*/ 107 h 359"/>
                  <a:gd name="T8" fmla="*/ 357 w 358"/>
                  <a:gd name="T9" fmla="*/ 358 h 359"/>
                  <a:gd name="T10" fmla="*/ 142 w 358"/>
                  <a:gd name="T11" fmla="*/ 358 h 359"/>
                  <a:gd name="T12" fmla="*/ 71 w 358"/>
                  <a:gd name="T13" fmla="*/ 215 h 359"/>
                  <a:gd name="T14" fmla="*/ 0 w 358"/>
                  <a:gd name="T15" fmla="*/ 178 h 359"/>
                  <a:gd name="T16" fmla="*/ 0 w 358"/>
                  <a:gd name="T17" fmla="*/ 70 h 359"/>
                  <a:gd name="T18" fmla="*/ 35 w 358"/>
                  <a:gd name="T19" fmla="*/ 70 h 359"/>
                  <a:gd name="T20" fmla="*/ 35 w 358"/>
                  <a:gd name="T21" fmla="*/ 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8" h="359">
                    <a:moveTo>
                      <a:pt x="35" y="0"/>
                    </a:moveTo>
                    <a:lnTo>
                      <a:pt x="179" y="0"/>
                    </a:lnTo>
                    <a:lnTo>
                      <a:pt x="179" y="70"/>
                    </a:lnTo>
                    <a:lnTo>
                      <a:pt x="357" y="107"/>
                    </a:lnTo>
                    <a:lnTo>
                      <a:pt x="357" y="358"/>
                    </a:lnTo>
                    <a:lnTo>
                      <a:pt x="142" y="358"/>
                    </a:lnTo>
                    <a:lnTo>
                      <a:pt x="71" y="215"/>
                    </a:lnTo>
                    <a:lnTo>
                      <a:pt x="0" y="178"/>
                    </a:lnTo>
                    <a:lnTo>
                      <a:pt x="0" y="70"/>
                    </a:lnTo>
                    <a:lnTo>
                      <a:pt x="35" y="70"/>
                    </a:lnTo>
                    <a:lnTo>
                      <a:pt x="35"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15" name="Freeform 2251"/>
              <p:cNvSpPr>
                <a:spLocks/>
              </p:cNvSpPr>
              <p:nvPr/>
            </p:nvSpPr>
            <p:spPr bwMode="auto">
              <a:xfrm>
                <a:off x="2271" y="3111"/>
                <a:ext cx="317" cy="287"/>
              </a:xfrm>
              <a:custGeom>
                <a:avLst/>
                <a:gdLst>
                  <a:gd name="T0" fmla="*/ 0 w 323"/>
                  <a:gd name="T1" fmla="*/ 0 h 288"/>
                  <a:gd name="T2" fmla="*/ 332 w 323"/>
                  <a:gd name="T3" fmla="*/ 0 h 288"/>
                  <a:gd name="T4" fmla="*/ 332 w 323"/>
                  <a:gd name="T5" fmla="*/ 214 h 288"/>
                  <a:gd name="T6" fmla="*/ 220 w 323"/>
                  <a:gd name="T7" fmla="*/ 214 h 288"/>
                  <a:gd name="T8" fmla="*/ 111 w 323"/>
                  <a:gd name="T9" fmla="*/ 287 h 288"/>
                  <a:gd name="T10" fmla="*/ 0 w 323"/>
                  <a:gd name="T11" fmla="*/ 287 h 288"/>
                  <a:gd name="T12" fmla="*/ 0 w 323"/>
                  <a:gd name="T13" fmla="*/ 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3" h="288">
                    <a:moveTo>
                      <a:pt x="0" y="0"/>
                    </a:moveTo>
                    <a:lnTo>
                      <a:pt x="322" y="0"/>
                    </a:lnTo>
                    <a:lnTo>
                      <a:pt x="322" y="214"/>
                    </a:lnTo>
                    <a:lnTo>
                      <a:pt x="214" y="214"/>
                    </a:lnTo>
                    <a:lnTo>
                      <a:pt x="107" y="287"/>
                    </a:lnTo>
                    <a:lnTo>
                      <a:pt x="0" y="287"/>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72" name="Freeform 2252"/>
              <p:cNvSpPr>
                <a:spLocks/>
              </p:cNvSpPr>
              <p:nvPr/>
            </p:nvSpPr>
            <p:spPr bwMode="auto">
              <a:xfrm>
                <a:off x="2668" y="3239"/>
                <a:ext cx="315" cy="431"/>
              </a:xfrm>
              <a:custGeom>
                <a:avLst/>
                <a:gdLst>
                  <a:gd name="T0" fmla="*/ 0 w 322"/>
                  <a:gd name="T1" fmla="*/ 0 h 431"/>
                  <a:gd name="T2" fmla="*/ 293 w 322"/>
                  <a:gd name="T3" fmla="*/ 0 h 431"/>
                  <a:gd name="T4" fmla="*/ 293 w 322"/>
                  <a:gd name="T5" fmla="*/ 393 h 431"/>
                  <a:gd name="T6" fmla="*/ 261 w 322"/>
                  <a:gd name="T7" fmla="*/ 393 h 431"/>
                  <a:gd name="T8" fmla="*/ 261 w 322"/>
                  <a:gd name="T9" fmla="*/ 430 h 431"/>
                  <a:gd name="T10" fmla="*/ 162 w 322"/>
                  <a:gd name="T11" fmla="*/ 430 h 431"/>
                  <a:gd name="T12" fmla="*/ 162 w 322"/>
                  <a:gd name="T13" fmla="*/ 322 h 431"/>
                  <a:gd name="T14" fmla="*/ 0 w 322"/>
                  <a:gd name="T15" fmla="*/ 322 h 431"/>
                  <a:gd name="T16" fmla="*/ 0 w 322"/>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 h="431">
                    <a:moveTo>
                      <a:pt x="0" y="0"/>
                    </a:moveTo>
                    <a:lnTo>
                      <a:pt x="321" y="0"/>
                    </a:lnTo>
                    <a:lnTo>
                      <a:pt x="321" y="393"/>
                    </a:lnTo>
                    <a:lnTo>
                      <a:pt x="285" y="393"/>
                    </a:lnTo>
                    <a:lnTo>
                      <a:pt x="285" y="430"/>
                    </a:lnTo>
                    <a:lnTo>
                      <a:pt x="178" y="430"/>
                    </a:lnTo>
                    <a:lnTo>
                      <a:pt x="178" y="322"/>
                    </a:lnTo>
                    <a:lnTo>
                      <a:pt x="0" y="322"/>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3" name="Freeform 2253"/>
              <p:cNvSpPr>
                <a:spLocks/>
              </p:cNvSpPr>
              <p:nvPr/>
            </p:nvSpPr>
            <p:spPr bwMode="auto">
              <a:xfrm>
                <a:off x="2382" y="3256"/>
                <a:ext cx="287" cy="463"/>
              </a:xfrm>
              <a:custGeom>
                <a:avLst/>
                <a:gdLst>
                  <a:gd name="T0" fmla="*/ 215 w 287"/>
                  <a:gd name="T1" fmla="*/ 0 h 464"/>
                  <a:gd name="T2" fmla="*/ 286 w 287"/>
                  <a:gd name="T3" fmla="*/ 0 h 464"/>
                  <a:gd name="T4" fmla="*/ 286 w 287"/>
                  <a:gd name="T5" fmla="*/ 281 h 464"/>
                  <a:gd name="T6" fmla="*/ 107 w 287"/>
                  <a:gd name="T7" fmla="*/ 281 h 464"/>
                  <a:gd name="T8" fmla="*/ 107 w 287"/>
                  <a:gd name="T9" fmla="*/ 459 h 464"/>
                  <a:gd name="T10" fmla="*/ 0 w 287"/>
                  <a:gd name="T11" fmla="*/ 459 h 464"/>
                  <a:gd name="T12" fmla="*/ 0 w 287"/>
                  <a:gd name="T13" fmla="*/ 142 h 464"/>
                  <a:gd name="T14" fmla="*/ 107 w 287"/>
                  <a:gd name="T15" fmla="*/ 70 h 464"/>
                  <a:gd name="T16" fmla="*/ 215 w 287"/>
                  <a:gd name="T17" fmla="*/ 70 h 464"/>
                  <a:gd name="T18" fmla="*/ 215 w 287"/>
                  <a:gd name="T19" fmla="*/ 0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 h="464">
                    <a:moveTo>
                      <a:pt x="215" y="0"/>
                    </a:moveTo>
                    <a:lnTo>
                      <a:pt x="286" y="0"/>
                    </a:lnTo>
                    <a:lnTo>
                      <a:pt x="286" y="285"/>
                    </a:lnTo>
                    <a:lnTo>
                      <a:pt x="107" y="285"/>
                    </a:lnTo>
                    <a:lnTo>
                      <a:pt x="107" y="463"/>
                    </a:lnTo>
                    <a:lnTo>
                      <a:pt x="0" y="463"/>
                    </a:lnTo>
                    <a:lnTo>
                      <a:pt x="0" y="142"/>
                    </a:lnTo>
                    <a:lnTo>
                      <a:pt x="107" y="70"/>
                    </a:lnTo>
                    <a:lnTo>
                      <a:pt x="215" y="70"/>
                    </a:lnTo>
                    <a:lnTo>
                      <a:pt x="215"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4" name="Freeform 2254"/>
              <p:cNvSpPr>
                <a:spLocks/>
              </p:cNvSpPr>
              <p:nvPr/>
            </p:nvSpPr>
            <p:spPr bwMode="auto">
              <a:xfrm>
                <a:off x="2490" y="3540"/>
                <a:ext cx="464" cy="321"/>
              </a:xfrm>
              <a:custGeom>
                <a:avLst/>
                <a:gdLst>
                  <a:gd name="T0" fmla="*/ 0 w 464"/>
                  <a:gd name="T1" fmla="*/ 0 h 322"/>
                  <a:gd name="T2" fmla="*/ 355 w 464"/>
                  <a:gd name="T3" fmla="*/ 0 h 322"/>
                  <a:gd name="T4" fmla="*/ 355 w 464"/>
                  <a:gd name="T5" fmla="*/ 107 h 322"/>
                  <a:gd name="T6" fmla="*/ 463 w 464"/>
                  <a:gd name="T7" fmla="*/ 107 h 322"/>
                  <a:gd name="T8" fmla="*/ 463 w 464"/>
                  <a:gd name="T9" fmla="*/ 207 h 322"/>
                  <a:gd name="T10" fmla="*/ 355 w 464"/>
                  <a:gd name="T11" fmla="*/ 207 h 322"/>
                  <a:gd name="T12" fmla="*/ 355 w 464"/>
                  <a:gd name="T13" fmla="*/ 279 h 322"/>
                  <a:gd name="T14" fmla="*/ 392 w 464"/>
                  <a:gd name="T15" fmla="*/ 279 h 322"/>
                  <a:gd name="T16" fmla="*/ 392 w 464"/>
                  <a:gd name="T17" fmla="*/ 315 h 322"/>
                  <a:gd name="T18" fmla="*/ 35 w 464"/>
                  <a:gd name="T19" fmla="*/ 315 h 322"/>
                  <a:gd name="T20" fmla="*/ 35 w 464"/>
                  <a:gd name="T21" fmla="*/ 172 h 322"/>
                  <a:gd name="T22" fmla="*/ 0 w 464"/>
                  <a:gd name="T23" fmla="*/ 172 h 322"/>
                  <a:gd name="T24" fmla="*/ 0 w 464"/>
                  <a:gd name="T25" fmla="*/ 0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4" h="322">
                    <a:moveTo>
                      <a:pt x="0" y="0"/>
                    </a:moveTo>
                    <a:lnTo>
                      <a:pt x="355" y="0"/>
                    </a:lnTo>
                    <a:lnTo>
                      <a:pt x="355" y="107"/>
                    </a:lnTo>
                    <a:lnTo>
                      <a:pt x="463" y="107"/>
                    </a:lnTo>
                    <a:lnTo>
                      <a:pt x="463" y="213"/>
                    </a:lnTo>
                    <a:lnTo>
                      <a:pt x="355" y="213"/>
                    </a:lnTo>
                    <a:lnTo>
                      <a:pt x="355" y="285"/>
                    </a:lnTo>
                    <a:lnTo>
                      <a:pt x="392" y="285"/>
                    </a:lnTo>
                    <a:lnTo>
                      <a:pt x="392" y="321"/>
                    </a:lnTo>
                    <a:lnTo>
                      <a:pt x="35" y="321"/>
                    </a:lnTo>
                    <a:lnTo>
                      <a:pt x="35" y="178"/>
                    </a:lnTo>
                    <a:lnTo>
                      <a:pt x="0" y="178"/>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5" name="Freeform 2255"/>
              <p:cNvSpPr>
                <a:spLocks/>
              </p:cNvSpPr>
              <p:nvPr/>
            </p:nvSpPr>
            <p:spPr bwMode="auto">
              <a:xfrm>
                <a:off x="2598" y="3861"/>
                <a:ext cx="434" cy="500"/>
              </a:xfrm>
              <a:custGeom>
                <a:avLst/>
                <a:gdLst>
                  <a:gd name="T0" fmla="*/ 0 w 429"/>
                  <a:gd name="T1" fmla="*/ 0 h 500"/>
                  <a:gd name="T2" fmla="*/ 344 w 429"/>
                  <a:gd name="T3" fmla="*/ 0 h 500"/>
                  <a:gd name="T4" fmla="*/ 344 w 429"/>
                  <a:gd name="T5" fmla="*/ 107 h 500"/>
                  <a:gd name="T6" fmla="*/ 458 w 429"/>
                  <a:gd name="T7" fmla="*/ 320 h 500"/>
                  <a:gd name="T8" fmla="*/ 344 w 429"/>
                  <a:gd name="T9" fmla="*/ 320 h 500"/>
                  <a:gd name="T10" fmla="*/ 344 w 429"/>
                  <a:gd name="T11" fmla="*/ 499 h 500"/>
                  <a:gd name="T12" fmla="*/ 0 w 429"/>
                  <a:gd name="T13" fmla="*/ 499 h 500"/>
                  <a:gd name="T14" fmla="*/ 0 w 429"/>
                  <a:gd name="T15" fmla="*/ 0 h 5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9" h="500">
                    <a:moveTo>
                      <a:pt x="0" y="0"/>
                    </a:moveTo>
                    <a:lnTo>
                      <a:pt x="320" y="0"/>
                    </a:lnTo>
                    <a:lnTo>
                      <a:pt x="320" y="107"/>
                    </a:lnTo>
                    <a:lnTo>
                      <a:pt x="428" y="320"/>
                    </a:lnTo>
                    <a:lnTo>
                      <a:pt x="320" y="320"/>
                    </a:lnTo>
                    <a:lnTo>
                      <a:pt x="320" y="499"/>
                    </a:lnTo>
                    <a:lnTo>
                      <a:pt x="0" y="499"/>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6" name="Freeform 2256"/>
              <p:cNvSpPr>
                <a:spLocks/>
              </p:cNvSpPr>
              <p:nvPr/>
            </p:nvSpPr>
            <p:spPr bwMode="auto">
              <a:xfrm>
                <a:off x="2597" y="4360"/>
                <a:ext cx="357" cy="357"/>
              </a:xfrm>
              <a:custGeom>
                <a:avLst/>
                <a:gdLst>
                  <a:gd name="T0" fmla="*/ 0 w 357"/>
                  <a:gd name="T1" fmla="*/ 0 h 358"/>
                  <a:gd name="T2" fmla="*/ 320 w 357"/>
                  <a:gd name="T3" fmla="*/ 0 h 358"/>
                  <a:gd name="T4" fmla="*/ 320 w 357"/>
                  <a:gd name="T5" fmla="*/ 71 h 358"/>
                  <a:gd name="T6" fmla="*/ 356 w 357"/>
                  <a:gd name="T7" fmla="*/ 71 h 358"/>
                  <a:gd name="T8" fmla="*/ 356 w 357"/>
                  <a:gd name="T9" fmla="*/ 351 h 358"/>
                  <a:gd name="T10" fmla="*/ 0 w 357"/>
                  <a:gd name="T11" fmla="*/ 351 h 358"/>
                  <a:gd name="T12" fmla="*/ 0 w 357"/>
                  <a:gd name="T13" fmla="*/ 0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358">
                    <a:moveTo>
                      <a:pt x="0" y="0"/>
                    </a:moveTo>
                    <a:lnTo>
                      <a:pt x="320" y="0"/>
                    </a:lnTo>
                    <a:lnTo>
                      <a:pt x="320" y="71"/>
                    </a:lnTo>
                    <a:lnTo>
                      <a:pt x="356" y="71"/>
                    </a:lnTo>
                    <a:lnTo>
                      <a:pt x="356" y="357"/>
                    </a:lnTo>
                    <a:lnTo>
                      <a:pt x="0" y="357"/>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7" name="Freeform 2257"/>
              <p:cNvSpPr>
                <a:spLocks/>
              </p:cNvSpPr>
              <p:nvPr/>
            </p:nvSpPr>
            <p:spPr bwMode="auto">
              <a:xfrm>
                <a:off x="2918" y="4189"/>
                <a:ext cx="358" cy="265"/>
              </a:xfrm>
              <a:custGeom>
                <a:avLst/>
                <a:gdLst>
                  <a:gd name="T0" fmla="*/ 0 w 358"/>
                  <a:gd name="T1" fmla="*/ 0 h 251"/>
                  <a:gd name="T2" fmla="*/ 70 w 358"/>
                  <a:gd name="T3" fmla="*/ 0 h 251"/>
                  <a:gd name="T4" fmla="*/ 107 w 358"/>
                  <a:gd name="T5" fmla="*/ 0 h 251"/>
                  <a:gd name="T6" fmla="*/ 285 w 358"/>
                  <a:gd name="T7" fmla="*/ 109 h 251"/>
                  <a:gd name="T8" fmla="*/ 357 w 358"/>
                  <a:gd name="T9" fmla="*/ 219 h 251"/>
                  <a:gd name="T10" fmla="*/ 357 w 358"/>
                  <a:gd name="T11" fmla="*/ 385 h 251"/>
                  <a:gd name="T12" fmla="*/ 0 w 358"/>
                  <a:gd name="T13" fmla="*/ 385 h 251"/>
                  <a:gd name="T14" fmla="*/ 0 w 358"/>
                  <a:gd name="T15" fmla="*/ 0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251">
                    <a:moveTo>
                      <a:pt x="0" y="0"/>
                    </a:moveTo>
                    <a:lnTo>
                      <a:pt x="70" y="0"/>
                    </a:lnTo>
                    <a:lnTo>
                      <a:pt x="107" y="0"/>
                    </a:lnTo>
                    <a:lnTo>
                      <a:pt x="285" y="71"/>
                    </a:lnTo>
                    <a:lnTo>
                      <a:pt x="357" y="142"/>
                    </a:lnTo>
                    <a:lnTo>
                      <a:pt x="357" y="250"/>
                    </a:lnTo>
                    <a:lnTo>
                      <a:pt x="0" y="250"/>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8" name="Freeform 2258"/>
              <p:cNvSpPr>
                <a:spLocks/>
              </p:cNvSpPr>
              <p:nvPr/>
            </p:nvSpPr>
            <p:spPr bwMode="auto">
              <a:xfrm>
                <a:off x="2954" y="4453"/>
                <a:ext cx="359" cy="286"/>
              </a:xfrm>
              <a:custGeom>
                <a:avLst/>
                <a:gdLst>
                  <a:gd name="T0" fmla="*/ 0 w 359"/>
                  <a:gd name="T1" fmla="*/ 0 h 286"/>
                  <a:gd name="T2" fmla="*/ 322 w 359"/>
                  <a:gd name="T3" fmla="*/ 0 h 286"/>
                  <a:gd name="T4" fmla="*/ 322 w 359"/>
                  <a:gd name="T5" fmla="*/ 142 h 286"/>
                  <a:gd name="T6" fmla="*/ 358 w 359"/>
                  <a:gd name="T7" fmla="*/ 142 h 286"/>
                  <a:gd name="T8" fmla="*/ 358 w 359"/>
                  <a:gd name="T9" fmla="*/ 285 h 286"/>
                  <a:gd name="T10" fmla="*/ 0 w 359"/>
                  <a:gd name="T11" fmla="*/ 285 h 286"/>
                  <a:gd name="T12" fmla="*/ 0 w 359"/>
                  <a:gd name="T13" fmla="*/ 0 h 2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86">
                    <a:moveTo>
                      <a:pt x="0" y="0"/>
                    </a:moveTo>
                    <a:lnTo>
                      <a:pt x="322" y="0"/>
                    </a:lnTo>
                    <a:lnTo>
                      <a:pt x="322" y="142"/>
                    </a:lnTo>
                    <a:lnTo>
                      <a:pt x="358" y="142"/>
                    </a:lnTo>
                    <a:lnTo>
                      <a:pt x="358" y="285"/>
                    </a:lnTo>
                    <a:lnTo>
                      <a:pt x="0" y="285"/>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9" name="Freeform 2259"/>
              <p:cNvSpPr>
                <a:spLocks/>
              </p:cNvSpPr>
              <p:nvPr/>
            </p:nvSpPr>
            <p:spPr bwMode="auto">
              <a:xfrm>
                <a:off x="2846" y="3756"/>
                <a:ext cx="358" cy="505"/>
              </a:xfrm>
              <a:custGeom>
                <a:avLst/>
                <a:gdLst>
                  <a:gd name="T0" fmla="*/ 0 w 358"/>
                  <a:gd name="T1" fmla="*/ 0 h 501"/>
                  <a:gd name="T2" fmla="*/ 321 w 358"/>
                  <a:gd name="T3" fmla="*/ 0 h 501"/>
                  <a:gd name="T4" fmla="*/ 321 w 358"/>
                  <a:gd name="T5" fmla="*/ 150 h 501"/>
                  <a:gd name="T6" fmla="*/ 357 w 358"/>
                  <a:gd name="T7" fmla="*/ 150 h 501"/>
                  <a:gd name="T8" fmla="*/ 357 w 358"/>
                  <a:gd name="T9" fmla="*/ 534 h 501"/>
                  <a:gd name="T10" fmla="*/ 179 w 358"/>
                  <a:gd name="T11" fmla="*/ 459 h 501"/>
                  <a:gd name="T12" fmla="*/ 71 w 358"/>
                  <a:gd name="T13" fmla="*/ 230 h 501"/>
                  <a:gd name="T14" fmla="*/ 71 w 358"/>
                  <a:gd name="T15" fmla="*/ 115 h 501"/>
                  <a:gd name="T16" fmla="*/ 36 w 358"/>
                  <a:gd name="T17" fmla="*/ 115 h 501"/>
                  <a:gd name="T18" fmla="*/ 36 w 358"/>
                  <a:gd name="T19" fmla="*/ 79 h 501"/>
                  <a:gd name="T20" fmla="*/ 0 w 358"/>
                  <a:gd name="T21" fmla="*/ 79 h 501"/>
                  <a:gd name="T22" fmla="*/ 0 w 358"/>
                  <a:gd name="T23" fmla="*/ 0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8" h="501">
                    <a:moveTo>
                      <a:pt x="0" y="0"/>
                    </a:moveTo>
                    <a:lnTo>
                      <a:pt x="321" y="0"/>
                    </a:lnTo>
                    <a:lnTo>
                      <a:pt x="321" y="142"/>
                    </a:lnTo>
                    <a:lnTo>
                      <a:pt x="357" y="142"/>
                    </a:lnTo>
                    <a:lnTo>
                      <a:pt x="357" y="500"/>
                    </a:lnTo>
                    <a:lnTo>
                      <a:pt x="179" y="428"/>
                    </a:lnTo>
                    <a:lnTo>
                      <a:pt x="71" y="214"/>
                    </a:lnTo>
                    <a:lnTo>
                      <a:pt x="71" y="107"/>
                    </a:lnTo>
                    <a:lnTo>
                      <a:pt x="36" y="107"/>
                    </a:lnTo>
                    <a:lnTo>
                      <a:pt x="36" y="71"/>
                    </a:lnTo>
                    <a:lnTo>
                      <a:pt x="0" y="71"/>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0" name="Freeform 2260"/>
              <p:cNvSpPr>
                <a:spLocks/>
              </p:cNvSpPr>
              <p:nvPr/>
            </p:nvSpPr>
            <p:spPr bwMode="auto">
              <a:xfrm>
                <a:off x="2953" y="3632"/>
                <a:ext cx="394" cy="394"/>
              </a:xfrm>
              <a:custGeom>
                <a:avLst/>
                <a:gdLst>
                  <a:gd name="T0" fmla="*/ 0 w 394"/>
                  <a:gd name="T1" fmla="*/ 0 h 394"/>
                  <a:gd name="T2" fmla="*/ 322 w 394"/>
                  <a:gd name="T3" fmla="*/ 0 h 394"/>
                  <a:gd name="T4" fmla="*/ 322 w 394"/>
                  <a:gd name="T5" fmla="*/ 71 h 394"/>
                  <a:gd name="T6" fmla="*/ 393 w 394"/>
                  <a:gd name="T7" fmla="*/ 71 h 394"/>
                  <a:gd name="T8" fmla="*/ 393 w 394"/>
                  <a:gd name="T9" fmla="*/ 393 h 394"/>
                  <a:gd name="T10" fmla="*/ 250 w 394"/>
                  <a:gd name="T11" fmla="*/ 393 h 394"/>
                  <a:gd name="T12" fmla="*/ 250 w 394"/>
                  <a:gd name="T13" fmla="*/ 285 h 394"/>
                  <a:gd name="T14" fmla="*/ 214 w 394"/>
                  <a:gd name="T15" fmla="*/ 285 h 394"/>
                  <a:gd name="T16" fmla="*/ 214 w 394"/>
                  <a:gd name="T17" fmla="*/ 142 h 394"/>
                  <a:gd name="T18" fmla="*/ 0 w 394"/>
                  <a:gd name="T19" fmla="*/ 142 h 394"/>
                  <a:gd name="T20" fmla="*/ 0 w 394"/>
                  <a:gd name="T21" fmla="*/ 0 h 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4" h="394">
                    <a:moveTo>
                      <a:pt x="0" y="0"/>
                    </a:moveTo>
                    <a:lnTo>
                      <a:pt x="322" y="0"/>
                    </a:lnTo>
                    <a:lnTo>
                      <a:pt x="322" y="71"/>
                    </a:lnTo>
                    <a:lnTo>
                      <a:pt x="393" y="71"/>
                    </a:lnTo>
                    <a:lnTo>
                      <a:pt x="393" y="393"/>
                    </a:lnTo>
                    <a:lnTo>
                      <a:pt x="250" y="393"/>
                    </a:lnTo>
                    <a:lnTo>
                      <a:pt x="250" y="285"/>
                    </a:lnTo>
                    <a:lnTo>
                      <a:pt x="214" y="285"/>
                    </a:lnTo>
                    <a:lnTo>
                      <a:pt x="214" y="142"/>
                    </a:lnTo>
                    <a:lnTo>
                      <a:pt x="0" y="142"/>
                    </a:lnTo>
                    <a:lnTo>
                      <a:pt x="0" y="0"/>
                    </a:lnTo>
                  </a:path>
                </a:pathLst>
              </a:custGeom>
              <a:solidFill>
                <a:srgbClr val="00CC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1" name="Freeform 2261"/>
              <p:cNvSpPr>
                <a:spLocks/>
              </p:cNvSpPr>
              <p:nvPr/>
            </p:nvSpPr>
            <p:spPr bwMode="auto">
              <a:xfrm>
                <a:off x="3203" y="3989"/>
                <a:ext cx="430" cy="358"/>
              </a:xfrm>
              <a:custGeom>
                <a:avLst/>
                <a:gdLst>
                  <a:gd name="T0" fmla="*/ 142 w 430"/>
                  <a:gd name="T1" fmla="*/ 0 h 358"/>
                  <a:gd name="T2" fmla="*/ 357 w 430"/>
                  <a:gd name="T3" fmla="*/ 0 h 358"/>
                  <a:gd name="T4" fmla="*/ 357 w 430"/>
                  <a:gd name="T5" fmla="*/ 178 h 358"/>
                  <a:gd name="T6" fmla="*/ 429 w 430"/>
                  <a:gd name="T7" fmla="*/ 178 h 358"/>
                  <a:gd name="T8" fmla="*/ 429 w 430"/>
                  <a:gd name="T9" fmla="*/ 249 h 358"/>
                  <a:gd name="T10" fmla="*/ 392 w 430"/>
                  <a:gd name="T11" fmla="*/ 249 h 358"/>
                  <a:gd name="T12" fmla="*/ 357 w 430"/>
                  <a:gd name="T13" fmla="*/ 357 h 358"/>
                  <a:gd name="T14" fmla="*/ 71 w 430"/>
                  <a:gd name="T15" fmla="*/ 357 h 358"/>
                  <a:gd name="T16" fmla="*/ 0 w 430"/>
                  <a:gd name="T17" fmla="*/ 286 h 358"/>
                  <a:gd name="T18" fmla="*/ 0 w 430"/>
                  <a:gd name="T19" fmla="*/ 35 h 358"/>
                  <a:gd name="T20" fmla="*/ 142 w 430"/>
                  <a:gd name="T21" fmla="*/ 35 h 358"/>
                  <a:gd name="T22" fmla="*/ 142 w 430"/>
                  <a:gd name="T23" fmla="*/ 0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358">
                    <a:moveTo>
                      <a:pt x="142" y="0"/>
                    </a:moveTo>
                    <a:lnTo>
                      <a:pt x="357" y="0"/>
                    </a:lnTo>
                    <a:lnTo>
                      <a:pt x="357" y="178"/>
                    </a:lnTo>
                    <a:lnTo>
                      <a:pt x="429" y="178"/>
                    </a:lnTo>
                    <a:lnTo>
                      <a:pt x="429" y="249"/>
                    </a:lnTo>
                    <a:lnTo>
                      <a:pt x="392" y="249"/>
                    </a:lnTo>
                    <a:lnTo>
                      <a:pt x="357" y="357"/>
                    </a:lnTo>
                    <a:lnTo>
                      <a:pt x="71" y="357"/>
                    </a:lnTo>
                    <a:lnTo>
                      <a:pt x="0" y="286"/>
                    </a:lnTo>
                    <a:lnTo>
                      <a:pt x="0" y="35"/>
                    </a:lnTo>
                    <a:lnTo>
                      <a:pt x="142" y="35"/>
                    </a:lnTo>
                    <a:lnTo>
                      <a:pt x="142"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2" name="Freeform 2262"/>
              <p:cNvSpPr>
                <a:spLocks/>
              </p:cNvSpPr>
              <p:nvPr/>
            </p:nvSpPr>
            <p:spPr bwMode="auto">
              <a:xfrm>
                <a:off x="3275" y="4347"/>
                <a:ext cx="358" cy="393"/>
              </a:xfrm>
              <a:custGeom>
                <a:avLst/>
                <a:gdLst>
                  <a:gd name="T0" fmla="*/ 0 w 358"/>
                  <a:gd name="T1" fmla="*/ 0 h 393"/>
                  <a:gd name="T2" fmla="*/ 35 w 358"/>
                  <a:gd name="T3" fmla="*/ 0 h 393"/>
                  <a:gd name="T4" fmla="*/ 285 w 358"/>
                  <a:gd name="T5" fmla="*/ 0 h 393"/>
                  <a:gd name="T6" fmla="*/ 285 w 358"/>
                  <a:gd name="T7" fmla="*/ 35 h 393"/>
                  <a:gd name="T8" fmla="*/ 357 w 358"/>
                  <a:gd name="T9" fmla="*/ 142 h 393"/>
                  <a:gd name="T10" fmla="*/ 357 w 358"/>
                  <a:gd name="T11" fmla="*/ 321 h 393"/>
                  <a:gd name="T12" fmla="*/ 320 w 358"/>
                  <a:gd name="T13" fmla="*/ 356 h 393"/>
                  <a:gd name="T14" fmla="*/ 320 w 358"/>
                  <a:gd name="T15" fmla="*/ 392 h 393"/>
                  <a:gd name="T16" fmla="*/ 35 w 358"/>
                  <a:gd name="T17" fmla="*/ 392 h 393"/>
                  <a:gd name="T18" fmla="*/ 35 w 358"/>
                  <a:gd name="T19" fmla="*/ 249 h 393"/>
                  <a:gd name="T20" fmla="*/ 0 w 358"/>
                  <a:gd name="T21" fmla="*/ 249 h 393"/>
                  <a:gd name="T22" fmla="*/ 0 w 358"/>
                  <a:gd name="T23" fmla="*/ 0 h 3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8" h="393">
                    <a:moveTo>
                      <a:pt x="0" y="0"/>
                    </a:moveTo>
                    <a:lnTo>
                      <a:pt x="35" y="0"/>
                    </a:lnTo>
                    <a:lnTo>
                      <a:pt x="285" y="0"/>
                    </a:lnTo>
                    <a:lnTo>
                      <a:pt x="285" y="35"/>
                    </a:lnTo>
                    <a:lnTo>
                      <a:pt x="357" y="142"/>
                    </a:lnTo>
                    <a:lnTo>
                      <a:pt x="357" y="321"/>
                    </a:lnTo>
                    <a:lnTo>
                      <a:pt x="320" y="356"/>
                    </a:lnTo>
                    <a:lnTo>
                      <a:pt x="320" y="392"/>
                    </a:lnTo>
                    <a:lnTo>
                      <a:pt x="35" y="392"/>
                    </a:lnTo>
                    <a:lnTo>
                      <a:pt x="35" y="249"/>
                    </a:lnTo>
                    <a:lnTo>
                      <a:pt x="0" y="249"/>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 name="Freeform 2263"/>
              <p:cNvSpPr>
                <a:spLocks/>
              </p:cNvSpPr>
              <p:nvPr/>
            </p:nvSpPr>
            <p:spPr bwMode="auto">
              <a:xfrm>
                <a:off x="2812" y="2812"/>
                <a:ext cx="393" cy="430"/>
              </a:xfrm>
              <a:custGeom>
                <a:avLst/>
                <a:gdLst>
                  <a:gd name="T0" fmla="*/ 0 w 393"/>
                  <a:gd name="T1" fmla="*/ 0 h 430"/>
                  <a:gd name="T2" fmla="*/ 35 w 393"/>
                  <a:gd name="T3" fmla="*/ 0 h 430"/>
                  <a:gd name="T4" fmla="*/ 142 w 393"/>
                  <a:gd name="T5" fmla="*/ 107 h 430"/>
                  <a:gd name="T6" fmla="*/ 177 w 393"/>
                  <a:gd name="T7" fmla="*/ 72 h 430"/>
                  <a:gd name="T8" fmla="*/ 249 w 393"/>
                  <a:gd name="T9" fmla="*/ 107 h 430"/>
                  <a:gd name="T10" fmla="*/ 321 w 393"/>
                  <a:gd name="T11" fmla="*/ 107 h 430"/>
                  <a:gd name="T12" fmla="*/ 356 w 393"/>
                  <a:gd name="T13" fmla="*/ 72 h 430"/>
                  <a:gd name="T14" fmla="*/ 392 w 393"/>
                  <a:gd name="T15" fmla="*/ 72 h 430"/>
                  <a:gd name="T16" fmla="*/ 392 w 393"/>
                  <a:gd name="T17" fmla="*/ 215 h 430"/>
                  <a:gd name="T18" fmla="*/ 356 w 393"/>
                  <a:gd name="T19" fmla="*/ 429 h 430"/>
                  <a:gd name="T20" fmla="*/ 0 w 393"/>
                  <a:gd name="T21" fmla="*/ 429 h 430"/>
                  <a:gd name="T22" fmla="*/ 0 w 393"/>
                  <a:gd name="T23" fmla="*/ 0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3" h="430">
                    <a:moveTo>
                      <a:pt x="0" y="0"/>
                    </a:moveTo>
                    <a:lnTo>
                      <a:pt x="35" y="0"/>
                    </a:lnTo>
                    <a:lnTo>
                      <a:pt x="142" y="107"/>
                    </a:lnTo>
                    <a:lnTo>
                      <a:pt x="177" y="72"/>
                    </a:lnTo>
                    <a:lnTo>
                      <a:pt x="249" y="107"/>
                    </a:lnTo>
                    <a:lnTo>
                      <a:pt x="321" y="107"/>
                    </a:lnTo>
                    <a:lnTo>
                      <a:pt x="356" y="72"/>
                    </a:lnTo>
                    <a:lnTo>
                      <a:pt x="392" y="72"/>
                    </a:lnTo>
                    <a:lnTo>
                      <a:pt x="392" y="215"/>
                    </a:lnTo>
                    <a:lnTo>
                      <a:pt x="356" y="429"/>
                    </a:lnTo>
                    <a:lnTo>
                      <a:pt x="0" y="429"/>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dirty="0">
                  <a:solidFill>
                    <a:schemeClr val="accent1">
                      <a:lumMod val="90000"/>
                    </a:schemeClr>
                  </a:solidFill>
                </a:endParaRPr>
              </a:p>
            </p:txBody>
          </p:sp>
          <p:sp>
            <p:nvSpPr>
              <p:cNvPr id="9" name="Freeform 2264"/>
              <p:cNvSpPr>
                <a:spLocks/>
              </p:cNvSpPr>
              <p:nvPr/>
            </p:nvSpPr>
            <p:spPr bwMode="auto">
              <a:xfrm>
                <a:off x="2598" y="2810"/>
                <a:ext cx="215" cy="466"/>
              </a:xfrm>
              <a:custGeom>
                <a:avLst/>
                <a:gdLst>
                  <a:gd name="T0" fmla="*/ 0 w 215"/>
                  <a:gd name="T1" fmla="*/ 0 h 466"/>
                  <a:gd name="T2" fmla="*/ 214 w 215"/>
                  <a:gd name="T3" fmla="*/ 0 h 466"/>
                  <a:gd name="T4" fmla="*/ 214 w 215"/>
                  <a:gd name="T5" fmla="*/ 428 h 466"/>
                  <a:gd name="T6" fmla="*/ 70 w 215"/>
                  <a:gd name="T7" fmla="*/ 428 h 466"/>
                  <a:gd name="T8" fmla="*/ 70 w 215"/>
                  <a:gd name="T9" fmla="*/ 465 h 466"/>
                  <a:gd name="T10" fmla="*/ 0 w 215"/>
                  <a:gd name="T11" fmla="*/ 465 h 466"/>
                  <a:gd name="T12" fmla="*/ 0 w 215"/>
                  <a:gd name="T13" fmla="*/ 0 h 4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466">
                    <a:moveTo>
                      <a:pt x="0" y="0"/>
                    </a:moveTo>
                    <a:lnTo>
                      <a:pt x="214" y="0"/>
                    </a:lnTo>
                    <a:lnTo>
                      <a:pt x="214" y="428"/>
                    </a:lnTo>
                    <a:lnTo>
                      <a:pt x="70" y="428"/>
                    </a:lnTo>
                    <a:lnTo>
                      <a:pt x="70" y="465"/>
                    </a:lnTo>
                    <a:lnTo>
                      <a:pt x="0" y="465"/>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185" name="Freeform 2265"/>
              <p:cNvSpPr>
                <a:spLocks/>
              </p:cNvSpPr>
              <p:nvPr/>
            </p:nvSpPr>
            <p:spPr bwMode="auto">
              <a:xfrm>
                <a:off x="3419" y="3276"/>
                <a:ext cx="323" cy="357"/>
              </a:xfrm>
              <a:custGeom>
                <a:avLst/>
                <a:gdLst>
                  <a:gd name="T0" fmla="*/ 70 w 323"/>
                  <a:gd name="T1" fmla="*/ 0 h 357"/>
                  <a:gd name="T2" fmla="*/ 214 w 323"/>
                  <a:gd name="T3" fmla="*/ 106 h 357"/>
                  <a:gd name="T4" fmla="*/ 250 w 323"/>
                  <a:gd name="T5" fmla="*/ 106 h 357"/>
                  <a:gd name="T6" fmla="*/ 322 w 323"/>
                  <a:gd name="T7" fmla="*/ 142 h 357"/>
                  <a:gd name="T8" fmla="*/ 322 w 323"/>
                  <a:gd name="T9" fmla="*/ 249 h 357"/>
                  <a:gd name="T10" fmla="*/ 214 w 323"/>
                  <a:gd name="T11" fmla="*/ 356 h 357"/>
                  <a:gd name="T12" fmla="*/ 178 w 323"/>
                  <a:gd name="T13" fmla="*/ 320 h 357"/>
                  <a:gd name="T14" fmla="*/ 142 w 323"/>
                  <a:gd name="T15" fmla="*/ 356 h 357"/>
                  <a:gd name="T16" fmla="*/ 0 w 323"/>
                  <a:gd name="T17" fmla="*/ 142 h 357"/>
                  <a:gd name="T18" fmla="*/ 70 w 323"/>
                  <a:gd name="T19" fmla="*/ 70 h 357"/>
                  <a:gd name="T20" fmla="*/ 35 w 323"/>
                  <a:gd name="T21" fmla="*/ 35 h 357"/>
                  <a:gd name="T22" fmla="*/ 70 w 323"/>
                  <a:gd name="T23" fmla="*/ 0 h 3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3" h="357">
                    <a:moveTo>
                      <a:pt x="70" y="0"/>
                    </a:moveTo>
                    <a:lnTo>
                      <a:pt x="214" y="106"/>
                    </a:lnTo>
                    <a:lnTo>
                      <a:pt x="250" y="106"/>
                    </a:lnTo>
                    <a:lnTo>
                      <a:pt x="322" y="142"/>
                    </a:lnTo>
                    <a:lnTo>
                      <a:pt x="322" y="249"/>
                    </a:lnTo>
                    <a:lnTo>
                      <a:pt x="214" y="356"/>
                    </a:lnTo>
                    <a:lnTo>
                      <a:pt x="178" y="320"/>
                    </a:lnTo>
                    <a:lnTo>
                      <a:pt x="142" y="356"/>
                    </a:lnTo>
                    <a:lnTo>
                      <a:pt x="0" y="142"/>
                    </a:lnTo>
                    <a:lnTo>
                      <a:pt x="70" y="70"/>
                    </a:lnTo>
                    <a:lnTo>
                      <a:pt x="35" y="35"/>
                    </a:lnTo>
                    <a:lnTo>
                      <a:pt x="7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6" name="Freeform 2266"/>
              <p:cNvSpPr>
                <a:spLocks/>
              </p:cNvSpPr>
              <p:nvPr/>
            </p:nvSpPr>
            <p:spPr bwMode="auto">
              <a:xfrm>
                <a:off x="3275" y="3311"/>
                <a:ext cx="358" cy="394"/>
              </a:xfrm>
              <a:custGeom>
                <a:avLst/>
                <a:gdLst>
                  <a:gd name="T0" fmla="*/ 0 w 358"/>
                  <a:gd name="T1" fmla="*/ 0 h 394"/>
                  <a:gd name="T2" fmla="*/ 70 w 358"/>
                  <a:gd name="T3" fmla="*/ 35 h 394"/>
                  <a:gd name="T4" fmla="*/ 70 w 358"/>
                  <a:gd name="T5" fmla="*/ 0 h 394"/>
                  <a:gd name="T6" fmla="*/ 177 w 358"/>
                  <a:gd name="T7" fmla="*/ 0 h 394"/>
                  <a:gd name="T8" fmla="*/ 213 w 358"/>
                  <a:gd name="T9" fmla="*/ 35 h 394"/>
                  <a:gd name="T10" fmla="*/ 142 w 358"/>
                  <a:gd name="T11" fmla="*/ 107 h 394"/>
                  <a:gd name="T12" fmla="*/ 285 w 358"/>
                  <a:gd name="T13" fmla="*/ 321 h 394"/>
                  <a:gd name="T14" fmla="*/ 320 w 358"/>
                  <a:gd name="T15" fmla="*/ 285 h 394"/>
                  <a:gd name="T16" fmla="*/ 357 w 358"/>
                  <a:gd name="T17" fmla="*/ 321 h 394"/>
                  <a:gd name="T18" fmla="*/ 320 w 358"/>
                  <a:gd name="T19" fmla="*/ 393 h 394"/>
                  <a:gd name="T20" fmla="*/ 0 w 358"/>
                  <a:gd name="T21" fmla="*/ 393 h 394"/>
                  <a:gd name="T22" fmla="*/ 0 w 358"/>
                  <a:gd name="T23" fmla="*/ 0 h 3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8" h="394">
                    <a:moveTo>
                      <a:pt x="0" y="0"/>
                    </a:moveTo>
                    <a:lnTo>
                      <a:pt x="70" y="35"/>
                    </a:lnTo>
                    <a:lnTo>
                      <a:pt x="70" y="0"/>
                    </a:lnTo>
                    <a:lnTo>
                      <a:pt x="177" y="0"/>
                    </a:lnTo>
                    <a:lnTo>
                      <a:pt x="213" y="35"/>
                    </a:lnTo>
                    <a:lnTo>
                      <a:pt x="142" y="107"/>
                    </a:lnTo>
                    <a:lnTo>
                      <a:pt x="285" y="321"/>
                    </a:lnTo>
                    <a:lnTo>
                      <a:pt x="320" y="285"/>
                    </a:lnTo>
                    <a:lnTo>
                      <a:pt x="357" y="321"/>
                    </a:lnTo>
                    <a:lnTo>
                      <a:pt x="320" y="393"/>
                    </a:lnTo>
                    <a:lnTo>
                      <a:pt x="0" y="393"/>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7" name="Freeform 2267"/>
              <p:cNvSpPr>
                <a:spLocks/>
              </p:cNvSpPr>
              <p:nvPr/>
            </p:nvSpPr>
            <p:spPr bwMode="auto">
              <a:xfrm>
                <a:off x="2990" y="3241"/>
                <a:ext cx="287" cy="393"/>
              </a:xfrm>
              <a:custGeom>
                <a:avLst/>
                <a:gdLst>
                  <a:gd name="T0" fmla="*/ 0 w 287"/>
                  <a:gd name="T1" fmla="*/ 0 h 393"/>
                  <a:gd name="T2" fmla="*/ 178 w 287"/>
                  <a:gd name="T3" fmla="*/ 0 h 393"/>
                  <a:gd name="T4" fmla="*/ 286 w 287"/>
                  <a:gd name="T5" fmla="*/ 71 h 393"/>
                  <a:gd name="T6" fmla="*/ 286 w 287"/>
                  <a:gd name="T7" fmla="*/ 392 h 393"/>
                  <a:gd name="T8" fmla="*/ 0 w 287"/>
                  <a:gd name="T9" fmla="*/ 392 h 393"/>
                  <a:gd name="T10" fmla="*/ 0 w 287"/>
                  <a:gd name="T11" fmla="*/ 0 h 3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393">
                    <a:moveTo>
                      <a:pt x="0" y="0"/>
                    </a:moveTo>
                    <a:lnTo>
                      <a:pt x="178" y="0"/>
                    </a:lnTo>
                    <a:lnTo>
                      <a:pt x="286" y="71"/>
                    </a:lnTo>
                    <a:lnTo>
                      <a:pt x="286" y="392"/>
                    </a:lnTo>
                    <a:lnTo>
                      <a:pt x="0" y="392"/>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8" name="Freeform 2268"/>
              <p:cNvSpPr>
                <a:spLocks/>
              </p:cNvSpPr>
              <p:nvPr/>
            </p:nvSpPr>
            <p:spPr bwMode="auto">
              <a:xfrm>
                <a:off x="3347" y="3704"/>
                <a:ext cx="287" cy="286"/>
              </a:xfrm>
              <a:custGeom>
                <a:avLst/>
                <a:gdLst>
                  <a:gd name="T0" fmla="*/ 0 w 287"/>
                  <a:gd name="T1" fmla="*/ 0 h 286"/>
                  <a:gd name="T2" fmla="*/ 249 w 287"/>
                  <a:gd name="T3" fmla="*/ 0 h 286"/>
                  <a:gd name="T4" fmla="*/ 286 w 287"/>
                  <a:gd name="T5" fmla="*/ 35 h 286"/>
                  <a:gd name="T6" fmla="*/ 286 w 287"/>
                  <a:gd name="T7" fmla="*/ 285 h 286"/>
                  <a:gd name="T8" fmla="*/ 0 w 287"/>
                  <a:gd name="T9" fmla="*/ 285 h 286"/>
                  <a:gd name="T10" fmla="*/ 0 w 287"/>
                  <a:gd name="T11" fmla="*/ 0 h 2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286">
                    <a:moveTo>
                      <a:pt x="0" y="0"/>
                    </a:moveTo>
                    <a:lnTo>
                      <a:pt x="249" y="0"/>
                    </a:lnTo>
                    <a:lnTo>
                      <a:pt x="286" y="35"/>
                    </a:lnTo>
                    <a:lnTo>
                      <a:pt x="286" y="285"/>
                    </a:lnTo>
                    <a:lnTo>
                      <a:pt x="0" y="285"/>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89" name="Freeform 2269"/>
              <p:cNvSpPr>
                <a:spLocks/>
              </p:cNvSpPr>
              <p:nvPr/>
            </p:nvSpPr>
            <p:spPr bwMode="auto">
              <a:xfrm>
                <a:off x="3596" y="3419"/>
                <a:ext cx="430" cy="321"/>
              </a:xfrm>
              <a:custGeom>
                <a:avLst/>
                <a:gdLst>
                  <a:gd name="T0" fmla="*/ 143 w 430"/>
                  <a:gd name="T1" fmla="*/ 0 h 321"/>
                  <a:gd name="T2" fmla="*/ 249 w 430"/>
                  <a:gd name="T3" fmla="*/ 0 h 321"/>
                  <a:gd name="T4" fmla="*/ 357 w 430"/>
                  <a:gd name="T5" fmla="*/ 177 h 321"/>
                  <a:gd name="T6" fmla="*/ 429 w 430"/>
                  <a:gd name="T7" fmla="*/ 177 h 321"/>
                  <a:gd name="T8" fmla="*/ 392 w 430"/>
                  <a:gd name="T9" fmla="*/ 249 h 321"/>
                  <a:gd name="T10" fmla="*/ 429 w 430"/>
                  <a:gd name="T11" fmla="*/ 320 h 321"/>
                  <a:gd name="T12" fmla="*/ 36 w 430"/>
                  <a:gd name="T13" fmla="*/ 320 h 321"/>
                  <a:gd name="T14" fmla="*/ 0 w 430"/>
                  <a:gd name="T15" fmla="*/ 284 h 321"/>
                  <a:gd name="T16" fmla="*/ 36 w 430"/>
                  <a:gd name="T17" fmla="*/ 212 h 321"/>
                  <a:gd name="T18" fmla="*/ 143 w 430"/>
                  <a:gd name="T19" fmla="*/ 107 h 321"/>
                  <a:gd name="T20" fmla="*/ 143 w 430"/>
                  <a:gd name="T21" fmla="*/ 0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0" h="321">
                    <a:moveTo>
                      <a:pt x="143" y="0"/>
                    </a:moveTo>
                    <a:lnTo>
                      <a:pt x="249" y="0"/>
                    </a:lnTo>
                    <a:lnTo>
                      <a:pt x="357" y="177"/>
                    </a:lnTo>
                    <a:lnTo>
                      <a:pt x="429" y="177"/>
                    </a:lnTo>
                    <a:lnTo>
                      <a:pt x="392" y="249"/>
                    </a:lnTo>
                    <a:lnTo>
                      <a:pt x="429" y="320"/>
                    </a:lnTo>
                    <a:lnTo>
                      <a:pt x="36" y="320"/>
                    </a:lnTo>
                    <a:lnTo>
                      <a:pt x="0" y="284"/>
                    </a:lnTo>
                    <a:lnTo>
                      <a:pt x="36" y="212"/>
                    </a:lnTo>
                    <a:lnTo>
                      <a:pt x="143" y="107"/>
                    </a:lnTo>
                    <a:lnTo>
                      <a:pt x="143"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0" name="Freeform 2270"/>
              <p:cNvSpPr>
                <a:spLocks/>
              </p:cNvSpPr>
              <p:nvPr/>
            </p:nvSpPr>
            <p:spPr bwMode="auto">
              <a:xfrm>
                <a:off x="3775" y="3739"/>
                <a:ext cx="322" cy="394"/>
              </a:xfrm>
              <a:custGeom>
                <a:avLst/>
                <a:gdLst>
                  <a:gd name="T0" fmla="*/ 0 w 322"/>
                  <a:gd name="T1" fmla="*/ 0 h 394"/>
                  <a:gd name="T2" fmla="*/ 250 w 322"/>
                  <a:gd name="T3" fmla="*/ 0 h 394"/>
                  <a:gd name="T4" fmla="*/ 321 w 322"/>
                  <a:gd name="T5" fmla="*/ 107 h 394"/>
                  <a:gd name="T6" fmla="*/ 213 w 322"/>
                  <a:gd name="T7" fmla="*/ 214 h 394"/>
                  <a:gd name="T8" fmla="*/ 250 w 322"/>
                  <a:gd name="T9" fmla="*/ 250 h 394"/>
                  <a:gd name="T10" fmla="*/ 142 w 322"/>
                  <a:gd name="T11" fmla="*/ 321 h 394"/>
                  <a:gd name="T12" fmla="*/ 107 w 322"/>
                  <a:gd name="T13" fmla="*/ 393 h 394"/>
                  <a:gd name="T14" fmla="*/ 0 w 322"/>
                  <a:gd name="T15" fmla="*/ 393 h 394"/>
                  <a:gd name="T16" fmla="*/ 0 w 322"/>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 h="394">
                    <a:moveTo>
                      <a:pt x="0" y="0"/>
                    </a:moveTo>
                    <a:lnTo>
                      <a:pt x="250" y="0"/>
                    </a:lnTo>
                    <a:lnTo>
                      <a:pt x="321" y="107"/>
                    </a:lnTo>
                    <a:lnTo>
                      <a:pt x="213" y="214"/>
                    </a:lnTo>
                    <a:lnTo>
                      <a:pt x="250" y="250"/>
                    </a:lnTo>
                    <a:lnTo>
                      <a:pt x="142" y="321"/>
                    </a:lnTo>
                    <a:lnTo>
                      <a:pt x="107" y="393"/>
                    </a:lnTo>
                    <a:lnTo>
                      <a:pt x="0" y="393"/>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1" name="Freeform 2271"/>
              <p:cNvSpPr>
                <a:spLocks/>
              </p:cNvSpPr>
              <p:nvPr/>
            </p:nvSpPr>
            <p:spPr bwMode="auto">
              <a:xfrm>
                <a:off x="3882" y="3989"/>
                <a:ext cx="287" cy="358"/>
              </a:xfrm>
              <a:custGeom>
                <a:avLst/>
                <a:gdLst>
                  <a:gd name="T0" fmla="*/ 35 w 287"/>
                  <a:gd name="T1" fmla="*/ 70 h 358"/>
                  <a:gd name="T2" fmla="*/ 143 w 287"/>
                  <a:gd name="T3" fmla="*/ 0 h 358"/>
                  <a:gd name="T4" fmla="*/ 213 w 287"/>
                  <a:gd name="T5" fmla="*/ 35 h 358"/>
                  <a:gd name="T6" fmla="*/ 286 w 287"/>
                  <a:gd name="T7" fmla="*/ 143 h 358"/>
                  <a:gd name="T8" fmla="*/ 286 w 287"/>
                  <a:gd name="T9" fmla="*/ 213 h 358"/>
                  <a:gd name="T10" fmla="*/ 143 w 287"/>
                  <a:gd name="T11" fmla="*/ 321 h 358"/>
                  <a:gd name="T12" fmla="*/ 106 w 287"/>
                  <a:gd name="T13" fmla="*/ 357 h 358"/>
                  <a:gd name="T14" fmla="*/ 35 w 287"/>
                  <a:gd name="T15" fmla="*/ 249 h 358"/>
                  <a:gd name="T16" fmla="*/ 0 w 287"/>
                  <a:gd name="T17" fmla="*/ 213 h 358"/>
                  <a:gd name="T18" fmla="*/ 0 w 287"/>
                  <a:gd name="T19" fmla="*/ 143 h 358"/>
                  <a:gd name="T20" fmla="*/ 35 w 287"/>
                  <a:gd name="T21" fmla="*/ 70 h 3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358">
                    <a:moveTo>
                      <a:pt x="35" y="70"/>
                    </a:moveTo>
                    <a:lnTo>
                      <a:pt x="143" y="0"/>
                    </a:lnTo>
                    <a:lnTo>
                      <a:pt x="213" y="35"/>
                    </a:lnTo>
                    <a:lnTo>
                      <a:pt x="286" y="143"/>
                    </a:lnTo>
                    <a:lnTo>
                      <a:pt x="286" y="213"/>
                    </a:lnTo>
                    <a:lnTo>
                      <a:pt x="143" y="321"/>
                    </a:lnTo>
                    <a:lnTo>
                      <a:pt x="106" y="357"/>
                    </a:lnTo>
                    <a:lnTo>
                      <a:pt x="35" y="249"/>
                    </a:lnTo>
                    <a:lnTo>
                      <a:pt x="0" y="213"/>
                    </a:lnTo>
                    <a:lnTo>
                      <a:pt x="0" y="143"/>
                    </a:lnTo>
                    <a:lnTo>
                      <a:pt x="35" y="7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2" name="Freeform 2272"/>
              <p:cNvSpPr>
                <a:spLocks/>
              </p:cNvSpPr>
              <p:nvPr/>
            </p:nvSpPr>
            <p:spPr bwMode="auto">
              <a:xfrm>
                <a:off x="4025" y="4132"/>
                <a:ext cx="287" cy="393"/>
              </a:xfrm>
              <a:custGeom>
                <a:avLst/>
                <a:gdLst>
                  <a:gd name="T0" fmla="*/ 0 w 287"/>
                  <a:gd name="T1" fmla="*/ 178 h 393"/>
                  <a:gd name="T2" fmla="*/ 143 w 287"/>
                  <a:gd name="T3" fmla="*/ 70 h 393"/>
                  <a:gd name="T4" fmla="*/ 143 w 287"/>
                  <a:gd name="T5" fmla="*/ 0 h 393"/>
                  <a:gd name="T6" fmla="*/ 213 w 287"/>
                  <a:gd name="T7" fmla="*/ 0 h 393"/>
                  <a:gd name="T8" fmla="*/ 286 w 287"/>
                  <a:gd name="T9" fmla="*/ 106 h 393"/>
                  <a:gd name="T10" fmla="*/ 286 w 287"/>
                  <a:gd name="T11" fmla="*/ 249 h 393"/>
                  <a:gd name="T12" fmla="*/ 213 w 287"/>
                  <a:gd name="T13" fmla="*/ 392 h 393"/>
                  <a:gd name="T14" fmla="*/ 106 w 287"/>
                  <a:gd name="T15" fmla="*/ 392 h 393"/>
                  <a:gd name="T16" fmla="*/ 0 w 287"/>
                  <a:gd name="T17" fmla="*/ 249 h 393"/>
                  <a:gd name="T18" fmla="*/ 0 w 287"/>
                  <a:gd name="T19" fmla="*/ 178 h 3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 h="393">
                    <a:moveTo>
                      <a:pt x="0" y="178"/>
                    </a:moveTo>
                    <a:lnTo>
                      <a:pt x="143" y="70"/>
                    </a:lnTo>
                    <a:lnTo>
                      <a:pt x="143" y="0"/>
                    </a:lnTo>
                    <a:lnTo>
                      <a:pt x="213" y="0"/>
                    </a:lnTo>
                    <a:lnTo>
                      <a:pt x="286" y="106"/>
                    </a:lnTo>
                    <a:lnTo>
                      <a:pt x="286" y="249"/>
                    </a:lnTo>
                    <a:lnTo>
                      <a:pt x="213" y="392"/>
                    </a:lnTo>
                    <a:lnTo>
                      <a:pt x="106" y="392"/>
                    </a:lnTo>
                    <a:lnTo>
                      <a:pt x="0" y="249"/>
                    </a:lnTo>
                    <a:lnTo>
                      <a:pt x="0" y="178"/>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3" name="Freeform 2273"/>
              <p:cNvSpPr>
                <a:spLocks/>
              </p:cNvSpPr>
              <p:nvPr/>
            </p:nvSpPr>
            <p:spPr bwMode="auto">
              <a:xfrm>
                <a:off x="3561" y="4133"/>
                <a:ext cx="358" cy="429"/>
              </a:xfrm>
              <a:custGeom>
                <a:avLst/>
                <a:gdLst>
                  <a:gd name="T0" fmla="*/ 71 w 358"/>
                  <a:gd name="T1" fmla="*/ 70 h 429"/>
                  <a:gd name="T2" fmla="*/ 179 w 358"/>
                  <a:gd name="T3" fmla="*/ 70 h 429"/>
                  <a:gd name="T4" fmla="*/ 179 w 358"/>
                  <a:gd name="T5" fmla="*/ 0 h 429"/>
                  <a:gd name="T6" fmla="*/ 321 w 358"/>
                  <a:gd name="T7" fmla="*/ 0 h 429"/>
                  <a:gd name="T8" fmla="*/ 321 w 358"/>
                  <a:gd name="T9" fmla="*/ 70 h 429"/>
                  <a:gd name="T10" fmla="*/ 357 w 358"/>
                  <a:gd name="T11" fmla="*/ 106 h 429"/>
                  <a:gd name="T12" fmla="*/ 357 w 358"/>
                  <a:gd name="T13" fmla="*/ 428 h 429"/>
                  <a:gd name="T14" fmla="*/ 71 w 358"/>
                  <a:gd name="T15" fmla="*/ 428 h 429"/>
                  <a:gd name="T16" fmla="*/ 71 w 358"/>
                  <a:gd name="T17" fmla="*/ 356 h 429"/>
                  <a:gd name="T18" fmla="*/ 0 w 358"/>
                  <a:gd name="T19" fmla="*/ 248 h 429"/>
                  <a:gd name="T20" fmla="*/ 0 w 358"/>
                  <a:gd name="T21" fmla="*/ 213 h 429"/>
                  <a:gd name="T22" fmla="*/ 35 w 358"/>
                  <a:gd name="T23" fmla="*/ 106 h 429"/>
                  <a:gd name="T24" fmla="*/ 71 w 358"/>
                  <a:gd name="T25" fmla="*/ 106 h 429"/>
                  <a:gd name="T26" fmla="*/ 71 w 358"/>
                  <a:gd name="T27" fmla="*/ 70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8" h="429">
                    <a:moveTo>
                      <a:pt x="71" y="70"/>
                    </a:moveTo>
                    <a:lnTo>
                      <a:pt x="179" y="70"/>
                    </a:lnTo>
                    <a:lnTo>
                      <a:pt x="179" y="0"/>
                    </a:lnTo>
                    <a:lnTo>
                      <a:pt x="321" y="0"/>
                    </a:lnTo>
                    <a:lnTo>
                      <a:pt x="321" y="70"/>
                    </a:lnTo>
                    <a:lnTo>
                      <a:pt x="357" y="106"/>
                    </a:lnTo>
                    <a:lnTo>
                      <a:pt x="357" y="428"/>
                    </a:lnTo>
                    <a:lnTo>
                      <a:pt x="71" y="428"/>
                    </a:lnTo>
                    <a:lnTo>
                      <a:pt x="71" y="356"/>
                    </a:lnTo>
                    <a:lnTo>
                      <a:pt x="0" y="248"/>
                    </a:lnTo>
                    <a:lnTo>
                      <a:pt x="0" y="213"/>
                    </a:lnTo>
                    <a:lnTo>
                      <a:pt x="35" y="106"/>
                    </a:lnTo>
                    <a:lnTo>
                      <a:pt x="71" y="106"/>
                    </a:lnTo>
                    <a:lnTo>
                      <a:pt x="71" y="7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4" name="Freeform 2274"/>
              <p:cNvSpPr>
                <a:spLocks/>
              </p:cNvSpPr>
              <p:nvPr/>
            </p:nvSpPr>
            <p:spPr bwMode="auto">
              <a:xfrm>
                <a:off x="3740" y="4239"/>
                <a:ext cx="392" cy="573"/>
              </a:xfrm>
              <a:custGeom>
                <a:avLst/>
                <a:gdLst>
                  <a:gd name="T0" fmla="*/ 177 w 392"/>
                  <a:gd name="T1" fmla="*/ 0 h 573"/>
                  <a:gd name="T2" fmla="*/ 248 w 392"/>
                  <a:gd name="T3" fmla="*/ 107 h 573"/>
                  <a:gd name="T4" fmla="*/ 284 w 392"/>
                  <a:gd name="T5" fmla="*/ 71 h 573"/>
                  <a:gd name="T6" fmla="*/ 284 w 392"/>
                  <a:gd name="T7" fmla="*/ 142 h 573"/>
                  <a:gd name="T8" fmla="*/ 391 w 392"/>
                  <a:gd name="T9" fmla="*/ 285 h 573"/>
                  <a:gd name="T10" fmla="*/ 355 w 392"/>
                  <a:gd name="T11" fmla="*/ 321 h 573"/>
                  <a:gd name="T12" fmla="*/ 391 w 392"/>
                  <a:gd name="T13" fmla="*/ 392 h 573"/>
                  <a:gd name="T14" fmla="*/ 355 w 392"/>
                  <a:gd name="T15" fmla="*/ 429 h 573"/>
                  <a:gd name="T16" fmla="*/ 320 w 392"/>
                  <a:gd name="T17" fmla="*/ 321 h 573"/>
                  <a:gd name="T18" fmla="*/ 284 w 392"/>
                  <a:gd name="T19" fmla="*/ 321 h 573"/>
                  <a:gd name="T20" fmla="*/ 320 w 392"/>
                  <a:gd name="T21" fmla="*/ 429 h 573"/>
                  <a:gd name="T22" fmla="*/ 320 w 392"/>
                  <a:gd name="T23" fmla="*/ 464 h 573"/>
                  <a:gd name="T24" fmla="*/ 284 w 392"/>
                  <a:gd name="T25" fmla="*/ 535 h 573"/>
                  <a:gd name="T26" fmla="*/ 177 w 392"/>
                  <a:gd name="T27" fmla="*/ 535 h 573"/>
                  <a:gd name="T28" fmla="*/ 177 w 392"/>
                  <a:gd name="T29" fmla="*/ 572 h 573"/>
                  <a:gd name="T30" fmla="*/ 35 w 392"/>
                  <a:gd name="T31" fmla="*/ 572 h 573"/>
                  <a:gd name="T32" fmla="*/ 0 w 392"/>
                  <a:gd name="T33" fmla="*/ 321 h 573"/>
                  <a:gd name="T34" fmla="*/ 177 w 392"/>
                  <a:gd name="T35" fmla="*/ 321 h 573"/>
                  <a:gd name="T36" fmla="*/ 177 w 392"/>
                  <a:gd name="T37" fmla="*/ 0 h 5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 h="573">
                    <a:moveTo>
                      <a:pt x="177" y="0"/>
                    </a:moveTo>
                    <a:lnTo>
                      <a:pt x="248" y="107"/>
                    </a:lnTo>
                    <a:lnTo>
                      <a:pt x="284" y="71"/>
                    </a:lnTo>
                    <a:lnTo>
                      <a:pt x="284" y="142"/>
                    </a:lnTo>
                    <a:lnTo>
                      <a:pt x="391" y="285"/>
                    </a:lnTo>
                    <a:lnTo>
                      <a:pt x="355" y="321"/>
                    </a:lnTo>
                    <a:lnTo>
                      <a:pt x="391" y="392"/>
                    </a:lnTo>
                    <a:lnTo>
                      <a:pt x="355" y="429"/>
                    </a:lnTo>
                    <a:lnTo>
                      <a:pt x="320" y="321"/>
                    </a:lnTo>
                    <a:lnTo>
                      <a:pt x="284" y="321"/>
                    </a:lnTo>
                    <a:lnTo>
                      <a:pt x="320" y="429"/>
                    </a:lnTo>
                    <a:lnTo>
                      <a:pt x="320" y="464"/>
                    </a:lnTo>
                    <a:lnTo>
                      <a:pt x="284" y="535"/>
                    </a:lnTo>
                    <a:lnTo>
                      <a:pt x="177" y="535"/>
                    </a:lnTo>
                    <a:lnTo>
                      <a:pt x="177" y="572"/>
                    </a:lnTo>
                    <a:lnTo>
                      <a:pt x="35" y="572"/>
                    </a:lnTo>
                    <a:lnTo>
                      <a:pt x="0" y="321"/>
                    </a:lnTo>
                    <a:lnTo>
                      <a:pt x="177" y="321"/>
                    </a:lnTo>
                    <a:lnTo>
                      <a:pt x="177"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5" name="Freeform 2275"/>
              <p:cNvSpPr>
                <a:spLocks/>
              </p:cNvSpPr>
              <p:nvPr/>
            </p:nvSpPr>
            <p:spPr bwMode="auto">
              <a:xfrm>
                <a:off x="3775" y="4774"/>
                <a:ext cx="251" cy="358"/>
              </a:xfrm>
              <a:custGeom>
                <a:avLst/>
                <a:gdLst>
                  <a:gd name="T0" fmla="*/ 0 w 251"/>
                  <a:gd name="T1" fmla="*/ 36 h 358"/>
                  <a:gd name="T2" fmla="*/ 142 w 251"/>
                  <a:gd name="T3" fmla="*/ 36 h 358"/>
                  <a:gd name="T4" fmla="*/ 142 w 251"/>
                  <a:gd name="T5" fmla="*/ 0 h 358"/>
                  <a:gd name="T6" fmla="*/ 250 w 251"/>
                  <a:gd name="T7" fmla="*/ 0 h 358"/>
                  <a:gd name="T8" fmla="*/ 250 w 251"/>
                  <a:gd name="T9" fmla="*/ 71 h 358"/>
                  <a:gd name="T10" fmla="*/ 178 w 251"/>
                  <a:gd name="T11" fmla="*/ 107 h 358"/>
                  <a:gd name="T12" fmla="*/ 213 w 251"/>
                  <a:gd name="T13" fmla="*/ 143 h 358"/>
                  <a:gd name="T14" fmla="*/ 213 w 251"/>
                  <a:gd name="T15" fmla="*/ 179 h 358"/>
                  <a:gd name="T16" fmla="*/ 142 w 251"/>
                  <a:gd name="T17" fmla="*/ 214 h 358"/>
                  <a:gd name="T18" fmla="*/ 142 w 251"/>
                  <a:gd name="T19" fmla="*/ 249 h 358"/>
                  <a:gd name="T20" fmla="*/ 213 w 251"/>
                  <a:gd name="T21" fmla="*/ 286 h 358"/>
                  <a:gd name="T22" fmla="*/ 213 w 251"/>
                  <a:gd name="T23" fmla="*/ 357 h 358"/>
                  <a:gd name="T24" fmla="*/ 0 w 251"/>
                  <a:gd name="T25" fmla="*/ 357 h 358"/>
                  <a:gd name="T26" fmla="*/ 0 w 251"/>
                  <a:gd name="T27" fmla="*/ 36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1" h="358">
                    <a:moveTo>
                      <a:pt x="0" y="36"/>
                    </a:moveTo>
                    <a:lnTo>
                      <a:pt x="142" y="36"/>
                    </a:lnTo>
                    <a:lnTo>
                      <a:pt x="142" y="0"/>
                    </a:lnTo>
                    <a:lnTo>
                      <a:pt x="250" y="0"/>
                    </a:lnTo>
                    <a:lnTo>
                      <a:pt x="250" y="71"/>
                    </a:lnTo>
                    <a:lnTo>
                      <a:pt x="178" y="107"/>
                    </a:lnTo>
                    <a:lnTo>
                      <a:pt x="213" y="143"/>
                    </a:lnTo>
                    <a:lnTo>
                      <a:pt x="213" y="179"/>
                    </a:lnTo>
                    <a:lnTo>
                      <a:pt x="142" y="214"/>
                    </a:lnTo>
                    <a:lnTo>
                      <a:pt x="142" y="249"/>
                    </a:lnTo>
                    <a:lnTo>
                      <a:pt x="213" y="286"/>
                    </a:lnTo>
                    <a:lnTo>
                      <a:pt x="213" y="357"/>
                    </a:lnTo>
                    <a:lnTo>
                      <a:pt x="0" y="357"/>
                    </a:lnTo>
                    <a:lnTo>
                      <a:pt x="0" y="36"/>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6" name="Freeform 2276"/>
              <p:cNvSpPr>
                <a:spLocks/>
              </p:cNvSpPr>
              <p:nvPr/>
            </p:nvSpPr>
            <p:spPr bwMode="auto">
              <a:xfrm>
                <a:off x="3490" y="4560"/>
                <a:ext cx="287" cy="572"/>
              </a:xfrm>
              <a:custGeom>
                <a:avLst/>
                <a:gdLst>
                  <a:gd name="T0" fmla="*/ 143 w 287"/>
                  <a:gd name="T1" fmla="*/ 0 h 572"/>
                  <a:gd name="T2" fmla="*/ 250 w 287"/>
                  <a:gd name="T3" fmla="*/ 0 h 572"/>
                  <a:gd name="T4" fmla="*/ 286 w 287"/>
                  <a:gd name="T5" fmla="*/ 250 h 572"/>
                  <a:gd name="T6" fmla="*/ 286 w 287"/>
                  <a:gd name="T7" fmla="*/ 571 h 572"/>
                  <a:gd name="T8" fmla="*/ 0 w 287"/>
                  <a:gd name="T9" fmla="*/ 571 h 572"/>
                  <a:gd name="T10" fmla="*/ 36 w 287"/>
                  <a:gd name="T11" fmla="*/ 428 h 572"/>
                  <a:gd name="T12" fmla="*/ 214 w 287"/>
                  <a:gd name="T13" fmla="*/ 250 h 572"/>
                  <a:gd name="T14" fmla="*/ 178 w 287"/>
                  <a:gd name="T15" fmla="*/ 178 h 572"/>
                  <a:gd name="T16" fmla="*/ 107 w 287"/>
                  <a:gd name="T17" fmla="*/ 178 h 572"/>
                  <a:gd name="T18" fmla="*/ 107 w 287"/>
                  <a:gd name="T19" fmla="*/ 142 h 572"/>
                  <a:gd name="T20" fmla="*/ 143 w 287"/>
                  <a:gd name="T21" fmla="*/ 107 h 572"/>
                  <a:gd name="T22" fmla="*/ 143 w 287"/>
                  <a:gd name="T23" fmla="*/ 0 h 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7" h="572">
                    <a:moveTo>
                      <a:pt x="143" y="0"/>
                    </a:moveTo>
                    <a:lnTo>
                      <a:pt x="250" y="0"/>
                    </a:lnTo>
                    <a:lnTo>
                      <a:pt x="286" y="250"/>
                    </a:lnTo>
                    <a:lnTo>
                      <a:pt x="286" y="571"/>
                    </a:lnTo>
                    <a:lnTo>
                      <a:pt x="0" y="571"/>
                    </a:lnTo>
                    <a:lnTo>
                      <a:pt x="36" y="428"/>
                    </a:lnTo>
                    <a:lnTo>
                      <a:pt x="214" y="250"/>
                    </a:lnTo>
                    <a:lnTo>
                      <a:pt x="178" y="178"/>
                    </a:lnTo>
                    <a:lnTo>
                      <a:pt x="107" y="178"/>
                    </a:lnTo>
                    <a:lnTo>
                      <a:pt x="107" y="142"/>
                    </a:lnTo>
                    <a:lnTo>
                      <a:pt x="143" y="107"/>
                    </a:lnTo>
                    <a:lnTo>
                      <a:pt x="143"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7" name="Freeform 2277"/>
              <p:cNvSpPr>
                <a:spLocks/>
              </p:cNvSpPr>
              <p:nvPr/>
            </p:nvSpPr>
            <p:spPr bwMode="auto">
              <a:xfrm>
                <a:off x="3561" y="3740"/>
                <a:ext cx="215" cy="465"/>
              </a:xfrm>
              <a:custGeom>
                <a:avLst/>
                <a:gdLst>
                  <a:gd name="T0" fmla="*/ 71 w 215"/>
                  <a:gd name="T1" fmla="*/ 0 h 465"/>
                  <a:gd name="T2" fmla="*/ 214 w 215"/>
                  <a:gd name="T3" fmla="*/ 0 h 465"/>
                  <a:gd name="T4" fmla="*/ 214 w 215"/>
                  <a:gd name="T5" fmla="*/ 393 h 465"/>
                  <a:gd name="T6" fmla="*/ 178 w 215"/>
                  <a:gd name="T7" fmla="*/ 393 h 465"/>
                  <a:gd name="T8" fmla="*/ 178 w 215"/>
                  <a:gd name="T9" fmla="*/ 464 h 465"/>
                  <a:gd name="T10" fmla="*/ 71 w 215"/>
                  <a:gd name="T11" fmla="*/ 464 h 465"/>
                  <a:gd name="T12" fmla="*/ 71 w 215"/>
                  <a:gd name="T13" fmla="*/ 428 h 465"/>
                  <a:gd name="T14" fmla="*/ 0 w 215"/>
                  <a:gd name="T15" fmla="*/ 428 h 465"/>
                  <a:gd name="T16" fmla="*/ 0 w 215"/>
                  <a:gd name="T17" fmla="*/ 250 h 465"/>
                  <a:gd name="T18" fmla="*/ 71 w 215"/>
                  <a:gd name="T19" fmla="*/ 250 h 465"/>
                  <a:gd name="T20" fmla="*/ 71 w 215"/>
                  <a:gd name="T21" fmla="*/ 0 h 4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465">
                    <a:moveTo>
                      <a:pt x="71" y="0"/>
                    </a:moveTo>
                    <a:lnTo>
                      <a:pt x="214" y="0"/>
                    </a:lnTo>
                    <a:lnTo>
                      <a:pt x="214" y="393"/>
                    </a:lnTo>
                    <a:lnTo>
                      <a:pt x="178" y="393"/>
                    </a:lnTo>
                    <a:lnTo>
                      <a:pt x="178" y="464"/>
                    </a:lnTo>
                    <a:lnTo>
                      <a:pt x="71" y="464"/>
                    </a:lnTo>
                    <a:lnTo>
                      <a:pt x="71" y="428"/>
                    </a:lnTo>
                    <a:lnTo>
                      <a:pt x="0" y="428"/>
                    </a:lnTo>
                    <a:lnTo>
                      <a:pt x="0" y="250"/>
                    </a:lnTo>
                    <a:lnTo>
                      <a:pt x="71" y="250"/>
                    </a:lnTo>
                    <a:lnTo>
                      <a:pt x="71"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98" name="Freeform 2278"/>
              <p:cNvSpPr>
                <a:spLocks/>
              </p:cNvSpPr>
              <p:nvPr/>
            </p:nvSpPr>
            <p:spPr bwMode="auto">
              <a:xfrm>
                <a:off x="990" y="1562"/>
                <a:ext cx="251" cy="286"/>
              </a:xfrm>
              <a:custGeom>
                <a:avLst/>
                <a:gdLst>
                  <a:gd name="T0" fmla="*/ 0 w 251"/>
                  <a:gd name="T1" fmla="*/ 0 h 286"/>
                  <a:gd name="T2" fmla="*/ 250 w 251"/>
                  <a:gd name="T3" fmla="*/ 0 h 286"/>
                  <a:gd name="T4" fmla="*/ 250 w 251"/>
                  <a:gd name="T5" fmla="*/ 285 h 286"/>
                  <a:gd name="T6" fmla="*/ 0 w 251"/>
                  <a:gd name="T7" fmla="*/ 285 h 286"/>
                  <a:gd name="T8" fmla="*/ 0 w 25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86">
                    <a:moveTo>
                      <a:pt x="0" y="0"/>
                    </a:moveTo>
                    <a:lnTo>
                      <a:pt x="250" y="0"/>
                    </a:lnTo>
                    <a:lnTo>
                      <a:pt x="250" y="285"/>
                    </a:lnTo>
                    <a:lnTo>
                      <a:pt x="0" y="285"/>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Freeform 2279"/>
              <p:cNvSpPr>
                <a:spLocks/>
              </p:cNvSpPr>
              <p:nvPr/>
            </p:nvSpPr>
            <p:spPr bwMode="auto">
              <a:xfrm>
                <a:off x="1525" y="1351"/>
                <a:ext cx="288" cy="283"/>
              </a:xfrm>
              <a:custGeom>
                <a:avLst/>
                <a:gdLst>
                  <a:gd name="T0" fmla="*/ 0 w 288"/>
                  <a:gd name="T1" fmla="*/ 0 h 283"/>
                  <a:gd name="T2" fmla="*/ 287 w 288"/>
                  <a:gd name="T3" fmla="*/ 0 h 283"/>
                  <a:gd name="T4" fmla="*/ 287 w 288"/>
                  <a:gd name="T5" fmla="*/ 282 h 283"/>
                  <a:gd name="T6" fmla="*/ 0 w 288"/>
                  <a:gd name="T7" fmla="*/ 282 h 283"/>
                  <a:gd name="T8" fmla="*/ 0 w 288"/>
                  <a:gd name="T9" fmla="*/ 0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3">
                    <a:moveTo>
                      <a:pt x="0" y="0"/>
                    </a:moveTo>
                    <a:lnTo>
                      <a:pt x="287" y="0"/>
                    </a:lnTo>
                    <a:lnTo>
                      <a:pt x="287" y="282"/>
                    </a:lnTo>
                    <a:lnTo>
                      <a:pt x="0" y="282"/>
                    </a:lnTo>
                    <a:lnTo>
                      <a:pt x="0"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17" name="Freeform 2280"/>
              <p:cNvSpPr>
                <a:spLocks/>
              </p:cNvSpPr>
              <p:nvPr/>
            </p:nvSpPr>
            <p:spPr bwMode="auto">
              <a:xfrm>
                <a:off x="1811" y="1365"/>
                <a:ext cx="321" cy="247"/>
              </a:xfrm>
              <a:custGeom>
                <a:avLst/>
                <a:gdLst>
                  <a:gd name="T0" fmla="*/ 1 w 321"/>
                  <a:gd name="T1" fmla="*/ 0 h 248"/>
                  <a:gd name="T2" fmla="*/ 320 w 321"/>
                  <a:gd name="T3" fmla="*/ 1 h 248"/>
                  <a:gd name="T4" fmla="*/ 320 w 321"/>
                  <a:gd name="T5" fmla="*/ 242 h 248"/>
                  <a:gd name="T6" fmla="*/ 0 w 321"/>
                  <a:gd name="T7" fmla="*/ 247 h 248"/>
                  <a:gd name="T8" fmla="*/ 1 w 32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1" h="248">
                    <a:moveTo>
                      <a:pt x="1" y="0"/>
                    </a:moveTo>
                    <a:lnTo>
                      <a:pt x="320" y="1"/>
                    </a:lnTo>
                    <a:lnTo>
                      <a:pt x="320" y="242"/>
                    </a:lnTo>
                    <a:lnTo>
                      <a:pt x="0" y="247"/>
                    </a:lnTo>
                    <a:lnTo>
                      <a:pt x="1" y="0"/>
                    </a:lnTo>
                  </a:path>
                </a:pathLst>
              </a:custGeom>
              <a:solidFill>
                <a:schemeClr val="accent1">
                  <a:lumMod val="90000"/>
                </a:schemeClr>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p>
            </p:txBody>
          </p:sp>
          <p:sp>
            <p:nvSpPr>
              <p:cNvPr id="3201" name="Rectangle 2281"/>
              <p:cNvSpPr>
                <a:spLocks noChangeArrowheads="1"/>
              </p:cNvSpPr>
              <p:nvPr/>
            </p:nvSpPr>
            <p:spPr bwMode="auto">
              <a:xfrm>
                <a:off x="394" y="1174"/>
                <a:ext cx="28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NODAWAY</a:t>
                </a:r>
              </a:p>
            </p:txBody>
          </p:sp>
          <p:sp>
            <p:nvSpPr>
              <p:cNvPr id="3202" name="Rectangle 2282"/>
              <p:cNvSpPr>
                <a:spLocks noChangeArrowheads="1"/>
              </p:cNvSpPr>
              <p:nvPr/>
            </p:nvSpPr>
            <p:spPr bwMode="auto">
              <a:xfrm>
                <a:off x="720" y="1152"/>
                <a:ext cx="24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WORTH</a:t>
                </a:r>
              </a:p>
            </p:txBody>
          </p:sp>
          <p:sp>
            <p:nvSpPr>
              <p:cNvPr id="3203" name="Rectangle 2283"/>
              <p:cNvSpPr>
                <a:spLocks noChangeArrowheads="1"/>
              </p:cNvSpPr>
              <p:nvPr/>
            </p:nvSpPr>
            <p:spPr bwMode="auto">
              <a:xfrm>
                <a:off x="720" y="1345"/>
                <a:ext cx="25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GENTRY</a:t>
                </a:r>
              </a:p>
            </p:txBody>
          </p:sp>
          <p:sp>
            <p:nvSpPr>
              <p:cNvPr id="3204" name="Rectangle 2284"/>
              <p:cNvSpPr>
                <a:spLocks noChangeArrowheads="1"/>
              </p:cNvSpPr>
              <p:nvPr/>
            </p:nvSpPr>
            <p:spPr bwMode="auto">
              <a:xfrm>
                <a:off x="180" y="1463"/>
                <a:ext cx="20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HOLT</a:t>
                </a:r>
              </a:p>
            </p:txBody>
          </p:sp>
          <p:sp>
            <p:nvSpPr>
              <p:cNvPr id="3205" name="Rectangle 2285"/>
              <p:cNvSpPr>
                <a:spLocks noChangeArrowheads="1"/>
              </p:cNvSpPr>
              <p:nvPr/>
            </p:nvSpPr>
            <p:spPr bwMode="auto">
              <a:xfrm>
                <a:off x="966" y="1174"/>
                <a:ext cx="29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HARRISON</a:t>
                </a:r>
              </a:p>
            </p:txBody>
          </p:sp>
          <p:sp>
            <p:nvSpPr>
              <p:cNvPr id="3206" name="Rectangle 2286"/>
              <p:cNvSpPr>
                <a:spLocks noChangeArrowheads="1"/>
              </p:cNvSpPr>
              <p:nvPr/>
            </p:nvSpPr>
            <p:spPr bwMode="auto">
              <a:xfrm>
                <a:off x="480" y="1584"/>
                <a:ext cx="26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ANDREW</a:t>
                </a:r>
              </a:p>
            </p:txBody>
          </p:sp>
          <p:sp>
            <p:nvSpPr>
              <p:cNvPr id="3207" name="Rectangle 2287"/>
              <p:cNvSpPr>
                <a:spLocks noChangeArrowheads="1"/>
              </p:cNvSpPr>
              <p:nvPr/>
            </p:nvSpPr>
            <p:spPr bwMode="auto">
              <a:xfrm>
                <a:off x="720" y="1678"/>
                <a:ext cx="25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DEKALB</a:t>
                </a:r>
              </a:p>
            </p:txBody>
          </p:sp>
          <p:sp>
            <p:nvSpPr>
              <p:cNvPr id="3208" name="Rectangle 2288"/>
              <p:cNvSpPr>
                <a:spLocks noChangeArrowheads="1"/>
              </p:cNvSpPr>
              <p:nvPr/>
            </p:nvSpPr>
            <p:spPr bwMode="auto">
              <a:xfrm>
                <a:off x="960" y="1629"/>
                <a:ext cx="25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DAVIESS</a:t>
                </a:r>
              </a:p>
            </p:txBody>
          </p:sp>
          <p:sp>
            <p:nvSpPr>
              <p:cNvPr id="3209" name="Rectangle 2289"/>
              <p:cNvSpPr>
                <a:spLocks noChangeArrowheads="1"/>
              </p:cNvSpPr>
              <p:nvPr/>
            </p:nvSpPr>
            <p:spPr bwMode="auto">
              <a:xfrm>
                <a:off x="1248" y="1487"/>
                <a:ext cx="25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GRUNDY</a:t>
                </a:r>
              </a:p>
            </p:txBody>
          </p:sp>
          <p:sp>
            <p:nvSpPr>
              <p:cNvPr id="3210" name="Rectangle 2290"/>
              <p:cNvSpPr>
                <a:spLocks noChangeArrowheads="1"/>
              </p:cNvSpPr>
              <p:nvPr/>
            </p:nvSpPr>
            <p:spPr bwMode="auto">
              <a:xfrm>
                <a:off x="1536" y="1198"/>
                <a:ext cx="25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PUTNAM</a:t>
                </a:r>
              </a:p>
            </p:txBody>
          </p:sp>
          <p:sp>
            <p:nvSpPr>
              <p:cNvPr id="3211" name="Rectangle 2291"/>
              <p:cNvSpPr>
                <a:spLocks noChangeArrowheads="1"/>
              </p:cNvSpPr>
              <p:nvPr/>
            </p:nvSpPr>
            <p:spPr bwMode="auto">
              <a:xfrm>
                <a:off x="1501" y="1354"/>
                <a:ext cx="28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SULLIVAN</a:t>
                </a:r>
              </a:p>
            </p:txBody>
          </p:sp>
          <p:sp>
            <p:nvSpPr>
              <p:cNvPr id="3212" name="Rectangle 2292"/>
              <p:cNvSpPr>
                <a:spLocks noChangeArrowheads="1"/>
              </p:cNvSpPr>
              <p:nvPr/>
            </p:nvSpPr>
            <p:spPr bwMode="auto">
              <a:xfrm>
                <a:off x="1858" y="1174"/>
                <a:ext cx="296"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SCHUYLER</a:t>
                </a:r>
              </a:p>
            </p:txBody>
          </p:sp>
          <p:sp>
            <p:nvSpPr>
              <p:cNvPr id="3213" name="Rectangle 2293"/>
              <p:cNvSpPr>
                <a:spLocks noChangeArrowheads="1"/>
              </p:cNvSpPr>
              <p:nvPr/>
            </p:nvSpPr>
            <p:spPr bwMode="auto">
              <a:xfrm>
                <a:off x="1822" y="1389"/>
                <a:ext cx="22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ADAIR</a:t>
                </a:r>
              </a:p>
            </p:txBody>
          </p:sp>
          <p:sp>
            <p:nvSpPr>
              <p:cNvPr id="3214" name="Rectangle 2294"/>
              <p:cNvSpPr>
                <a:spLocks noChangeArrowheads="1"/>
              </p:cNvSpPr>
              <p:nvPr/>
            </p:nvSpPr>
            <p:spPr bwMode="auto">
              <a:xfrm>
                <a:off x="1536" y="1678"/>
                <a:ext cx="19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LINN</a:t>
                </a:r>
              </a:p>
            </p:txBody>
          </p:sp>
          <p:sp>
            <p:nvSpPr>
              <p:cNvPr id="3215" name="Rectangle 2295"/>
              <p:cNvSpPr>
                <a:spLocks noChangeArrowheads="1"/>
              </p:cNvSpPr>
              <p:nvPr/>
            </p:nvSpPr>
            <p:spPr bwMode="auto">
              <a:xfrm>
                <a:off x="2108" y="1174"/>
                <a:ext cx="29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SCOTLAND</a:t>
                </a:r>
              </a:p>
            </p:txBody>
          </p:sp>
          <p:sp>
            <p:nvSpPr>
              <p:cNvPr id="3216" name="Rectangle 2296"/>
              <p:cNvSpPr>
                <a:spLocks noChangeArrowheads="1"/>
              </p:cNvSpPr>
              <p:nvPr/>
            </p:nvSpPr>
            <p:spPr bwMode="auto">
              <a:xfrm>
                <a:off x="2108" y="1424"/>
                <a:ext cx="21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KNOX</a:t>
                </a:r>
              </a:p>
            </p:txBody>
          </p:sp>
          <p:sp>
            <p:nvSpPr>
              <p:cNvPr id="3217" name="Rectangle 2297"/>
              <p:cNvSpPr>
                <a:spLocks noChangeArrowheads="1"/>
              </p:cNvSpPr>
              <p:nvPr/>
            </p:nvSpPr>
            <p:spPr bwMode="auto">
              <a:xfrm>
                <a:off x="2394" y="1174"/>
                <a:ext cx="23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CLARK</a:t>
                </a:r>
              </a:p>
            </p:txBody>
          </p:sp>
          <p:sp>
            <p:nvSpPr>
              <p:cNvPr id="3218" name="Rectangle 2298"/>
              <p:cNvSpPr>
                <a:spLocks noChangeArrowheads="1"/>
              </p:cNvSpPr>
              <p:nvPr/>
            </p:nvSpPr>
            <p:spPr bwMode="auto">
              <a:xfrm>
                <a:off x="2394" y="1461"/>
                <a:ext cx="22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LEWIS</a:t>
                </a:r>
              </a:p>
            </p:txBody>
          </p:sp>
          <p:sp>
            <p:nvSpPr>
              <p:cNvPr id="3219" name="Rectangle 2299"/>
              <p:cNvSpPr>
                <a:spLocks noChangeArrowheads="1"/>
              </p:cNvSpPr>
              <p:nvPr/>
            </p:nvSpPr>
            <p:spPr bwMode="auto">
              <a:xfrm>
                <a:off x="1788" y="1638"/>
                <a:ext cx="24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MACON</a:t>
                </a:r>
              </a:p>
            </p:txBody>
          </p:sp>
          <p:sp>
            <p:nvSpPr>
              <p:cNvPr id="3220" name="Rectangle 2300"/>
              <p:cNvSpPr>
                <a:spLocks noChangeArrowheads="1"/>
              </p:cNvSpPr>
              <p:nvPr/>
            </p:nvSpPr>
            <p:spPr bwMode="auto">
              <a:xfrm>
                <a:off x="2144" y="1709"/>
                <a:ext cx="24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SHELBY</a:t>
                </a:r>
              </a:p>
            </p:txBody>
          </p:sp>
          <p:sp>
            <p:nvSpPr>
              <p:cNvPr id="3221" name="Rectangle 2301"/>
              <p:cNvSpPr>
                <a:spLocks noChangeArrowheads="1"/>
              </p:cNvSpPr>
              <p:nvPr/>
            </p:nvSpPr>
            <p:spPr bwMode="auto">
              <a:xfrm>
                <a:off x="2466" y="1709"/>
                <a:ext cx="25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MARION</a:t>
                </a:r>
              </a:p>
            </p:txBody>
          </p:sp>
          <p:sp>
            <p:nvSpPr>
              <p:cNvPr id="3222" name="Rectangle 2302"/>
              <p:cNvSpPr>
                <a:spLocks noChangeArrowheads="1"/>
              </p:cNvSpPr>
              <p:nvPr/>
            </p:nvSpPr>
            <p:spPr bwMode="auto">
              <a:xfrm>
                <a:off x="1584" y="2016"/>
                <a:ext cx="29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CHARITON</a:t>
                </a:r>
              </a:p>
            </p:txBody>
          </p:sp>
          <p:sp>
            <p:nvSpPr>
              <p:cNvPr id="3223" name="Rectangle 2303"/>
              <p:cNvSpPr>
                <a:spLocks noChangeArrowheads="1"/>
              </p:cNvSpPr>
              <p:nvPr/>
            </p:nvSpPr>
            <p:spPr bwMode="auto">
              <a:xfrm>
                <a:off x="1930" y="2067"/>
                <a:ext cx="30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RANDOLPH</a:t>
                </a:r>
              </a:p>
            </p:txBody>
          </p:sp>
          <p:sp>
            <p:nvSpPr>
              <p:cNvPr id="3224" name="Rectangle 2304"/>
              <p:cNvSpPr>
                <a:spLocks noChangeArrowheads="1"/>
              </p:cNvSpPr>
              <p:nvPr/>
            </p:nvSpPr>
            <p:spPr bwMode="auto">
              <a:xfrm>
                <a:off x="2251" y="1959"/>
                <a:ext cx="26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MONROE</a:t>
                </a:r>
              </a:p>
            </p:txBody>
          </p:sp>
          <p:sp>
            <p:nvSpPr>
              <p:cNvPr id="3225" name="Rectangle 2305"/>
              <p:cNvSpPr>
                <a:spLocks noChangeArrowheads="1"/>
              </p:cNvSpPr>
              <p:nvPr/>
            </p:nvSpPr>
            <p:spPr bwMode="auto">
              <a:xfrm>
                <a:off x="2537" y="1959"/>
                <a:ext cx="22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RALLS</a:t>
                </a:r>
              </a:p>
            </p:txBody>
          </p:sp>
          <p:sp>
            <p:nvSpPr>
              <p:cNvPr id="3226" name="Rectangle 2306"/>
              <p:cNvSpPr>
                <a:spLocks noChangeArrowheads="1"/>
              </p:cNvSpPr>
              <p:nvPr/>
            </p:nvSpPr>
            <p:spPr bwMode="auto">
              <a:xfrm>
                <a:off x="1248" y="2064"/>
                <a:ext cx="27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CARROLL</a:t>
                </a:r>
              </a:p>
            </p:txBody>
          </p:sp>
          <p:sp>
            <p:nvSpPr>
              <p:cNvPr id="3227" name="Rectangle 2307"/>
              <p:cNvSpPr>
                <a:spLocks noChangeArrowheads="1"/>
              </p:cNvSpPr>
              <p:nvPr/>
            </p:nvSpPr>
            <p:spPr bwMode="auto">
              <a:xfrm>
                <a:off x="960" y="1871"/>
                <a:ext cx="30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CALDWELL</a:t>
                </a:r>
              </a:p>
            </p:txBody>
          </p:sp>
          <p:sp>
            <p:nvSpPr>
              <p:cNvPr id="3228" name="Rectangle 2308"/>
              <p:cNvSpPr>
                <a:spLocks noChangeArrowheads="1"/>
              </p:cNvSpPr>
              <p:nvPr/>
            </p:nvSpPr>
            <p:spPr bwMode="auto">
              <a:xfrm>
                <a:off x="720" y="1921"/>
                <a:ext cx="26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CLINTON</a:t>
                </a:r>
              </a:p>
            </p:txBody>
          </p:sp>
          <p:sp>
            <p:nvSpPr>
              <p:cNvPr id="3229" name="Rectangle 2309"/>
              <p:cNvSpPr>
                <a:spLocks noChangeArrowheads="1"/>
              </p:cNvSpPr>
              <p:nvPr/>
            </p:nvSpPr>
            <p:spPr bwMode="auto">
              <a:xfrm>
                <a:off x="966" y="2067"/>
                <a:ext cx="18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RAY</a:t>
                </a:r>
              </a:p>
            </p:txBody>
          </p:sp>
          <p:sp>
            <p:nvSpPr>
              <p:cNvPr id="3230" name="Rectangle 2310"/>
              <p:cNvSpPr>
                <a:spLocks noChangeArrowheads="1"/>
              </p:cNvSpPr>
              <p:nvPr/>
            </p:nvSpPr>
            <p:spPr bwMode="auto">
              <a:xfrm>
                <a:off x="716" y="2138"/>
                <a:ext cx="207" cy="1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CLAY</a:t>
                </a:r>
              </a:p>
            </p:txBody>
          </p:sp>
          <p:sp>
            <p:nvSpPr>
              <p:cNvPr id="3231" name="Rectangle 2311"/>
              <p:cNvSpPr>
                <a:spLocks noChangeArrowheads="1"/>
              </p:cNvSpPr>
              <p:nvPr/>
            </p:nvSpPr>
            <p:spPr bwMode="auto">
              <a:xfrm>
                <a:off x="2358" y="2247"/>
                <a:ext cx="26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AUDRAIN</a:t>
                </a:r>
              </a:p>
            </p:txBody>
          </p:sp>
          <p:sp>
            <p:nvSpPr>
              <p:cNvPr id="3232" name="Rectangle 2312"/>
              <p:cNvSpPr>
                <a:spLocks noChangeArrowheads="1"/>
              </p:cNvSpPr>
              <p:nvPr/>
            </p:nvSpPr>
            <p:spPr bwMode="auto">
              <a:xfrm>
                <a:off x="1038" y="2425"/>
                <a:ext cx="31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LAFAYETTE</a:t>
                </a:r>
              </a:p>
            </p:txBody>
          </p:sp>
          <p:sp>
            <p:nvSpPr>
              <p:cNvPr id="3233" name="Rectangle 2313"/>
              <p:cNvSpPr>
                <a:spLocks noChangeArrowheads="1"/>
              </p:cNvSpPr>
              <p:nvPr/>
            </p:nvSpPr>
            <p:spPr bwMode="auto">
              <a:xfrm>
                <a:off x="1394" y="2352"/>
                <a:ext cx="23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SALINE</a:t>
                </a:r>
              </a:p>
            </p:txBody>
          </p:sp>
          <p:sp>
            <p:nvSpPr>
              <p:cNvPr id="3234" name="Rectangle 2314"/>
              <p:cNvSpPr>
                <a:spLocks noChangeArrowheads="1"/>
              </p:cNvSpPr>
              <p:nvPr/>
            </p:nvSpPr>
            <p:spPr bwMode="auto">
              <a:xfrm>
                <a:off x="1787" y="2352"/>
                <a:ext cx="26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HOWARD</a:t>
                </a:r>
              </a:p>
            </p:txBody>
          </p:sp>
          <p:sp>
            <p:nvSpPr>
              <p:cNvPr id="3235" name="Rectangle 2315"/>
              <p:cNvSpPr>
                <a:spLocks noChangeArrowheads="1"/>
              </p:cNvSpPr>
              <p:nvPr/>
            </p:nvSpPr>
            <p:spPr bwMode="auto">
              <a:xfrm>
                <a:off x="2037" y="2389"/>
                <a:ext cx="23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BOONE</a:t>
                </a:r>
              </a:p>
            </p:txBody>
          </p:sp>
          <p:sp>
            <p:nvSpPr>
              <p:cNvPr id="3236" name="Rectangle 2316"/>
              <p:cNvSpPr>
                <a:spLocks noChangeArrowheads="1"/>
              </p:cNvSpPr>
              <p:nvPr/>
            </p:nvSpPr>
            <p:spPr bwMode="auto">
              <a:xfrm>
                <a:off x="2251" y="2494"/>
                <a:ext cx="30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CALLAWAY</a:t>
                </a:r>
              </a:p>
            </p:txBody>
          </p:sp>
          <p:sp>
            <p:nvSpPr>
              <p:cNvPr id="3237" name="Rectangle 2317"/>
              <p:cNvSpPr>
                <a:spLocks noChangeArrowheads="1"/>
              </p:cNvSpPr>
              <p:nvPr/>
            </p:nvSpPr>
            <p:spPr bwMode="auto">
              <a:xfrm>
                <a:off x="2858" y="2318"/>
                <a:ext cx="26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LINCOLN</a:t>
                </a:r>
              </a:p>
            </p:txBody>
          </p:sp>
          <p:sp>
            <p:nvSpPr>
              <p:cNvPr id="3238" name="Rectangle 2318"/>
              <p:cNvSpPr>
                <a:spLocks noChangeArrowheads="1"/>
              </p:cNvSpPr>
              <p:nvPr/>
            </p:nvSpPr>
            <p:spPr bwMode="auto">
              <a:xfrm>
                <a:off x="2751" y="2104"/>
                <a:ext cx="19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PIKE</a:t>
                </a:r>
              </a:p>
            </p:txBody>
          </p:sp>
          <p:sp>
            <p:nvSpPr>
              <p:cNvPr id="3239" name="Rectangle 2319"/>
              <p:cNvSpPr>
                <a:spLocks noChangeArrowheads="1"/>
              </p:cNvSpPr>
              <p:nvPr/>
            </p:nvSpPr>
            <p:spPr bwMode="auto">
              <a:xfrm>
                <a:off x="2751" y="2637"/>
                <a:ext cx="26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WARREN</a:t>
                </a:r>
              </a:p>
            </p:txBody>
          </p:sp>
          <p:sp>
            <p:nvSpPr>
              <p:cNvPr id="3240" name="Rectangle 2320"/>
              <p:cNvSpPr>
                <a:spLocks noChangeArrowheads="1"/>
              </p:cNvSpPr>
              <p:nvPr/>
            </p:nvSpPr>
            <p:spPr bwMode="auto">
              <a:xfrm>
                <a:off x="3038" y="2602"/>
                <a:ext cx="33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 CHARLES</a:t>
                </a:r>
              </a:p>
            </p:txBody>
          </p:sp>
          <p:sp>
            <p:nvSpPr>
              <p:cNvPr id="3241" name="Rectangle 2321"/>
              <p:cNvSpPr>
                <a:spLocks noChangeArrowheads="1"/>
              </p:cNvSpPr>
              <p:nvPr/>
            </p:nvSpPr>
            <p:spPr bwMode="auto">
              <a:xfrm>
                <a:off x="2787" y="2921"/>
                <a:ext cx="28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FRANKLIN</a:t>
                </a:r>
              </a:p>
            </p:txBody>
          </p:sp>
          <p:sp>
            <p:nvSpPr>
              <p:cNvPr id="3242" name="Rectangle 2322"/>
              <p:cNvSpPr>
                <a:spLocks noChangeArrowheads="1"/>
              </p:cNvSpPr>
              <p:nvPr/>
            </p:nvSpPr>
            <p:spPr bwMode="auto">
              <a:xfrm>
                <a:off x="2323" y="2921"/>
                <a:ext cx="23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OSAGE</a:t>
                </a:r>
              </a:p>
            </p:txBody>
          </p:sp>
          <p:sp>
            <p:nvSpPr>
              <p:cNvPr id="3243" name="Rectangle 2323"/>
              <p:cNvSpPr>
                <a:spLocks noChangeArrowheads="1"/>
              </p:cNvSpPr>
              <p:nvPr/>
            </p:nvSpPr>
            <p:spPr bwMode="auto">
              <a:xfrm>
                <a:off x="2073" y="2888"/>
                <a:ext cx="20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COLE</a:t>
                </a:r>
              </a:p>
            </p:txBody>
          </p:sp>
          <p:sp>
            <p:nvSpPr>
              <p:cNvPr id="3244" name="Rectangle 2324"/>
              <p:cNvSpPr>
                <a:spLocks noChangeArrowheads="1"/>
              </p:cNvSpPr>
              <p:nvPr/>
            </p:nvSpPr>
            <p:spPr bwMode="auto">
              <a:xfrm>
                <a:off x="1823" y="2851"/>
                <a:ext cx="29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MONITEAU</a:t>
                </a:r>
              </a:p>
            </p:txBody>
          </p:sp>
          <p:sp>
            <p:nvSpPr>
              <p:cNvPr id="3245" name="Rectangle 2325"/>
              <p:cNvSpPr>
                <a:spLocks noChangeArrowheads="1"/>
              </p:cNvSpPr>
              <p:nvPr/>
            </p:nvSpPr>
            <p:spPr bwMode="auto">
              <a:xfrm>
                <a:off x="1716" y="2602"/>
                <a:ext cx="25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COOPER</a:t>
                </a:r>
              </a:p>
            </p:txBody>
          </p:sp>
          <p:sp>
            <p:nvSpPr>
              <p:cNvPr id="3246" name="Rectangle 2326"/>
              <p:cNvSpPr>
                <a:spLocks noChangeArrowheads="1"/>
              </p:cNvSpPr>
              <p:nvPr/>
            </p:nvSpPr>
            <p:spPr bwMode="auto">
              <a:xfrm>
                <a:off x="1392" y="2641"/>
                <a:ext cx="23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PETTIS</a:t>
                </a:r>
              </a:p>
            </p:txBody>
          </p:sp>
          <p:sp>
            <p:nvSpPr>
              <p:cNvPr id="3247" name="Rectangle 2327"/>
              <p:cNvSpPr>
                <a:spLocks noChangeArrowheads="1"/>
              </p:cNvSpPr>
              <p:nvPr/>
            </p:nvSpPr>
            <p:spPr bwMode="auto">
              <a:xfrm>
                <a:off x="1038" y="2637"/>
                <a:ext cx="27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JOHNSON</a:t>
                </a:r>
              </a:p>
            </p:txBody>
          </p:sp>
          <p:sp>
            <p:nvSpPr>
              <p:cNvPr id="3248" name="Rectangle 2328"/>
              <p:cNvSpPr>
                <a:spLocks noChangeArrowheads="1"/>
              </p:cNvSpPr>
              <p:nvPr/>
            </p:nvSpPr>
            <p:spPr bwMode="auto">
              <a:xfrm>
                <a:off x="1038" y="2921"/>
                <a:ext cx="23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HENRY</a:t>
                </a:r>
              </a:p>
            </p:txBody>
          </p:sp>
          <p:sp>
            <p:nvSpPr>
              <p:cNvPr id="3249" name="Rectangle 2329"/>
              <p:cNvSpPr>
                <a:spLocks noChangeArrowheads="1"/>
              </p:cNvSpPr>
              <p:nvPr/>
            </p:nvSpPr>
            <p:spPr bwMode="auto">
              <a:xfrm>
                <a:off x="1394" y="2995"/>
                <a:ext cx="25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BENTON</a:t>
                </a:r>
              </a:p>
            </p:txBody>
          </p:sp>
          <p:sp>
            <p:nvSpPr>
              <p:cNvPr id="3250" name="Rectangle 2330"/>
              <p:cNvSpPr>
                <a:spLocks noChangeArrowheads="1"/>
              </p:cNvSpPr>
              <p:nvPr/>
            </p:nvSpPr>
            <p:spPr bwMode="auto">
              <a:xfrm>
                <a:off x="1692" y="3043"/>
                <a:ext cx="266"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MORGAN</a:t>
                </a:r>
              </a:p>
            </p:txBody>
          </p:sp>
          <p:sp>
            <p:nvSpPr>
              <p:cNvPr id="3251" name="Rectangle 2331"/>
              <p:cNvSpPr>
                <a:spLocks noChangeArrowheads="1"/>
              </p:cNvSpPr>
              <p:nvPr/>
            </p:nvSpPr>
            <p:spPr bwMode="auto">
              <a:xfrm>
                <a:off x="1894" y="3137"/>
                <a:ext cx="24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MILLER</a:t>
                </a:r>
              </a:p>
            </p:txBody>
          </p:sp>
          <p:sp>
            <p:nvSpPr>
              <p:cNvPr id="3252" name="Rectangle 2332"/>
              <p:cNvSpPr>
                <a:spLocks noChangeArrowheads="1"/>
              </p:cNvSpPr>
              <p:nvPr/>
            </p:nvSpPr>
            <p:spPr bwMode="auto">
              <a:xfrm>
                <a:off x="2251" y="3137"/>
                <a:ext cx="24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MARIES</a:t>
                </a:r>
              </a:p>
            </p:txBody>
          </p:sp>
          <p:sp>
            <p:nvSpPr>
              <p:cNvPr id="3253" name="Rectangle 2333"/>
              <p:cNvSpPr>
                <a:spLocks noChangeArrowheads="1"/>
              </p:cNvSpPr>
              <p:nvPr/>
            </p:nvSpPr>
            <p:spPr bwMode="auto">
              <a:xfrm rot="16200000">
                <a:off x="2468" y="2941"/>
                <a:ext cx="421" cy="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GASCONADE</a:t>
                </a:r>
              </a:p>
            </p:txBody>
          </p:sp>
          <p:sp>
            <p:nvSpPr>
              <p:cNvPr id="3254" name="Rectangle 2334"/>
              <p:cNvSpPr>
                <a:spLocks noChangeArrowheads="1"/>
              </p:cNvSpPr>
              <p:nvPr/>
            </p:nvSpPr>
            <p:spPr bwMode="auto">
              <a:xfrm>
                <a:off x="3180" y="2851"/>
                <a:ext cx="28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 LOUIS </a:t>
                </a:r>
              </a:p>
            </p:txBody>
          </p:sp>
          <p:sp>
            <p:nvSpPr>
              <p:cNvPr id="3255" name="Rectangle 2335"/>
              <p:cNvSpPr>
                <a:spLocks noChangeArrowheads="1"/>
              </p:cNvSpPr>
              <p:nvPr/>
            </p:nvSpPr>
            <p:spPr bwMode="auto">
              <a:xfrm>
                <a:off x="3538" y="2778"/>
                <a:ext cx="27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 LOUIS</a:t>
                </a:r>
              </a:p>
            </p:txBody>
          </p:sp>
          <p:sp>
            <p:nvSpPr>
              <p:cNvPr id="3256" name="Rectangle 2336"/>
              <p:cNvSpPr>
                <a:spLocks noChangeArrowheads="1"/>
              </p:cNvSpPr>
              <p:nvPr/>
            </p:nvSpPr>
            <p:spPr bwMode="auto">
              <a:xfrm>
                <a:off x="3538" y="2818"/>
                <a:ext cx="22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   CITY</a:t>
                </a:r>
              </a:p>
            </p:txBody>
          </p:sp>
          <p:sp>
            <p:nvSpPr>
              <p:cNvPr id="3257" name="Rectangle 2337"/>
              <p:cNvSpPr>
                <a:spLocks noChangeArrowheads="1"/>
              </p:cNvSpPr>
              <p:nvPr/>
            </p:nvSpPr>
            <p:spPr bwMode="auto">
              <a:xfrm>
                <a:off x="3145" y="3064"/>
                <a:ext cx="31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JEFFERSON</a:t>
                </a:r>
              </a:p>
            </p:txBody>
          </p:sp>
          <p:sp>
            <p:nvSpPr>
              <p:cNvPr id="3258" name="Rectangle 2338"/>
              <p:cNvSpPr>
                <a:spLocks noChangeArrowheads="1"/>
              </p:cNvSpPr>
              <p:nvPr/>
            </p:nvSpPr>
            <p:spPr bwMode="auto">
              <a:xfrm>
                <a:off x="2640" y="3264"/>
                <a:ext cx="31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CRAWFORD</a:t>
                </a:r>
              </a:p>
            </p:txBody>
          </p:sp>
          <p:sp>
            <p:nvSpPr>
              <p:cNvPr id="3259" name="Rectangle 2339"/>
              <p:cNvSpPr>
                <a:spLocks noChangeArrowheads="1"/>
              </p:cNvSpPr>
              <p:nvPr/>
            </p:nvSpPr>
            <p:spPr bwMode="auto">
              <a:xfrm>
                <a:off x="2966" y="3280"/>
                <a:ext cx="34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WASHINGTON</a:t>
                </a:r>
              </a:p>
            </p:txBody>
          </p:sp>
          <p:sp>
            <p:nvSpPr>
              <p:cNvPr id="3260" name="Rectangle 2340"/>
              <p:cNvSpPr>
                <a:spLocks noChangeArrowheads="1"/>
              </p:cNvSpPr>
              <p:nvPr/>
            </p:nvSpPr>
            <p:spPr bwMode="auto">
              <a:xfrm>
                <a:off x="3252" y="3601"/>
                <a:ext cx="356"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  FRANCOIS</a:t>
                </a:r>
              </a:p>
            </p:txBody>
          </p:sp>
          <p:sp>
            <p:nvSpPr>
              <p:cNvPr id="3261" name="Rectangle 2341"/>
              <p:cNvSpPr>
                <a:spLocks noChangeArrowheads="1"/>
              </p:cNvSpPr>
              <p:nvPr/>
            </p:nvSpPr>
            <p:spPr bwMode="auto">
              <a:xfrm>
                <a:off x="3501" y="3387"/>
                <a:ext cx="20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STE. </a:t>
                </a:r>
              </a:p>
            </p:txBody>
          </p:sp>
          <p:sp>
            <p:nvSpPr>
              <p:cNvPr id="3262" name="Rectangle 2342"/>
              <p:cNvSpPr>
                <a:spLocks noChangeArrowheads="1"/>
              </p:cNvSpPr>
              <p:nvPr/>
            </p:nvSpPr>
            <p:spPr bwMode="auto">
              <a:xfrm>
                <a:off x="3446" y="3423"/>
                <a:ext cx="30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GENEVIEVE</a:t>
                </a:r>
              </a:p>
            </p:txBody>
          </p:sp>
          <p:sp>
            <p:nvSpPr>
              <p:cNvPr id="3263" name="Rectangle 2343"/>
              <p:cNvSpPr>
                <a:spLocks noChangeArrowheads="1"/>
              </p:cNvSpPr>
              <p:nvPr/>
            </p:nvSpPr>
            <p:spPr bwMode="auto">
              <a:xfrm>
                <a:off x="3645" y="3566"/>
                <a:ext cx="22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PERRY</a:t>
                </a:r>
              </a:p>
            </p:txBody>
          </p:sp>
          <p:sp>
            <p:nvSpPr>
              <p:cNvPr id="3264" name="Rectangle 2344"/>
              <p:cNvSpPr>
                <a:spLocks noChangeArrowheads="1"/>
              </p:cNvSpPr>
              <p:nvPr/>
            </p:nvSpPr>
            <p:spPr bwMode="auto">
              <a:xfrm>
                <a:off x="2359" y="3423"/>
                <a:ext cx="24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PHELPS</a:t>
                </a:r>
              </a:p>
            </p:txBody>
          </p:sp>
          <p:sp>
            <p:nvSpPr>
              <p:cNvPr id="3265" name="Rectangle 2345"/>
              <p:cNvSpPr>
                <a:spLocks noChangeArrowheads="1"/>
              </p:cNvSpPr>
              <p:nvPr/>
            </p:nvSpPr>
            <p:spPr bwMode="auto">
              <a:xfrm>
                <a:off x="2466" y="3566"/>
                <a:ext cx="20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DENT</a:t>
                </a:r>
              </a:p>
            </p:txBody>
          </p:sp>
          <p:sp>
            <p:nvSpPr>
              <p:cNvPr id="3266" name="Rectangle 2346"/>
              <p:cNvSpPr>
                <a:spLocks noChangeArrowheads="1"/>
              </p:cNvSpPr>
              <p:nvPr/>
            </p:nvSpPr>
            <p:spPr bwMode="auto">
              <a:xfrm>
                <a:off x="2074" y="3423"/>
                <a:ext cx="26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PULASKI</a:t>
                </a:r>
              </a:p>
            </p:txBody>
          </p:sp>
          <p:sp>
            <p:nvSpPr>
              <p:cNvPr id="3267" name="Rectangle 2347"/>
              <p:cNvSpPr>
                <a:spLocks noChangeArrowheads="1"/>
              </p:cNvSpPr>
              <p:nvPr/>
            </p:nvSpPr>
            <p:spPr bwMode="auto">
              <a:xfrm>
                <a:off x="1680" y="3317"/>
                <a:ext cx="26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CAMDEN</a:t>
                </a:r>
              </a:p>
            </p:txBody>
          </p:sp>
          <p:sp>
            <p:nvSpPr>
              <p:cNvPr id="3268" name="Rectangle 2348"/>
              <p:cNvSpPr>
                <a:spLocks noChangeArrowheads="1"/>
              </p:cNvSpPr>
              <p:nvPr/>
            </p:nvSpPr>
            <p:spPr bwMode="auto">
              <a:xfrm>
                <a:off x="1788" y="3566"/>
                <a:ext cx="27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LACLEDE</a:t>
                </a:r>
              </a:p>
            </p:txBody>
          </p:sp>
          <p:sp>
            <p:nvSpPr>
              <p:cNvPr id="3269" name="Rectangle 2349"/>
              <p:cNvSpPr>
                <a:spLocks noChangeArrowheads="1"/>
              </p:cNvSpPr>
              <p:nvPr/>
            </p:nvSpPr>
            <p:spPr bwMode="auto">
              <a:xfrm>
                <a:off x="2217" y="3781"/>
                <a:ext cx="226"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TEXAS</a:t>
                </a:r>
              </a:p>
            </p:txBody>
          </p:sp>
          <p:sp>
            <p:nvSpPr>
              <p:cNvPr id="3270" name="Rectangle 2350"/>
              <p:cNvSpPr>
                <a:spLocks noChangeArrowheads="1"/>
              </p:cNvSpPr>
              <p:nvPr/>
            </p:nvSpPr>
            <p:spPr bwMode="auto">
              <a:xfrm>
                <a:off x="2858" y="3781"/>
                <a:ext cx="29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REYNOLDS</a:t>
                </a:r>
              </a:p>
            </p:txBody>
          </p:sp>
          <p:sp>
            <p:nvSpPr>
              <p:cNvPr id="3271" name="Rectangle 2351"/>
              <p:cNvSpPr>
                <a:spLocks noChangeArrowheads="1"/>
              </p:cNvSpPr>
              <p:nvPr/>
            </p:nvSpPr>
            <p:spPr bwMode="auto">
              <a:xfrm>
                <a:off x="2574" y="3887"/>
                <a:ext cx="28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SHANNON</a:t>
                </a:r>
              </a:p>
            </p:txBody>
          </p:sp>
          <p:sp>
            <p:nvSpPr>
              <p:cNvPr id="3272" name="Rectangle 2352"/>
              <p:cNvSpPr>
                <a:spLocks noChangeArrowheads="1"/>
              </p:cNvSpPr>
              <p:nvPr/>
            </p:nvSpPr>
            <p:spPr bwMode="auto">
              <a:xfrm>
                <a:off x="2930" y="3636"/>
                <a:ext cx="20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IRON</a:t>
                </a:r>
              </a:p>
            </p:txBody>
          </p:sp>
          <p:sp>
            <p:nvSpPr>
              <p:cNvPr id="3273" name="Rectangle 2353"/>
              <p:cNvSpPr>
                <a:spLocks noChangeArrowheads="1"/>
              </p:cNvSpPr>
              <p:nvPr/>
            </p:nvSpPr>
            <p:spPr bwMode="auto">
              <a:xfrm>
                <a:off x="3323" y="3708"/>
                <a:ext cx="27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MADISON</a:t>
                </a:r>
              </a:p>
            </p:txBody>
          </p:sp>
          <p:sp>
            <p:nvSpPr>
              <p:cNvPr id="3274" name="Rectangle 2354"/>
              <p:cNvSpPr>
                <a:spLocks noChangeArrowheads="1"/>
              </p:cNvSpPr>
              <p:nvPr/>
            </p:nvSpPr>
            <p:spPr bwMode="auto">
              <a:xfrm>
                <a:off x="3180" y="4030"/>
                <a:ext cx="23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WAYNE</a:t>
                </a:r>
              </a:p>
            </p:txBody>
          </p:sp>
          <p:sp>
            <p:nvSpPr>
              <p:cNvPr id="3275" name="Rectangle 2355"/>
              <p:cNvSpPr>
                <a:spLocks noChangeArrowheads="1"/>
              </p:cNvSpPr>
              <p:nvPr/>
            </p:nvSpPr>
            <p:spPr bwMode="auto">
              <a:xfrm>
                <a:off x="3814" y="3781"/>
                <a:ext cx="21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CAPE </a:t>
                </a:r>
              </a:p>
            </p:txBody>
          </p:sp>
          <p:sp>
            <p:nvSpPr>
              <p:cNvPr id="3276" name="Rectangle 2356"/>
              <p:cNvSpPr>
                <a:spLocks noChangeArrowheads="1"/>
              </p:cNvSpPr>
              <p:nvPr/>
            </p:nvSpPr>
            <p:spPr bwMode="auto">
              <a:xfrm>
                <a:off x="3762" y="3817"/>
                <a:ext cx="31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GIRARDEAU</a:t>
                </a:r>
              </a:p>
            </p:txBody>
          </p:sp>
          <p:sp>
            <p:nvSpPr>
              <p:cNvPr id="3277" name="Rectangle 2357"/>
              <p:cNvSpPr>
                <a:spLocks noChangeArrowheads="1"/>
              </p:cNvSpPr>
              <p:nvPr/>
            </p:nvSpPr>
            <p:spPr bwMode="auto">
              <a:xfrm rot="16200000">
                <a:off x="3467" y="3922"/>
                <a:ext cx="433" cy="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   BOLLINGER</a:t>
                </a:r>
              </a:p>
            </p:txBody>
          </p:sp>
          <p:sp>
            <p:nvSpPr>
              <p:cNvPr id="3278" name="Rectangle 2358"/>
              <p:cNvSpPr>
                <a:spLocks noChangeArrowheads="1"/>
              </p:cNvSpPr>
              <p:nvPr/>
            </p:nvSpPr>
            <p:spPr bwMode="auto">
              <a:xfrm>
                <a:off x="3538" y="4244"/>
                <a:ext cx="30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STODDARD</a:t>
                </a:r>
              </a:p>
            </p:txBody>
          </p:sp>
          <p:sp>
            <p:nvSpPr>
              <p:cNvPr id="3279" name="Rectangle 2359"/>
              <p:cNvSpPr>
                <a:spLocks noChangeArrowheads="1"/>
              </p:cNvSpPr>
              <p:nvPr/>
            </p:nvSpPr>
            <p:spPr bwMode="auto">
              <a:xfrm>
                <a:off x="432" y="1921"/>
                <a:ext cx="305" cy="1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BUCHANAN</a:t>
                </a:r>
              </a:p>
            </p:txBody>
          </p:sp>
          <p:sp>
            <p:nvSpPr>
              <p:cNvPr id="3280" name="Rectangle 2360"/>
              <p:cNvSpPr>
                <a:spLocks noChangeArrowheads="1"/>
              </p:cNvSpPr>
              <p:nvPr/>
            </p:nvSpPr>
            <p:spPr bwMode="auto">
              <a:xfrm>
                <a:off x="430" y="2067"/>
                <a:ext cx="24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PLATTE</a:t>
                </a:r>
              </a:p>
            </p:txBody>
          </p:sp>
          <p:sp>
            <p:nvSpPr>
              <p:cNvPr id="3281" name="Rectangle 2361"/>
              <p:cNvSpPr>
                <a:spLocks noChangeArrowheads="1"/>
              </p:cNvSpPr>
              <p:nvPr/>
            </p:nvSpPr>
            <p:spPr bwMode="auto">
              <a:xfrm>
                <a:off x="645" y="2460"/>
                <a:ext cx="276"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JACKSON</a:t>
                </a:r>
              </a:p>
            </p:txBody>
          </p:sp>
          <p:sp>
            <p:nvSpPr>
              <p:cNvPr id="3282" name="Rectangle 2362"/>
              <p:cNvSpPr>
                <a:spLocks noChangeArrowheads="1"/>
              </p:cNvSpPr>
              <p:nvPr/>
            </p:nvSpPr>
            <p:spPr bwMode="auto">
              <a:xfrm>
                <a:off x="645" y="2710"/>
                <a:ext cx="20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CASS</a:t>
                </a:r>
              </a:p>
            </p:txBody>
          </p:sp>
          <p:sp>
            <p:nvSpPr>
              <p:cNvPr id="3283" name="Rectangle 2363"/>
              <p:cNvSpPr>
                <a:spLocks noChangeArrowheads="1"/>
              </p:cNvSpPr>
              <p:nvPr/>
            </p:nvSpPr>
            <p:spPr bwMode="auto">
              <a:xfrm>
                <a:off x="645" y="3030"/>
                <a:ext cx="22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BATES</a:t>
                </a:r>
              </a:p>
            </p:txBody>
          </p:sp>
          <p:sp>
            <p:nvSpPr>
              <p:cNvPr id="3284" name="Rectangle 2364"/>
              <p:cNvSpPr>
                <a:spLocks noChangeArrowheads="1"/>
              </p:cNvSpPr>
              <p:nvPr/>
            </p:nvSpPr>
            <p:spPr bwMode="auto">
              <a:xfrm>
                <a:off x="1038" y="3280"/>
                <a:ext cx="28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  CLAIR</a:t>
                </a:r>
              </a:p>
            </p:txBody>
          </p:sp>
          <p:sp>
            <p:nvSpPr>
              <p:cNvPr id="3285" name="Rectangle 2365"/>
              <p:cNvSpPr>
                <a:spLocks noChangeArrowheads="1"/>
              </p:cNvSpPr>
              <p:nvPr/>
            </p:nvSpPr>
            <p:spPr bwMode="auto">
              <a:xfrm>
                <a:off x="645" y="3423"/>
                <a:ext cx="256"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VERNON</a:t>
                </a:r>
              </a:p>
            </p:txBody>
          </p:sp>
          <p:sp>
            <p:nvSpPr>
              <p:cNvPr id="3286" name="Rectangle 2366"/>
              <p:cNvSpPr>
                <a:spLocks noChangeArrowheads="1"/>
              </p:cNvSpPr>
              <p:nvPr/>
            </p:nvSpPr>
            <p:spPr bwMode="auto">
              <a:xfrm>
                <a:off x="1395" y="3387"/>
                <a:ext cx="26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HICKORY</a:t>
                </a:r>
              </a:p>
            </p:txBody>
          </p:sp>
          <p:sp>
            <p:nvSpPr>
              <p:cNvPr id="3287" name="Rectangle 2367"/>
              <p:cNvSpPr>
                <a:spLocks noChangeArrowheads="1"/>
              </p:cNvSpPr>
              <p:nvPr/>
            </p:nvSpPr>
            <p:spPr bwMode="auto">
              <a:xfrm>
                <a:off x="1038" y="3566"/>
                <a:ext cx="23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CEDAR</a:t>
                </a:r>
              </a:p>
            </p:txBody>
          </p:sp>
          <p:sp>
            <p:nvSpPr>
              <p:cNvPr id="3288" name="Rectangle 2368"/>
              <p:cNvSpPr>
                <a:spLocks noChangeArrowheads="1"/>
              </p:cNvSpPr>
              <p:nvPr/>
            </p:nvSpPr>
            <p:spPr bwMode="auto">
              <a:xfrm>
                <a:off x="1573" y="3530"/>
                <a:ext cx="25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DALLAS</a:t>
                </a:r>
              </a:p>
            </p:txBody>
          </p:sp>
          <p:sp>
            <p:nvSpPr>
              <p:cNvPr id="3289" name="Rectangle 2369"/>
              <p:cNvSpPr>
                <a:spLocks noChangeArrowheads="1"/>
              </p:cNvSpPr>
              <p:nvPr/>
            </p:nvSpPr>
            <p:spPr bwMode="auto">
              <a:xfrm>
                <a:off x="1288" y="3601"/>
                <a:ext cx="20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POLK</a:t>
                </a:r>
              </a:p>
            </p:txBody>
          </p:sp>
          <p:sp>
            <p:nvSpPr>
              <p:cNvPr id="3290" name="Rectangle 2370"/>
              <p:cNvSpPr>
                <a:spLocks noChangeArrowheads="1"/>
              </p:cNvSpPr>
              <p:nvPr/>
            </p:nvSpPr>
            <p:spPr bwMode="auto">
              <a:xfrm>
                <a:off x="645" y="3708"/>
                <a:ext cx="25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BARTON</a:t>
                </a:r>
              </a:p>
            </p:txBody>
          </p:sp>
          <p:sp>
            <p:nvSpPr>
              <p:cNvPr id="3291" name="Rectangle 2371"/>
              <p:cNvSpPr>
                <a:spLocks noChangeArrowheads="1"/>
              </p:cNvSpPr>
              <p:nvPr/>
            </p:nvSpPr>
            <p:spPr bwMode="auto">
              <a:xfrm>
                <a:off x="645" y="3958"/>
                <a:ext cx="247"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JASPER</a:t>
                </a:r>
              </a:p>
            </p:txBody>
          </p:sp>
          <p:sp>
            <p:nvSpPr>
              <p:cNvPr id="3292" name="Rectangle 2372"/>
              <p:cNvSpPr>
                <a:spLocks noChangeArrowheads="1"/>
              </p:cNvSpPr>
              <p:nvPr/>
            </p:nvSpPr>
            <p:spPr bwMode="auto">
              <a:xfrm>
                <a:off x="645" y="4244"/>
                <a:ext cx="26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NEWTON</a:t>
                </a:r>
              </a:p>
            </p:txBody>
          </p:sp>
          <p:sp>
            <p:nvSpPr>
              <p:cNvPr id="3293" name="Rectangle 2373"/>
              <p:cNvSpPr>
                <a:spLocks noChangeArrowheads="1"/>
              </p:cNvSpPr>
              <p:nvPr/>
            </p:nvSpPr>
            <p:spPr bwMode="auto">
              <a:xfrm>
                <a:off x="645" y="4529"/>
                <a:ext cx="30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MCDONALD</a:t>
                </a:r>
              </a:p>
            </p:txBody>
          </p:sp>
          <p:sp>
            <p:nvSpPr>
              <p:cNvPr id="3294" name="Rectangle 2374"/>
              <p:cNvSpPr>
                <a:spLocks noChangeArrowheads="1"/>
              </p:cNvSpPr>
              <p:nvPr/>
            </p:nvSpPr>
            <p:spPr bwMode="auto">
              <a:xfrm>
                <a:off x="1038" y="3781"/>
                <a:ext cx="21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DADE</a:t>
                </a:r>
              </a:p>
            </p:txBody>
          </p:sp>
          <p:sp>
            <p:nvSpPr>
              <p:cNvPr id="3295" name="Rectangle 2375"/>
              <p:cNvSpPr>
                <a:spLocks noChangeArrowheads="1"/>
              </p:cNvSpPr>
              <p:nvPr/>
            </p:nvSpPr>
            <p:spPr bwMode="auto">
              <a:xfrm>
                <a:off x="1288" y="3958"/>
                <a:ext cx="25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GREENE</a:t>
                </a:r>
              </a:p>
            </p:txBody>
          </p:sp>
          <p:sp>
            <p:nvSpPr>
              <p:cNvPr id="3296" name="Rectangle 2376"/>
              <p:cNvSpPr>
                <a:spLocks noChangeArrowheads="1"/>
              </p:cNvSpPr>
              <p:nvPr/>
            </p:nvSpPr>
            <p:spPr bwMode="auto">
              <a:xfrm>
                <a:off x="1038" y="4030"/>
                <a:ext cx="30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LAWRENCE</a:t>
                </a:r>
              </a:p>
            </p:txBody>
          </p:sp>
          <p:sp>
            <p:nvSpPr>
              <p:cNvPr id="3297" name="Rectangle 2377"/>
              <p:cNvSpPr>
                <a:spLocks noChangeArrowheads="1"/>
              </p:cNvSpPr>
              <p:nvPr/>
            </p:nvSpPr>
            <p:spPr bwMode="auto">
              <a:xfrm>
                <a:off x="1430" y="4207"/>
                <a:ext cx="29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CHRISTIAN</a:t>
                </a:r>
              </a:p>
            </p:txBody>
          </p:sp>
          <p:sp>
            <p:nvSpPr>
              <p:cNvPr id="3298" name="Rectangle 2378"/>
              <p:cNvSpPr>
                <a:spLocks noChangeArrowheads="1"/>
              </p:cNvSpPr>
              <p:nvPr/>
            </p:nvSpPr>
            <p:spPr bwMode="auto">
              <a:xfrm>
                <a:off x="1038" y="4386"/>
                <a:ext cx="23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BARRY</a:t>
                </a:r>
              </a:p>
            </p:txBody>
          </p:sp>
          <p:sp>
            <p:nvSpPr>
              <p:cNvPr id="3299" name="Rectangle 2379"/>
              <p:cNvSpPr>
                <a:spLocks noChangeArrowheads="1"/>
              </p:cNvSpPr>
              <p:nvPr/>
            </p:nvSpPr>
            <p:spPr bwMode="auto">
              <a:xfrm>
                <a:off x="1288" y="4313"/>
                <a:ext cx="23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STONE</a:t>
                </a:r>
              </a:p>
            </p:txBody>
          </p:sp>
          <p:sp>
            <p:nvSpPr>
              <p:cNvPr id="3300" name="Rectangle 2380"/>
              <p:cNvSpPr>
                <a:spLocks noChangeArrowheads="1"/>
              </p:cNvSpPr>
              <p:nvPr/>
            </p:nvSpPr>
            <p:spPr bwMode="auto">
              <a:xfrm>
                <a:off x="1502" y="4457"/>
                <a:ext cx="22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TANEY</a:t>
                </a:r>
              </a:p>
            </p:txBody>
          </p:sp>
          <p:sp>
            <p:nvSpPr>
              <p:cNvPr id="3301" name="Rectangle 2381"/>
              <p:cNvSpPr>
                <a:spLocks noChangeArrowheads="1"/>
              </p:cNvSpPr>
              <p:nvPr/>
            </p:nvSpPr>
            <p:spPr bwMode="auto">
              <a:xfrm>
                <a:off x="1728" y="3888"/>
                <a:ext cx="27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WEBSTER</a:t>
                </a:r>
              </a:p>
            </p:txBody>
          </p:sp>
          <p:sp>
            <p:nvSpPr>
              <p:cNvPr id="3302" name="Rectangle 2382"/>
              <p:cNvSpPr>
                <a:spLocks noChangeArrowheads="1"/>
              </p:cNvSpPr>
              <p:nvPr/>
            </p:nvSpPr>
            <p:spPr bwMode="auto">
              <a:xfrm>
                <a:off x="1930" y="3921"/>
                <a:ext cx="25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WRIGHT</a:t>
                </a:r>
              </a:p>
            </p:txBody>
          </p:sp>
          <p:sp>
            <p:nvSpPr>
              <p:cNvPr id="3303" name="Rectangle 2383"/>
              <p:cNvSpPr>
                <a:spLocks noChangeArrowheads="1"/>
              </p:cNvSpPr>
              <p:nvPr/>
            </p:nvSpPr>
            <p:spPr bwMode="auto">
              <a:xfrm>
                <a:off x="1788" y="4207"/>
                <a:ext cx="281"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DOUGLAS</a:t>
                </a:r>
              </a:p>
            </p:txBody>
          </p:sp>
          <p:sp>
            <p:nvSpPr>
              <p:cNvPr id="3304" name="Rectangle 2384"/>
              <p:cNvSpPr>
                <a:spLocks noChangeArrowheads="1"/>
              </p:cNvSpPr>
              <p:nvPr/>
            </p:nvSpPr>
            <p:spPr bwMode="auto">
              <a:xfrm>
                <a:off x="1858" y="4457"/>
                <a:ext cx="23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OZARK</a:t>
                </a:r>
              </a:p>
            </p:txBody>
          </p:sp>
          <p:sp>
            <p:nvSpPr>
              <p:cNvPr id="3305" name="Rectangle 2385"/>
              <p:cNvSpPr>
                <a:spLocks noChangeArrowheads="1"/>
              </p:cNvSpPr>
              <p:nvPr/>
            </p:nvSpPr>
            <p:spPr bwMode="auto">
              <a:xfrm>
                <a:off x="2574" y="4386"/>
                <a:ext cx="26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OREGON</a:t>
                </a:r>
              </a:p>
            </p:txBody>
          </p:sp>
          <p:sp>
            <p:nvSpPr>
              <p:cNvPr id="3306" name="Rectangle 2386"/>
              <p:cNvSpPr>
                <a:spLocks noChangeArrowheads="1"/>
              </p:cNvSpPr>
              <p:nvPr/>
            </p:nvSpPr>
            <p:spPr bwMode="auto">
              <a:xfrm>
                <a:off x="2895" y="4279"/>
                <a:ext cx="25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CARTER</a:t>
                </a:r>
              </a:p>
            </p:txBody>
          </p:sp>
          <p:sp>
            <p:nvSpPr>
              <p:cNvPr id="3307" name="Rectangle 2387"/>
              <p:cNvSpPr>
                <a:spLocks noChangeArrowheads="1"/>
              </p:cNvSpPr>
              <p:nvPr/>
            </p:nvSpPr>
            <p:spPr bwMode="auto">
              <a:xfrm>
                <a:off x="3252" y="4386"/>
                <a:ext cx="25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BUTLER</a:t>
                </a:r>
              </a:p>
            </p:txBody>
          </p:sp>
          <p:sp>
            <p:nvSpPr>
              <p:cNvPr id="3308" name="Rectangle 2388"/>
              <p:cNvSpPr>
                <a:spLocks noChangeArrowheads="1"/>
              </p:cNvSpPr>
              <p:nvPr/>
            </p:nvSpPr>
            <p:spPr bwMode="auto">
              <a:xfrm>
                <a:off x="3717" y="4563"/>
                <a:ext cx="332"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NEW MADRID</a:t>
                </a:r>
              </a:p>
            </p:txBody>
          </p:sp>
          <p:sp>
            <p:nvSpPr>
              <p:cNvPr id="3309" name="Rectangle 2389"/>
              <p:cNvSpPr>
                <a:spLocks noChangeArrowheads="1"/>
              </p:cNvSpPr>
              <p:nvPr/>
            </p:nvSpPr>
            <p:spPr bwMode="auto">
              <a:xfrm>
                <a:off x="3895" y="4065"/>
                <a:ext cx="22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SCOTT</a:t>
                </a:r>
              </a:p>
            </p:txBody>
          </p:sp>
          <p:sp>
            <p:nvSpPr>
              <p:cNvPr id="3310" name="Rectangle 2390"/>
              <p:cNvSpPr>
                <a:spLocks noChangeArrowheads="1"/>
              </p:cNvSpPr>
              <p:nvPr/>
            </p:nvSpPr>
            <p:spPr bwMode="auto">
              <a:xfrm>
                <a:off x="4002" y="4279"/>
                <a:ext cx="310"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MISSISSIPPI</a:t>
                </a:r>
              </a:p>
            </p:txBody>
          </p:sp>
          <p:sp>
            <p:nvSpPr>
              <p:cNvPr id="3311" name="Rectangle 2391"/>
              <p:cNvSpPr>
                <a:spLocks noChangeArrowheads="1"/>
              </p:cNvSpPr>
              <p:nvPr/>
            </p:nvSpPr>
            <p:spPr bwMode="auto">
              <a:xfrm>
                <a:off x="3502" y="4957"/>
                <a:ext cx="264"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DUNKLIN</a:t>
                </a:r>
              </a:p>
            </p:txBody>
          </p:sp>
          <p:sp>
            <p:nvSpPr>
              <p:cNvPr id="3312" name="Rectangle 2392"/>
              <p:cNvSpPr>
                <a:spLocks noChangeArrowheads="1"/>
              </p:cNvSpPr>
              <p:nvPr/>
            </p:nvSpPr>
            <p:spPr bwMode="auto">
              <a:xfrm>
                <a:off x="3740" y="4887"/>
                <a:ext cx="28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PEMISCOT</a:t>
                </a:r>
              </a:p>
            </p:txBody>
          </p:sp>
          <p:sp>
            <p:nvSpPr>
              <p:cNvPr id="3313" name="Rectangle 2393"/>
              <p:cNvSpPr>
                <a:spLocks noChangeArrowheads="1"/>
              </p:cNvSpPr>
              <p:nvPr/>
            </p:nvSpPr>
            <p:spPr bwMode="auto">
              <a:xfrm>
                <a:off x="2930" y="4457"/>
                <a:ext cx="23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RIPLEY</a:t>
                </a:r>
              </a:p>
            </p:txBody>
          </p:sp>
          <p:sp>
            <p:nvSpPr>
              <p:cNvPr id="3314" name="Rectangle 2394"/>
              <p:cNvSpPr>
                <a:spLocks noChangeArrowheads="1"/>
              </p:cNvSpPr>
              <p:nvPr/>
            </p:nvSpPr>
            <p:spPr bwMode="auto">
              <a:xfrm>
                <a:off x="2289" y="4244"/>
                <a:ext cx="259"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HOWELL</a:t>
                </a:r>
              </a:p>
            </p:txBody>
          </p:sp>
          <p:sp>
            <p:nvSpPr>
              <p:cNvPr id="3315" name="Line 2395"/>
              <p:cNvSpPr>
                <a:spLocks noChangeShapeType="1"/>
              </p:cNvSpPr>
              <p:nvPr/>
            </p:nvSpPr>
            <p:spPr bwMode="auto">
              <a:xfrm>
                <a:off x="3489" y="2811"/>
                <a:ext cx="107" cy="3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16" name="Rectangle 2396"/>
              <p:cNvSpPr>
                <a:spLocks noChangeArrowheads="1"/>
              </p:cNvSpPr>
              <p:nvPr/>
            </p:nvSpPr>
            <p:spPr bwMode="auto">
              <a:xfrm>
                <a:off x="1216" y="1174"/>
                <a:ext cx="258"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MERCER</a:t>
                </a:r>
              </a:p>
            </p:txBody>
          </p:sp>
          <p:sp>
            <p:nvSpPr>
              <p:cNvPr id="3317" name="Rectangle 2397"/>
              <p:cNvSpPr>
                <a:spLocks noChangeArrowheads="1"/>
              </p:cNvSpPr>
              <p:nvPr/>
            </p:nvSpPr>
            <p:spPr bwMode="auto">
              <a:xfrm>
                <a:off x="1200" y="1823"/>
                <a:ext cx="317" cy="1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LIVINGSTON</a:t>
                </a:r>
              </a:p>
            </p:txBody>
          </p:sp>
          <p:sp>
            <p:nvSpPr>
              <p:cNvPr id="3318" name="Rectangle 2398"/>
              <p:cNvSpPr>
                <a:spLocks noChangeArrowheads="1"/>
              </p:cNvSpPr>
              <p:nvPr/>
            </p:nvSpPr>
            <p:spPr bwMode="auto">
              <a:xfrm rot="-5400000">
                <a:off x="2437" y="2498"/>
                <a:ext cx="456" cy="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5250" tIns="47625" rIns="95250" bIns="47625">
                <a:spAutoFit/>
              </a:bodyPr>
              <a:lstStyle>
                <a:lvl1pPr defTabSz="992188">
                  <a:spcBef>
                    <a:spcPct val="20000"/>
                  </a:spcBef>
                  <a:buChar char="•"/>
                  <a:defRPr sz="3200">
                    <a:solidFill>
                      <a:schemeClr val="tx1"/>
                    </a:solidFill>
                    <a:latin typeface="Arial" panose="020B0604020202020204" pitchFamily="34" charset="0"/>
                  </a:defRPr>
                </a:lvl1pPr>
                <a:lvl2pPr marL="742950" indent="-285750" defTabSz="992188">
                  <a:spcBef>
                    <a:spcPct val="20000"/>
                  </a:spcBef>
                  <a:buChar char="–"/>
                  <a:defRPr sz="2800">
                    <a:solidFill>
                      <a:schemeClr val="tx1"/>
                    </a:solidFill>
                    <a:latin typeface="Arial" panose="020B0604020202020204" pitchFamily="34" charset="0"/>
                  </a:defRPr>
                </a:lvl2pPr>
                <a:lvl3pPr marL="1143000" indent="-228600" defTabSz="992188">
                  <a:spcBef>
                    <a:spcPct val="20000"/>
                  </a:spcBef>
                  <a:buChar char="•"/>
                  <a:defRPr sz="2400">
                    <a:solidFill>
                      <a:schemeClr val="tx1"/>
                    </a:solidFill>
                    <a:latin typeface="Arial" panose="020B0604020202020204" pitchFamily="34" charset="0"/>
                  </a:defRPr>
                </a:lvl3pPr>
                <a:lvl4pPr marL="1600200" indent="-228600" defTabSz="992188">
                  <a:spcBef>
                    <a:spcPct val="20000"/>
                  </a:spcBef>
                  <a:buChar char="–"/>
                  <a:defRPr sz="2000">
                    <a:solidFill>
                      <a:schemeClr val="tx1"/>
                    </a:solidFill>
                    <a:latin typeface="Arial" panose="020B0604020202020204" pitchFamily="34" charset="0"/>
                  </a:defRPr>
                </a:lvl4pPr>
                <a:lvl5pPr marL="2057400" indent="-228600" defTabSz="992188">
                  <a:spcBef>
                    <a:spcPct val="20000"/>
                  </a:spcBef>
                  <a:buChar char="»"/>
                  <a:defRPr sz="20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 b="1">
                    <a:solidFill>
                      <a:srgbClr val="000000"/>
                    </a:solidFill>
                  </a:rPr>
                  <a:t>MONTGOMERY</a:t>
                </a:r>
              </a:p>
            </p:txBody>
          </p:sp>
          <p:sp>
            <p:nvSpPr>
              <p:cNvPr id="3319" name="Freeform 2399"/>
              <p:cNvSpPr>
                <a:spLocks/>
              </p:cNvSpPr>
              <p:nvPr/>
            </p:nvSpPr>
            <p:spPr bwMode="auto">
              <a:xfrm>
                <a:off x="2953" y="3632"/>
                <a:ext cx="394" cy="394"/>
              </a:xfrm>
              <a:custGeom>
                <a:avLst/>
                <a:gdLst>
                  <a:gd name="T0" fmla="*/ 0 w 394"/>
                  <a:gd name="T1" fmla="*/ 0 h 394"/>
                  <a:gd name="T2" fmla="*/ 71 w 394"/>
                  <a:gd name="T3" fmla="*/ 0 h 394"/>
                  <a:gd name="T4" fmla="*/ 322 w 394"/>
                  <a:gd name="T5" fmla="*/ 0 h 394"/>
                  <a:gd name="T6" fmla="*/ 322 w 394"/>
                  <a:gd name="T7" fmla="*/ 71 h 394"/>
                  <a:gd name="T8" fmla="*/ 393 w 394"/>
                  <a:gd name="T9" fmla="*/ 71 h 394"/>
                  <a:gd name="T10" fmla="*/ 393 w 394"/>
                  <a:gd name="T11" fmla="*/ 393 h 394"/>
                  <a:gd name="T12" fmla="*/ 250 w 394"/>
                  <a:gd name="T13" fmla="*/ 393 h 394"/>
                  <a:gd name="T14" fmla="*/ 250 w 394"/>
                  <a:gd name="T15" fmla="*/ 285 h 394"/>
                  <a:gd name="T16" fmla="*/ 214 w 394"/>
                  <a:gd name="T17" fmla="*/ 285 h 394"/>
                  <a:gd name="T18" fmla="*/ 214 w 394"/>
                  <a:gd name="T19" fmla="*/ 142 h 394"/>
                  <a:gd name="T20" fmla="*/ 0 w 394"/>
                  <a:gd name="T21" fmla="*/ 142 h 394"/>
                  <a:gd name="T22" fmla="*/ 0 w 394"/>
                  <a:gd name="T23" fmla="*/ 0 h 3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4" h="394">
                    <a:moveTo>
                      <a:pt x="0" y="0"/>
                    </a:moveTo>
                    <a:lnTo>
                      <a:pt x="71" y="0"/>
                    </a:lnTo>
                    <a:lnTo>
                      <a:pt x="322" y="0"/>
                    </a:lnTo>
                    <a:lnTo>
                      <a:pt x="322" y="71"/>
                    </a:lnTo>
                    <a:lnTo>
                      <a:pt x="393" y="71"/>
                    </a:lnTo>
                    <a:lnTo>
                      <a:pt x="393" y="393"/>
                    </a:lnTo>
                    <a:lnTo>
                      <a:pt x="250" y="393"/>
                    </a:lnTo>
                    <a:lnTo>
                      <a:pt x="250" y="285"/>
                    </a:lnTo>
                    <a:lnTo>
                      <a:pt x="214" y="285"/>
                    </a:lnTo>
                    <a:lnTo>
                      <a:pt x="214" y="142"/>
                    </a:lnTo>
                    <a:lnTo>
                      <a:pt x="0" y="142"/>
                    </a:lnTo>
                    <a:lnTo>
                      <a:pt x="0" y="0"/>
                    </a:lnTo>
                  </a:path>
                </a:pathLst>
              </a:custGeom>
              <a:solidFill>
                <a:srgbClr val="92D05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320" name="Text Box 2400"/>
              <p:cNvSpPr txBox="1">
                <a:spLocks noChangeArrowheads="1"/>
              </p:cNvSpPr>
              <p:nvPr/>
            </p:nvSpPr>
            <p:spPr bwMode="auto">
              <a:xfrm>
                <a:off x="720" y="4409"/>
                <a:ext cx="288" cy="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800">
                  <a:latin typeface="Times New Roman" panose="02020603050405020304" pitchFamily="18" charset="0"/>
                </a:endParaRPr>
              </a:p>
            </p:txBody>
          </p:sp>
          <p:sp>
            <p:nvSpPr>
              <p:cNvPr id="3321" name="Rectangle 2402"/>
              <p:cNvSpPr>
                <a:spLocks noChangeArrowheads="1"/>
              </p:cNvSpPr>
              <p:nvPr/>
            </p:nvSpPr>
            <p:spPr bwMode="auto">
              <a:xfrm>
                <a:off x="3024" y="3647"/>
                <a:ext cx="196"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 b="1">
                    <a:solidFill>
                      <a:srgbClr val="000000"/>
                    </a:solidFill>
                  </a:rPr>
                  <a:t>IRON</a:t>
                </a:r>
              </a:p>
            </p:txBody>
          </p:sp>
        </p:grpSp>
        <p:sp>
          <p:nvSpPr>
            <p:cNvPr id="3085" name="Rectangle 2403"/>
            <p:cNvSpPr>
              <a:spLocks noChangeArrowheads="1"/>
            </p:cNvSpPr>
            <p:nvPr/>
          </p:nvSpPr>
          <p:spPr bwMode="auto">
            <a:xfrm>
              <a:off x="768" y="720"/>
              <a:ext cx="288" cy="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 b="1">
                  <a:solidFill>
                    <a:srgbClr val="000000"/>
                  </a:solidFill>
                  <a:cs typeface="Times New Roman" panose="02020603050405020304" pitchFamily="18" charset="0"/>
                </a:rPr>
                <a:t>ATCHISON</a:t>
              </a:r>
              <a:r>
                <a:rPr lang="en-US" altLang="en-US" sz="900"/>
                <a:t> </a:t>
              </a:r>
              <a:endParaRPr lang="en-US" altLang="en-US" sz="1800"/>
            </a:p>
          </p:txBody>
        </p:sp>
      </p:grpSp>
      <p:sp>
        <p:nvSpPr>
          <p:cNvPr id="3075" name="TextBox 1"/>
          <p:cNvSpPr txBox="1">
            <a:spLocks noChangeArrowheads="1"/>
          </p:cNvSpPr>
          <p:nvPr/>
        </p:nvSpPr>
        <p:spPr bwMode="auto">
          <a:xfrm>
            <a:off x="7416801" y="1182688"/>
            <a:ext cx="2638425"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Scott Schlueter</a:t>
            </a:r>
          </a:p>
          <a:p>
            <a:pPr>
              <a:spcBef>
                <a:spcPct val="0"/>
              </a:spcBef>
              <a:buFontTx/>
              <a:buNone/>
            </a:pPr>
            <a:r>
              <a:rPr lang="en-US" altLang="en-US" sz="1400" b="1"/>
              <a:t>Region 2</a:t>
            </a:r>
          </a:p>
          <a:p>
            <a:pPr>
              <a:spcBef>
                <a:spcPct val="0"/>
              </a:spcBef>
              <a:buFontTx/>
              <a:buNone/>
            </a:pPr>
            <a:r>
              <a:rPr lang="en-US" altLang="en-US" sz="1200">
                <a:hlinkClick r:id="rId2"/>
              </a:rPr>
              <a:t>Scott.Schlueter@mshp.dps.mo.gov</a:t>
            </a:r>
            <a:endParaRPr lang="en-US" altLang="en-US" sz="1200"/>
          </a:p>
          <a:p>
            <a:pPr>
              <a:spcBef>
                <a:spcPct val="0"/>
              </a:spcBef>
              <a:buFontTx/>
              <a:buNone/>
            </a:pPr>
            <a:r>
              <a:rPr lang="en-US" altLang="en-US" sz="1100" b="1"/>
              <a:t>Ext. 2653</a:t>
            </a:r>
          </a:p>
        </p:txBody>
      </p:sp>
      <p:sp>
        <p:nvSpPr>
          <p:cNvPr id="3076" name="Text Box 9"/>
          <p:cNvSpPr txBox="1">
            <a:spLocks noChangeArrowheads="1"/>
          </p:cNvSpPr>
          <p:nvPr/>
        </p:nvSpPr>
        <p:spPr bwMode="auto">
          <a:xfrm>
            <a:off x="9191625" y="3635376"/>
            <a:ext cx="1525588"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Clara Apel</a:t>
            </a:r>
          </a:p>
          <a:p>
            <a:pPr eaLnBrk="1" hangingPunct="1">
              <a:spcBef>
                <a:spcPct val="0"/>
              </a:spcBef>
              <a:buFontTx/>
              <a:buNone/>
            </a:pPr>
            <a:r>
              <a:rPr lang="en-US" altLang="en-US" sz="1400" b="1"/>
              <a:t>Region 4</a:t>
            </a:r>
          </a:p>
          <a:p>
            <a:pPr eaLnBrk="1" hangingPunct="1">
              <a:spcBef>
                <a:spcPct val="0"/>
              </a:spcBef>
              <a:buFontTx/>
              <a:buNone/>
            </a:pPr>
            <a:r>
              <a:rPr lang="en-US" altLang="en-US" sz="1200" b="1">
                <a:hlinkClick r:id="rId3"/>
              </a:rPr>
              <a:t>Clara.Apel@mshp.dps.mo.gov</a:t>
            </a:r>
            <a:endParaRPr lang="en-US" altLang="en-US" sz="1200" b="1"/>
          </a:p>
          <a:p>
            <a:pPr eaLnBrk="1" hangingPunct="1">
              <a:spcBef>
                <a:spcPct val="0"/>
              </a:spcBef>
              <a:buFontTx/>
              <a:buNone/>
            </a:pPr>
            <a:r>
              <a:rPr lang="en-US" altLang="en-US" sz="1200" b="1"/>
              <a:t>Ext. 2655</a:t>
            </a:r>
          </a:p>
        </p:txBody>
      </p:sp>
    </p:spTree>
    <p:extLst>
      <p:ext uri="{BB962C8B-B14F-4D97-AF65-F5344CB8AC3E}">
        <p14:creationId xmlns:p14="http://schemas.microsoft.com/office/powerpoint/2010/main" xmlns="" val="100775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74453"/>
            <a:ext cx="11014106" cy="6258232"/>
          </a:xfrm>
        </p:spPr>
        <p:txBody>
          <a:bodyPr/>
          <a:lstStyle/>
          <a:p>
            <a:pPr algn="l"/>
            <a:r>
              <a:rPr lang="en-US" dirty="0"/>
              <a:t>What are the Responsibilities?</a:t>
            </a:r>
          </a:p>
        </p:txBody>
      </p:sp>
      <p:sp>
        <p:nvSpPr>
          <p:cNvPr id="3" name="Content Placeholder 2"/>
          <p:cNvSpPr>
            <a:spLocks noGrp="1"/>
          </p:cNvSpPr>
          <p:nvPr>
            <p:ph idx="1"/>
          </p:nvPr>
        </p:nvSpPr>
        <p:spPr>
          <a:xfrm>
            <a:off x="761999" y="1406881"/>
            <a:ext cx="10515600" cy="4707060"/>
          </a:xfrm>
        </p:spPr>
        <p:txBody>
          <a:bodyPr>
            <a:normAutofit/>
          </a:bodyPr>
          <a:lstStyle/>
          <a:p>
            <a:r>
              <a:rPr lang="en-US" dirty="0"/>
              <a:t>Each school district is responsible for ensuring that their Rap Back subscriptions are up-to-date and that they are only maintaining subscriptions on individuals that are actively employed or otherwise still under the agency’s purview.</a:t>
            </a:r>
          </a:p>
          <a:p>
            <a:r>
              <a:rPr lang="en-US" dirty="0"/>
              <a:t>To ensure that this is done, each school district is responsible for conducting triennial validations of their subscriptions in order to keep the subscription active.</a:t>
            </a:r>
          </a:p>
          <a:p>
            <a:r>
              <a:rPr lang="en-US" dirty="0"/>
              <a:t>In addition, if a Rap Back update is available, the school district must confirm that the individual is still of interest prior to requesting a new criminal history response.</a:t>
            </a:r>
          </a:p>
          <a:p>
            <a:r>
              <a:rPr lang="en-US" dirty="0"/>
              <a:t>Lastly, school districts can also actively keep their subscriptions up-to-date by unsubscribing their applicants once an individual’s employment or certification is terminated.</a:t>
            </a:r>
          </a:p>
        </p:txBody>
      </p:sp>
    </p:spTree>
    <p:extLst>
      <p:ext uri="{BB962C8B-B14F-4D97-AF65-F5344CB8AC3E}">
        <p14:creationId xmlns:p14="http://schemas.microsoft.com/office/powerpoint/2010/main" xmlns="" val="296852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7110"/>
            <a:ext cx="9802026" cy="1714315"/>
          </a:xfrm>
        </p:spPr>
        <p:txBody>
          <a:bodyPr/>
          <a:lstStyle/>
          <a:p>
            <a:pPr algn="l"/>
            <a:r>
              <a:rPr lang="en-US" dirty="0"/>
              <a:t>Rap Back provides:</a:t>
            </a:r>
          </a:p>
        </p:txBody>
      </p:sp>
      <p:sp>
        <p:nvSpPr>
          <p:cNvPr id="3" name="Content Placeholder 2"/>
          <p:cNvSpPr>
            <a:spLocks noGrp="1"/>
          </p:cNvSpPr>
          <p:nvPr>
            <p:ph idx="1"/>
          </p:nvPr>
        </p:nvSpPr>
        <p:spPr>
          <a:xfrm>
            <a:off x="838200" y="1892738"/>
            <a:ext cx="9514154" cy="3226193"/>
          </a:xfrm>
        </p:spPr>
        <p:txBody>
          <a:bodyPr>
            <a:normAutofit/>
          </a:bodyPr>
          <a:lstStyle/>
          <a:p>
            <a:r>
              <a:rPr lang="en-US" dirty="0"/>
              <a:t>Once enrolled, Rap Back will notify your school district MACHS users if one of your subscribed applicants is arrested in Missouri.</a:t>
            </a:r>
          </a:p>
          <a:p>
            <a:r>
              <a:rPr lang="en-US" dirty="0"/>
              <a:t>Rap Back will notify your district of an applicant’s offenses when fingerprinted on a criminal fingerprint card pursuant to sections 43.503 and 43.506 </a:t>
            </a:r>
            <a:r>
              <a:rPr lang="en-US" dirty="0" err="1"/>
              <a:t>RSMo</a:t>
            </a:r>
            <a:r>
              <a:rPr lang="en-US" dirty="0"/>
              <a:t>.</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70854" y="3582869"/>
            <a:ext cx="4381500" cy="2286000"/>
          </a:xfrm>
          <a:prstGeom prst="rect">
            <a:avLst/>
          </a:prstGeom>
        </p:spPr>
      </p:pic>
    </p:spTree>
    <p:extLst>
      <p:ext uri="{BB962C8B-B14F-4D97-AF65-F5344CB8AC3E}">
        <p14:creationId xmlns:p14="http://schemas.microsoft.com/office/powerpoint/2010/main" xmlns="" val="237186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Rap Back will NOT provide:</a:t>
            </a:r>
          </a:p>
        </p:txBody>
      </p:sp>
      <p:sp>
        <p:nvSpPr>
          <p:cNvPr id="5" name="Content Placeholder 2"/>
          <p:cNvSpPr txBox="1">
            <a:spLocks/>
          </p:cNvSpPr>
          <p:nvPr/>
        </p:nvSpPr>
        <p:spPr>
          <a:xfrm>
            <a:off x="838200" y="1325563"/>
            <a:ext cx="10515600" cy="4707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Notifications for arrests that occur outside the State of Missouri.</a:t>
            </a:r>
          </a:p>
          <a:p>
            <a:r>
              <a:rPr lang="en-US" sz="2600" dirty="0"/>
              <a:t>Notifications for arrests concerning non-serious offenses such as traffic citations.</a:t>
            </a:r>
          </a:p>
          <a:p>
            <a:r>
              <a:rPr lang="en-US" sz="2600" dirty="0"/>
              <a:t>Notifications for arrests in which the arresting agency fails to abide by 43.503 </a:t>
            </a:r>
            <a:r>
              <a:rPr lang="en-US" sz="2600" dirty="0" err="1"/>
              <a:t>RSMo</a:t>
            </a:r>
            <a:r>
              <a:rPr lang="en-US" sz="2600" dirty="0"/>
              <a:t>. and does not forward a set of criminal fingerprints to the repository.</a:t>
            </a:r>
          </a:p>
          <a:p>
            <a:r>
              <a:rPr lang="en-US" sz="2600" dirty="0"/>
              <a:t>Notifications concerning subsequent Prosecutor or Court actions</a:t>
            </a:r>
          </a:p>
          <a:p>
            <a:pPr lvl="1"/>
            <a:r>
              <a:rPr lang="en-US" sz="2200" dirty="0"/>
              <a:t>Once notified of the arrest, it will be up to your district to request follow-up documentation from the applicant or court regarding the disposition of the case.</a:t>
            </a:r>
          </a:p>
          <a:p>
            <a:pPr marL="0" indent="0">
              <a:buFont typeface="Arial" panose="020B0604020202020204" pitchFamily="34" charset="0"/>
              <a:buNone/>
            </a:pPr>
            <a:endParaRPr lang="en-US" sz="2600" dirty="0"/>
          </a:p>
          <a:p>
            <a:endParaRPr lang="en-US" dirty="0"/>
          </a:p>
        </p:txBody>
      </p:sp>
    </p:spTree>
    <p:extLst>
      <p:ext uri="{BB962C8B-B14F-4D97-AF65-F5344CB8AC3E}">
        <p14:creationId xmlns:p14="http://schemas.microsoft.com/office/powerpoint/2010/main" xmlns="" val="152656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61" y="247679"/>
            <a:ext cx="11290243" cy="1325563"/>
          </a:xfrm>
        </p:spPr>
        <p:txBody>
          <a:bodyPr>
            <a:normAutofit/>
          </a:bodyPr>
          <a:lstStyle/>
          <a:p>
            <a:pPr algn="l"/>
            <a:r>
              <a:rPr lang="en-US" dirty="0"/>
              <a:t>The Rap Back E-mail Notification</a:t>
            </a:r>
          </a:p>
        </p:txBody>
      </p:sp>
      <p:sp>
        <p:nvSpPr>
          <p:cNvPr id="3" name="Content Placeholder 2"/>
          <p:cNvSpPr>
            <a:spLocks noGrp="1"/>
          </p:cNvSpPr>
          <p:nvPr>
            <p:ph idx="1"/>
          </p:nvPr>
        </p:nvSpPr>
        <p:spPr>
          <a:xfrm>
            <a:off x="418750" y="1464185"/>
            <a:ext cx="6040772" cy="3955103"/>
          </a:xfrm>
        </p:spPr>
        <p:txBody>
          <a:bodyPr>
            <a:normAutofit/>
          </a:bodyPr>
          <a:lstStyle/>
          <a:p>
            <a:r>
              <a:rPr lang="en-US" sz="2400" dirty="0"/>
              <a:t>If one of your applicants is arrested, you will receive a generic Rap Back e-mail alert.</a:t>
            </a:r>
          </a:p>
          <a:p>
            <a:r>
              <a:rPr lang="en-US" sz="2400" dirty="0"/>
              <a:t>This e-mail alert will </a:t>
            </a:r>
            <a:r>
              <a:rPr lang="en-US" sz="2400" b="1" dirty="0"/>
              <a:t>not</a:t>
            </a:r>
            <a:r>
              <a:rPr lang="en-US" sz="2400" dirty="0"/>
              <a:t> contain any </a:t>
            </a:r>
            <a:r>
              <a:rPr lang="en-US" sz="2400" b="1" dirty="0"/>
              <a:t>PII </a:t>
            </a:r>
            <a:r>
              <a:rPr lang="en-US" sz="2400" dirty="0"/>
              <a:t> concerning the applicant. </a:t>
            </a:r>
          </a:p>
          <a:p>
            <a:r>
              <a:rPr lang="en-US" sz="2400" dirty="0"/>
              <a:t>Users must log-in to their MACHS Account to receive more information concerning the alert.</a:t>
            </a:r>
          </a:p>
        </p:txBody>
      </p:sp>
      <p:pic>
        <p:nvPicPr>
          <p:cNvPr id="4" name="Picture 3"/>
          <p:cNvPicPr>
            <a:picLocks noChangeAspect="1"/>
          </p:cNvPicPr>
          <p:nvPr/>
        </p:nvPicPr>
        <p:blipFill>
          <a:blip r:embed="rId2" cstate="print"/>
          <a:stretch>
            <a:fillRect/>
          </a:stretch>
        </p:blipFill>
        <p:spPr>
          <a:xfrm>
            <a:off x="6665721" y="1207505"/>
            <a:ext cx="4936253" cy="5115363"/>
          </a:xfrm>
          <a:prstGeom prst="rect">
            <a:avLst/>
          </a:prstGeom>
        </p:spPr>
      </p:pic>
    </p:spTree>
    <p:extLst>
      <p:ext uri="{BB962C8B-B14F-4D97-AF65-F5344CB8AC3E}">
        <p14:creationId xmlns:p14="http://schemas.microsoft.com/office/powerpoint/2010/main" xmlns="" val="395041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9648738" cy="4952492"/>
          </a:xfrm>
        </p:spPr>
        <p:txBody>
          <a:bodyPr/>
          <a:lstStyle/>
          <a:p>
            <a:r>
              <a:rPr lang="en-US" dirty="0"/>
              <a:t>Accessing your Rap Back Queue</a:t>
            </a:r>
          </a:p>
        </p:txBody>
      </p:sp>
      <p:sp>
        <p:nvSpPr>
          <p:cNvPr id="3" name="Content Placeholder 2"/>
          <p:cNvSpPr>
            <a:spLocks noGrp="1"/>
          </p:cNvSpPr>
          <p:nvPr>
            <p:ph idx="1"/>
          </p:nvPr>
        </p:nvSpPr>
        <p:spPr>
          <a:xfrm>
            <a:off x="838200" y="1825625"/>
            <a:ext cx="10515600" cy="1018243"/>
          </a:xfrm>
        </p:spPr>
        <p:txBody>
          <a:bodyPr/>
          <a:lstStyle/>
          <a:p>
            <a:r>
              <a:rPr lang="en-US" dirty="0"/>
              <a:t>From your MACHS home screen, click on the icon titled “Rap Back Notifications”.</a:t>
            </a:r>
          </a:p>
          <a:p>
            <a:endParaRPr lang="en-US" dirty="0"/>
          </a:p>
        </p:txBody>
      </p:sp>
      <p:pic>
        <p:nvPicPr>
          <p:cNvPr id="5" name="Picture 4"/>
          <p:cNvPicPr>
            <a:picLocks noChangeAspect="1"/>
          </p:cNvPicPr>
          <p:nvPr/>
        </p:nvPicPr>
        <p:blipFill>
          <a:blip r:embed="rId2" cstate="print"/>
          <a:stretch>
            <a:fillRect/>
          </a:stretch>
        </p:blipFill>
        <p:spPr>
          <a:xfrm>
            <a:off x="1659752" y="2519140"/>
            <a:ext cx="8429625" cy="3181350"/>
          </a:xfrm>
          <a:prstGeom prst="rect">
            <a:avLst/>
          </a:prstGeom>
        </p:spPr>
      </p:pic>
    </p:spTree>
    <p:extLst>
      <p:ext uri="{BB962C8B-B14F-4D97-AF65-F5344CB8AC3E}">
        <p14:creationId xmlns:p14="http://schemas.microsoft.com/office/powerpoint/2010/main" xmlns="" val="299499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378580" cy="4952492"/>
          </a:xfrm>
        </p:spPr>
        <p:txBody>
          <a:bodyPr/>
          <a:lstStyle/>
          <a:p>
            <a:r>
              <a:rPr lang="en-US" dirty="0"/>
              <a:t>Requesting Rap Back information</a:t>
            </a:r>
          </a:p>
        </p:txBody>
      </p:sp>
      <p:sp>
        <p:nvSpPr>
          <p:cNvPr id="7" name="Content Placeholder 2"/>
          <p:cNvSpPr txBox="1">
            <a:spLocks/>
          </p:cNvSpPr>
          <p:nvPr/>
        </p:nvSpPr>
        <p:spPr>
          <a:xfrm>
            <a:off x="838200" y="1548788"/>
            <a:ext cx="10515600" cy="1018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names/identifying information associated with applicants that have Rap Back notifications can be found in this queue. </a:t>
            </a:r>
          </a:p>
          <a:p>
            <a:endParaRPr lang="en-US" dirty="0"/>
          </a:p>
        </p:txBody>
      </p:sp>
      <p:pic>
        <p:nvPicPr>
          <p:cNvPr id="9" name="Picture 8"/>
          <p:cNvPicPr>
            <a:picLocks noChangeAspect="1"/>
          </p:cNvPicPr>
          <p:nvPr/>
        </p:nvPicPr>
        <p:blipFill>
          <a:blip r:embed="rId2" cstate="print"/>
          <a:stretch>
            <a:fillRect/>
          </a:stretch>
        </p:blipFill>
        <p:spPr>
          <a:xfrm>
            <a:off x="1451863" y="2969952"/>
            <a:ext cx="8296275" cy="2676525"/>
          </a:xfrm>
          <a:prstGeom prst="rect">
            <a:avLst/>
          </a:prstGeom>
        </p:spPr>
      </p:pic>
    </p:spTree>
    <p:extLst>
      <p:ext uri="{BB962C8B-B14F-4D97-AF65-F5344CB8AC3E}">
        <p14:creationId xmlns:p14="http://schemas.microsoft.com/office/powerpoint/2010/main" xmlns="" val="29258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7066"/>
            <a:ext cx="11108422" cy="4952492"/>
          </a:xfrm>
        </p:spPr>
        <p:txBody>
          <a:bodyPr/>
          <a:lstStyle/>
          <a:p>
            <a:r>
              <a:rPr lang="en-US" dirty="0"/>
              <a:t>Requesting Rap Back information</a:t>
            </a:r>
          </a:p>
        </p:txBody>
      </p:sp>
      <p:sp>
        <p:nvSpPr>
          <p:cNvPr id="7" name="Content Placeholder 2"/>
          <p:cNvSpPr txBox="1">
            <a:spLocks/>
          </p:cNvSpPr>
          <p:nvPr/>
        </p:nvSpPr>
        <p:spPr>
          <a:xfrm>
            <a:off x="829811" y="1343920"/>
            <a:ext cx="10515600" cy="32433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wish to retrieve the criminal history information associated with the Rap Back event, you may select “Click to Request”.</a:t>
            </a:r>
          </a:p>
          <a:p>
            <a:r>
              <a:rPr lang="en-US" dirty="0"/>
              <a:t>You should only select this option once you have verified that the individual is still employed or otherwise still under the purview of your school district.</a:t>
            </a:r>
          </a:p>
          <a:p>
            <a:r>
              <a:rPr lang="en-US" dirty="0"/>
              <a:t>Requesting updated criminal history information on an individual that is no longer employed or under the purview of your school district is not allowed and </a:t>
            </a:r>
            <a:r>
              <a:rPr lang="en-US" b="1" i="1" dirty="0"/>
              <a:t>may</a:t>
            </a:r>
            <a:r>
              <a:rPr lang="en-US" dirty="0"/>
              <a:t> open up your district to criminal and/or civil liability.</a:t>
            </a:r>
          </a:p>
          <a:p>
            <a:endParaRPr lang="en-US" dirty="0"/>
          </a:p>
        </p:txBody>
      </p:sp>
      <p:pic>
        <p:nvPicPr>
          <p:cNvPr id="4" name="Picture 3"/>
          <p:cNvPicPr>
            <a:picLocks noChangeAspect="1"/>
          </p:cNvPicPr>
          <p:nvPr/>
        </p:nvPicPr>
        <p:blipFill>
          <a:blip r:embed="rId2" cstate="print"/>
          <a:stretch>
            <a:fillRect/>
          </a:stretch>
        </p:blipFill>
        <p:spPr>
          <a:xfrm>
            <a:off x="4642608" y="4587249"/>
            <a:ext cx="6702803" cy="2115555"/>
          </a:xfrm>
          <a:prstGeom prst="rect">
            <a:avLst/>
          </a:prstGeom>
        </p:spPr>
      </p:pic>
    </p:spTree>
    <p:extLst>
      <p:ext uri="{BB962C8B-B14F-4D97-AF65-F5344CB8AC3E}">
        <p14:creationId xmlns:p14="http://schemas.microsoft.com/office/powerpoint/2010/main" xmlns="" val="1371646975"/>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TM10001104[[fn=Feathered]]</Template>
  <TotalTime>7522</TotalTime>
  <Words>1693</Words>
  <Application>Microsoft Office PowerPoint</Application>
  <PresentationFormat>Custom</PresentationFormat>
  <Paragraphs>251</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Headlines</vt:lpstr>
      <vt:lpstr>Bitmap Image</vt:lpstr>
      <vt:lpstr>Missouri  Rap Back Program </vt:lpstr>
      <vt:lpstr>What is Rap Back?</vt:lpstr>
      <vt:lpstr>What are the Responsibilities?</vt:lpstr>
      <vt:lpstr>Rap Back provides:</vt:lpstr>
      <vt:lpstr>Slide 5</vt:lpstr>
      <vt:lpstr>The Rap Back E-mail Notification</vt:lpstr>
      <vt:lpstr>Accessing your Rap Back Queue</vt:lpstr>
      <vt:lpstr>Requesting Rap Back information</vt:lpstr>
      <vt:lpstr>Requesting Rap Back information</vt:lpstr>
      <vt:lpstr>Viewing Rap Back Information</vt:lpstr>
      <vt:lpstr>Viewing Rap Back Information</vt:lpstr>
      <vt:lpstr>Discontinuing a Rap Back Subscription</vt:lpstr>
      <vt:lpstr>Managing your Rap Back subscriptions and validations</vt:lpstr>
      <vt:lpstr>Triennial Validation**</vt:lpstr>
      <vt:lpstr>Validation of Records</vt:lpstr>
      <vt:lpstr>Validation of Records</vt:lpstr>
      <vt:lpstr>Manual Validation</vt:lpstr>
      <vt:lpstr>Manual Validation</vt:lpstr>
      <vt:lpstr>Batch Validation</vt:lpstr>
      <vt:lpstr>Batch Validation</vt:lpstr>
      <vt:lpstr>Batch Validation</vt:lpstr>
      <vt:lpstr>Keeping Rap-Back Subscriptions Up-to-Date</vt:lpstr>
      <vt:lpstr>Keeping Rap-Back Subscriptions Up-to-Date</vt:lpstr>
      <vt:lpstr>Rap Back Notifications</vt:lpstr>
      <vt:lpstr>Slide 25</vt:lpstr>
      <vt:lpstr>Slide 26</vt:lpstr>
      <vt:lpstr>In Summary</vt:lpstr>
      <vt:lpstr>Slide 28</vt:lpstr>
    </vt:vector>
  </TitlesOfParts>
  <Company>MSHP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Rap Back Program</dc:title>
  <dc:creator>Reece, Jeffrey</dc:creator>
  <cp:lastModifiedBy>Mary Lue</cp:lastModifiedBy>
  <cp:revision>57</cp:revision>
  <dcterms:created xsi:type="dcterms:W3CDTF">2016-06-17T18:43:47Z</dcterms:created>
  <dcterms:modified xsi:type="dcterms:W3CDTF">2017-10-11T19:23:02Z</dcterms:modified>
</cp:coreProperties>
</file>