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8" r:id="rId2"/>
  </p:sldMasterIdLst>
  <p:notesMasterIdLst>
    <p:notesMasterId r:id="rId30"/>
  </p:notesMasterIdLst>
  <p:handoutMasterIdLst>
    <p:handoutMasterId r:id="rId31"/>
  </p:handoutMasterIdLst>
  <p:sldIdLst>
    <p:sldId id="738" r:id="rId3"/>
    <p:sldId id="716" r:id="rId4"/>
    <p:sldId id="708" r:id="rId5"/>
    <p:sldId id="266" r:id="rId6"/>
    <p:sldId id="719" r:id="rId7"/>
    <p:sldId id="706" r:id="rId8"/>
    <p:sldId id="297" r:id="rId9"/>
    <p:sldId id="256" r:id="rId10"/>
    <p:sldId id="257" r:id="rId11"/>
    <p:sldId id="285" r:id="rId12"/>
    <p:sldId id="718" r:id="rId13"/>
    <p:sldId id="705" r:id="rId14"/>
    <p:sldId id="293" r:id="rId15"/>
    <p:sldId id="273" r:id="rId16"/>
    <p:sldId id="275" r:id="rId17"/>
    <p:sldId id="270" r:id="rId18"/>
    <p:sldId id="746" r:id="rId19"/>
    <p:sldId id="570" r:id="rId20"/>
    <p:sldId id="740" r:id="rId21"/>
    <p:sldId id="745" r:id="rId22"/>
    <p:sldId id="258" r:id="rId23"/>
    <p:sldId id="743" r:id="rId24"/>
    <p:sldId id="441" r:id="rId25"/>
    <p:sldId id="281" r:id="rId26"/>
    <p:sldId id="689" r:id="rId27"/>
    <p:sldId id="747" r:id="rId28"/>
    <p:sldId id="280" r:id="rId2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0ZT09K8TnOoPf2Fc4ZzCE07H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C55A11"/>
    <a:srgbClr val="004D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116382F-DCAE-41C9-ABD3-A45D44CBA061}">
  <a:tblStyle styleId="{4116382F-DCAE-41C9-ABD3-A45D44CBA06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3229"/>
    <p:restoredTop sz="96357" autoAdjust="0"/>
  </p:normalViewPr>
  <p:slideViewPr>
    <p:cSldViewPr snapToGrid="0" snapToObjects="1">
      <p:cViewPr varScale="1">
        <p:scale>
          <a:sx n="115" d="100"/>
          <a:sy n="115" d="100"/>
        </p:scale>
        <p:origin x="1632" y="126"/>
      </p:cViewPr>
      <p:guideLst/>
    </p:cSldViewPr>
  </p:slideViewPr>
  <p:notesTextViewPr>
    <p:cViewPr>
      <p:scale>
        <a:sx n="3" d="2"/>
        <a:sy n="3" d="2"/>
      </p:scale>
      <p:origin x="0" y="0"/>
    </p:cViewPr>
  </p:notesTextViewPr>
  <p:notesViewPr>
    <p:cSldViewPr snapToGrid="0" snapToObjects="1">
      <p:cViewPr varScale="1">
        <p:scale>
          <a:sx n="56" d="100"/>
          <a:sy n="56" d="100"/>
        </p:scale>
        <p:origin x="-298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A47018-0AFB-4E24-B5D0-C89A97F489FD}" type="datetimeFigureOut">
              <a:rPr lang="en-US" smtClean="0"/>
              <a:pPr/>
              <a:t>11/1/2019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0FD3E5E-8BFB-4B8A-9BAF-4799F4875795}" type="slidenum">
              <a:rPr lang="en-US" smtClean="0"/>
              <a:pPr/>
              <a:t>‹#›</a:t>
            </a:fld>
            <a:endParaRPr lang="en-US"/>
          </a:p>
        </p:txBody>
      </p:sp>
    </p:spTree>
    <p:extLst>
      <p:ext uri="{BB962C8B-B14F-4D97-AF65-F5344CB8AC3E}">
        <p14:creationId xmlns:p14="http://schemas.microsoft.com/office/powerpoint/2010/main" xmlns="" val="1387237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ccframework.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Do not let the Post-Secondary in the title mislead you we are a FREE Quality program for students K-12  Our focus is developing the skills our students need to be successful once there public school experience is over. </a:t>
            </a:r>
          </a:p>
          <a:p>
            <a:endParaRPr lang="en-US" sz="1600" dirty="0"/>
          </a:p>
          <a:p>
            <a:r>
              <a:rPr lang="en-US" sz="1600" dirty="0"/>
              <a:t>We are not here to sell you an expensive program.  The training is free.  If you chose to buy the curriculum with activities it is $16.00 for the PDF file.  So you would only need I file for your district.  There are recognized trainers and participating schools all over the state.  </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0580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Any time a building our district implements a new program it is done in phases.  It doesn’t happen all at once.  The team explores the materials and then commits to utilize it in their classroom.  The team comes up with a systematic way to roll in out and then meet and begin to look at involving more students and deciding how they want to do it successfully with that group of teachers and students and finally ensure that all students receive the competency instruction.   Teachers generally sell it to other teachers in the building.  </a:t>
            </a:r>
          </a:p>
        </p:txBody>
      </p:sp>
      <p:sp>
        <p:nvSpPr>
          <p:cNvPr id="4" name="Slide Number Placeholder 3"/>
          <p:cNvSpPr>
            <a:spLocks noGrp="1"/>
          </p:cNvSpPr>
          <p:nvPr>
            <p:ph type="sldNum" sz="quarter" idx="10"/>
          </p:nvPr>
        </p:nvSpPr>
        <p:spPr/>
        <p:txBody>
          <a:bodyPr/>
          <a:lstStyle/>
          <a:p>
            <a:pPr defTabSz="931405">
              <a:defRPr/>
            </a:pPr>
            <a:fld id="{5AF296A8-7F70-48F6-9C0B-1EC7C0D9C048}" type="slidenum">
              <a:rPr lang="en-US">
                <a:solidFill>
                  <a:prstClr val="black"/>
                </a:solidFill>
                <a:latin typeface="Calibri"/>
              </a:rPr>
              <a:pPr defTabSz="931405">
                <a:defRPr/>
              </a:pPr>
              <a:t>10</a:t>
            </a:fld>
            <a:endParaRPr lang="en-US">
              <a:solidFill>
                <a:prstClr val="black"/>
              </a:solidFill>
              <a:latin typeface="Calibri"/>
            </a:endParaRPr>
          </a:p>
        </p:txBody>
      </p:sp>
    </p:spTree>
    <p:extLst>
      <p:ext uri="{BB962C8B-B14F-4D97-AF65-F5344CB8AC3E}">
        <p14:creationId xmlns:p14="http://schemas.microsoft.com/office/powerpoint/2010/main" xmlns="" val="407460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the </a:t>
            </a:r>
            <a:r>
              <a:rPr lang="en-US" sz="1600" i="1" dirty="0"/>
              <a:t>College and Career Competency Wheel</a:t>
            </a:r>
            <a:r>
              <a:rPr lang="en-US" sz="1600" dirty="0"/>
              <a:t>. </a:t>
            </a:r>
          </a:p>
          <a:p>
            <a:r>
              <a:rPr lang="en-US" sz="1600" dirty="0" smtClean="0"/>
              <a:t>The </a:t>
            </a:r>
            <a:r>
              <a:rPr lang="en-US" sz="1600" dirty="0"/>
              <a:t>terms on the wheel are called a variety of things, such as soft skills, social/emotional skills, employability skills, leadership skills, professional skills.</a:t>
            </a:r>
          </a:p>
          <a:p>
            <a:r>
              <a:rPr lang="en-US" sz="1600" dirty="0"/>
              <a:t>In 2012, the National Academy of Sciences defined skills needed for the success as falling into 3 domains: intrapersonal, interpersonal, and cognitive (the outer ring on the wheel). We found that these terms (intrapersonal, interpersonal, and cognitive) resonate with individuals across roles and show the balance that is necessary for in-school and post-school success. </a:t>
            </a:r>
          </a:p>
          <a:p>
            <a:pPr lvl="0"/>
            <a:r>
              <a:rPr lang="en-US" sz="1600" dirty="0"/>
              <a:t>The Intrapersonal domain focuses on students’ internal, reflective capacities</a:t>
            </a:r>
          </a:p>
          <a:p>
            <a:pPr lvl="0"/>
            <a:r>
              <a:rPr lang="en-US" sz="1600" dirty="0"/>
              <a:t>The Interpersonal domain focuses on capacities related to cooperation and interaction with others</a:t>
            </a:r>
          </a:p>
          <a:p>
            <a:pPr lvl="0"/>
            <a:r>
              <a:rPr lang="en-US" sz="1600" dirty="0"/>
              <a:t>And the Cognitive domain focuses on effectively processing and using information</a:t>
            </a:r>
          </a:p>
          <a:p>
            <a:endParaRPr lang="en-US" sz="1600" dirty="0"/>
          </a:p>
          <a:p>
            <a:r>
              <a:rPr lang="en-US" sz="1600" dirty="0" smtClean="0"/>
              <a:t>There </a:t>
            </a:r>
            <a:r>
              <a:rPr lang="en-US" sz="1600" dirty="0"/>
              <a:t>are 26 competencies on the wheel.  </a:t>
            </a:r>
            <a:r>
              <a:rPr lang="en-US" sz="1600" dirty="0" smtClean="0"/>
              <a:t>All the competencies are research based to show improvement both in schools and post school and can be taught.  Most </a:t>
            </a:r>
            <a:r>
              <a:rPr lang="en-US" sz="1600" dirty="0"/>
              <a:t>teachers are not excited about teaching 26 new areas of study.  So the researches came up with foundational competencies and they are:  self-regulation, self-efficacy, self-awareness, assertiveness, empathy  and conflict management.  We teach  ------- and weave in empathy and self-awareness into the other five.  This year we are doing __ last year we did ___ so districts can receive training on any of those this school year </a:t>
            </a:r>
          </a:p>
          <a:p>
            <a:endParaRPr lang="en-US" sz="1600" dirty="0"/>
          </a:p>
        </p:txBody>
      </p:sp>
      <p:sp>
        <p:nvSpPr>
          <p:cNvPr id="4" name="Slide Number Placeholder 3"/>
          <p:cNvSpPr>
            <a:spLocks noGrp="1"/>
          </p:cNvSpPr>
          <p:nvPr>
            <p:ph type="sldNum" sz="quarter" idx="10"/>
          </p:nvPr>
        </p:nvSpPr>
        <p:spPr>
          <a:xfrm>
            <a:off x="6490010" y="8829967"/>
            <a:ext cx="518768" cy="466433"/>
          </a:xfrm>
        </p:spPr>
        <p:txBody>
          <a:bodyPr/>
          <a:lstStyle/>
          <a:p>
            <a:pPr algn="r" defTabSz="931541">
              <a:buClrTx/>
              <a:defRPr/>
            </a:pPr>
            <a:fld id="{803878E1-78BC-4B98-B259-51B82CDC8060}" type="slidenum">
              <a:rPr lang="en-US" sz="1200" kern="1200">
                <a:solidFill>
                  <a:prstClr val="black"/>
                </a:solidFill>
                <a:latin typeface="Calibri"/>
                <a:ea typeface="+mn-ea"/>
                <a:cs typeface="+mn-cs"/>
              </a:rPr>
              <a:pPr algn="r" defTabSz="931541">
                <a:buClrTx/>
                <a:defRPr/>
              </a:pPr>
              <a:t>11</a:t>
            </a:fld>
            <a:endParaRPr lang="en-US" sz="1200" kern="1200" dirty="0">
              <a:solidFill>
                <a:prstClr val="black"/>
              </a:solidFill>
              <a:latin typeface="Calibri"/>
              <a:ea typeface="+mn-ea"/>
              <a:cs typeface="+mn-cs"/>
            </a:endParaRPr>
          </a:p>
        </p:txBody>
      </p:sp>
    </p:spTree>
    <p:extLst>
      <p:ext uri="{BB962C8B-B14F-4D97-AF65-F5344CB8AC3E}">
        <p14:creationId xmlns:p14="http://schemas.microsoft.com/office/powerpoint/2010/main" xmlns="" val="97067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 summarize:</a:t>
            </a:r>
          </a:p>
          <a:p>
            <a:pPr lvl="0"/>
            <a:r>
              <a:rPr lang="en-US" sz="1600" dirty="0"/>
              <a:t>The competencies are not new.</a:t>
            </a:r>
          </a:p>
          <a:p>
            <a:pPr lvl="0"/>
            <a:r>
              <a:rPr lang="en-US" sz="1600" dirty="0"/>
              <a:t>Educators are already supporting students to learn many of the competencies.</a:t>
            </a:r>
          </a:p>
          <a:p>
            <a:pPr lvl="0"/>
            <a:r>
              <a:rPr lang="en-US" sz="1600" dirty="0"/>
              <a:t>School initiatives support development of many of the competencies.</a:t>
            </a:r>
          </a:p>
          <a:p>
            <a:r>
              <a:rPr lang="en-US" sz="1600" dirty="0"/>
              <a:t>The Challenge: Systematically providing instruction and application of the competencies for all students, focusing on the aspects that current research has identified as most important</a:t>
            </a:r>
          </a:p>
          <a:p>
            <a:endParaRPr lang="en-US" sz="1600" dirty="0"/>
          </a:p>
          <a:p>
            <a:r>
              <a:rPr lang="en-US" sz="1600" dirty="0"/>
              <a:t>Students will not develop these skills in Assertiveness Thursdays – 20 minutes every other Thursday.  The instruction needs to be systematic include instruction, practice and reflection.  </a:t>
            </a:r>
          </a:p>
          <a:p>
            <a:pPr marL="0" indent="0" defTabSz="931774">
              <a:defRPr/>
            </a:pPr>
            <a:endParaRPr lang="en-US" sz="1600" dirty="0"/>
          </a:p>
        </p:txBody>
      </p:sp>
      <p:sp>
        <p:nvSpPr>
          <p:cNvPr id="4" name="Slide Number Placeholder 3"/>
          <p:cNvSpPr>
            <a:spLocks noGrp="1"/>
          </p:cNvSpPr>
          <p:nvPr>
            <p:ph type="sldNum" sz="quarter" idx="10"/>
          </p:nvPr>
        </p:nvSpPr>
        <p:spPr/>
        <p:txBody>
          <a:bodyPr/>
          <a:lstStyle/>
          <a:p>
            <a:pPr algn="r" defTabSz="931541">
              <a:buClrTx/>
              <a:defRPr/>
            </a:pPr>
            <a:fld id="{FBF6D2F5-C292-45FF-84B5-1E6A47A05A2E}" type="slidenum">
              <a:rPr lang="en-US" sz="1200" kern="1200">
                <a:solidFill>
                  <a:prstClr val="black"/>
                </a:solidFill>
                <a:latin typeface="Calibri"/>
                <a:ea typeface="+mn-ea"/>
                <a:cs typeface="+mn-cs"/>
              </a:rPr>
              <a:pPr algn="r" defTabSz="931541">
                <a:buClrTx/>
                <a:defRPr/>
              </a:pPr>
              <a:t>12</a:t>
            </a:fld>
            <a:endParaRPr lang="en-US" sz="1200" kern="1200">
              <a:solidFill>
                <a:prstClr val="black"/>
              </a:solidFill>
              <a:latin typeface="Calibri"/>
              <a:ea typeface="+mn-ea"/>
              <a:cs typeface="+mn-cs"/>
            </a:endParaRPr>
          </a:p>
        </p:txBody>
      </p:sp>
    </p:spTree>
    <p:extLst>
      <p:ext uri="{BB962C8B-B14F-4D97-AF65-F5344CB8AC3E}">
        <p14:creationId xmlns:p14="http://schemas.microsoft.com/office/powerpoint/2010/main" xmlns="" val="225246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1150938"/>
            <a:ext cx="4143375" cy="3106737"/>
          </a:xfrm>
        </p:spPr>
      </p:sp>
      <p:sp>
        <p:nvSpPr>
          <p:cNvPr id="3" name="Notes Placeholder 2"/>
          <p:cNvSpPr>
            <a:spLocks noGrp="1"/>
          </p:cNvSpPr>
          <p:nvPr>
            <p:ph type="body" idx="1"/>
          </p:nvPr>
        </p:nvSpPr>
        <p:spPr/>
        <p:txBody>
          <a:bodyPr/>
          <a:lstStyle/>
          <a:p>
            <a:r>
              <a:rPr lang="en-US" sz="1600" dirty="0"/>
              <a:t>In 2011, </a:t>
            </a:r>
            <a:r>
              <a:rPr lang="en-US" sz="1600" dirty="0" err="1"/>
              <a:t>Durlak</a:t>
            </a:r>
            <a:r>
              <a:rPr lang="en-US" sz="1600" dirty="0"/>
              <a:t> and colleagues found an 11 %</a:t>
            </a:r>
            <a:r>
              <a:rPr lang="en-US" sz="1600" dirty="0" err="1"/>
              <a:t>ile</a:t>
            </a:r>
            <a:r>
              <a:rPr lang="en-US" sz="1600" dirty="0"/>
              <a:t> gain on standardized math and reading tests through teaching social/emotional competencies. In 2015, the Teachers College at Columbia University found that every $1 invested in Social Skills instruction results in $11 in economic returns for the community.</a:t>
            </a:r>
          </a:p>
          <a:p>
            <a:r>
              <a:rPr lang="en-US" sz="1600" dirty="0"/>
              <a:t>Look through this abbreviated list of research conclusions. Pause for a minute to consider: Which outcomes did you expect and which ones are you surprised to see? All three domains are important. Schools already have a strong foundation in the cognitive domain so our professional development focuses primarily on interpersonal and intrapersonal competencies</a:t>
            </a:r>
            <a:r>
              <a:rPr lang="en-US" dirty="0"/>
              <a:t>.</a:t>
            </a:r>
          </a:p>
        </p:txBody>
      </p:sp>
      <p:sp>
        <p:nvSpPr>
          <p:cNvPr id="4" name="Slide Number Placeholder 3"/>
          <p:cNvSpPr>
            <a:spLocks noGrp="1"/>
          </p:cNvSpPr>
          <p:nvPr>
            <p:ph type="sldNum" sz="quarter" idx="10"/>
          </p:nvPr>
        </p:nvSpPr>
        <p:spPr/>
        <p:txBody>
          <a:bodyPr/>
          <a:lstStyle/>
          <a:p>
            <a:fld id="{E1C43390-B088-44EB-957F-841EC7D091AC}" type="slidenum">
              <a:rPr lang="en-US" smtClean="0"/>
              <a:pPr/>
              <a:t>13</a:t>
            </a:fld>
            <a:endParaRPr lang="en-US"/>
          </a:p>
        </p:txBody>
      </p:sp>
    </p:spTree>
    <p:extLst>
      <p:ext uri="{BB962C8B-B14F-4D97-AF65-F5344CB8AC3E}">
        <p14:creationId xmlns:p14="http://schemas.microsoft.com/office/powerpoint/2010/main" xmlns="" val="378369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sz="1600" dirty="0"/>
              <a:t>Schools who received training in MPSS reported these kinds of results within weeks of implementing the training.  It did not take years to get this kind or results.  This type of results were not based on teachers who had years of intense training. </a:t>
            </a:r>
          </a:p>
          <a:p>
            <a:pPr marL="0" indent="0"/>
            <a:endParaRPr lang="en-US" sz="1600" dirty="0"/>
          </a:p>
          <a:p>
            <a:pPr marL="0" indent="0"/>
            <a:r>
              <a:rPr lang="en-US" sz="1600" dirty="0"/>
              <a:t>They came to the training with an open mind, a willingness to try something they believed would help their students and very quickly they reported this kind of results.  </a:t>
            </a:r>
          </a:p>
          <a:p>
            <a:pPr marL="0" indent="0"/>
            <a:endParaRPr lang="en-US" sz="1600" dirty="0"/>
          </a:p>
          <a:p>
            <a:pPr marL="0" indent="0"/>
            <a:r>
              <a:rPr lang="en-US" sz="1600" dirty="0"/>
              <a:t>Is there anything here that you would not want in your schools?  </a:t>
            </a:r>
            <a:endParaRPr sz="1600" dirty="0"/>
          </a:p>
        </p:txBody>
      </p:sp>
      <p:sp>
        <p:nvSpPr>
          <p:cNvPr id="193" name="Google Shape;193;p2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latin typeface="Calibri" panose="020F0502020204030204" pitchFamily="34" charset="0"/>
                <a:cs typeface="Calibri" panose="020F0502020204030204" pitchFamily="34" charset="0"/>
              </a:rPr>
              <a:pPr algn="r"/>
              <a:t>14</a:t>
            </a:fld>
            <a:endParaRPr sz="120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The CCC frameworks web page has a great deal of free resources for teachers.  This is a video that you could have staff or parents watch to help understand what you are doing and why.  </a:t>
            </a:r>
          </a:p>
        </p:txBody>
      </p:sp>
      <p:sp>
        <p:nvSpPr>
          <p:cNvPr id="4" name="Slide Number Placeholder 3"/>
          <p:cNvSpPr>
            <a:spLocks noGrp="1"/>
          </p:cNvSpPr>
          <p:nvPr>
            <p:ph type="sldNum" sz="quarter" idx="10"/>
          </p:nvPr>
        </p:nvSpPr>
        <p:spPr/>
        <p:txBody>
          <a:bodyPr/>
          <a:lstStyle/>
          <a:p>
            <a:pPr algn="r" defTabSz="931541">
              <a:buClrTx/>
              <a:defRPr/>
            </a:pPr>
            <a:fld id="{5AF296A8-7F70-48F6-9C0B-1EC7C0D9C048}" type="slidenum">
              <a:rPr lang="en-US" sz="1200" kern="1200">
                <a:solidFill>
                  <a:prstClr val="black"/>
                </a:solidFill>
                <a:latin typeface="Calibri"/>
                <a:ea typeface="+mn-ea"/>
                <a:cs typeface="+mn-cs"/>
              </a:rPr>
              <a:pPr algn="r" defTabSz="931541">
                <a:buClrTx/>
                <a:defRPr/>
              </a:pPr>
              <a:t>15</a:t>
            </a:fld>
            <a:endParaRPr lang="en-US" sz="1200" kern="1200">
              <a:solidFill>
                <a:prstClr val="black"/>
              </a:solidFill>
              <a:latin typeface="Calibri"/>
              <a:ea typeface="+mn-ea"/>
              <a:cs typeface="+mn-cs"/>
            </a:endParaRPr>
          </a:p>
        </p:txBody>
      </p:sp>
    </p:spTree>
    <p:extLst>
      <p:ext uri="{BB962C8B-B14F-4D97-AF65-F5344CB8AC3E}">
        <p14:creationId xmlns:p14="http://schemas.microsoft.com/office/powerpoint/2010/main" xmlns="" val="1169039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9: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sz="1600" dirty="0"/>
              <a:t>This year we are training on the competency of self-regulation during the fall semester.  The definition is …………………..  Each competency has essential components which we have depicted as posters that you can download on CCCframework.org. In order to self-regulate, students must do all four components.  So students receive instruction, practice and reflect on those 4 components.  </a:t>
            </a:r>
          </a:p>
          <a:p>
            <a:pPr marL="0" indent="0"/>
            <a:endParaRPr lang="en-US" sz="1600" dirty="0"/>
          </a:p>
          <a:p>
            <a:pPr marL="0" indent="0"/>
            <a:r>
              <a:rPr lang="en-US" sz="1600" dirty="0"/>
              <a:t>The plan may be for them to complete homework, pass a test, manage their behavior and classroom time is used to help them create, monitor, take control and reflect on the success of a plan.   That is s o important because a goal without a plan is just a wish.  </a:t>
            </a:r>
          </a:p>
          <a:p>
            <a:pPr marL="0" indent="0"/>
            <a:endParaRPr sz="1600" dirty="0"/>
          </a:p>
        </p:txBody>
      </p:sp>
      <p:sp>
        <p:nvSpPr>
          <p:cNvPr id="167" name="Google Shape;167;p19: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latin typeface="Calibri" panose="020F0502020204030204" pitchFamily="34" charset="0"/>
                <a:cs typeface="Calibri" panose="020F0502020204030204" pitchFamily="34" charset="0"/>
              </a:rPr>
              <a:pPr algn="r"/>
              <a:t>16</a:t>
            </a:fld>
            <a:endParaRPr sz="120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what teachers reported that they saw after teaching self-regulation.  </a:t>
            </a:r>
          </a:p>
          <a:p>
            <a:endParaRPr lang="en-US" sz="1600" dirty="0"/>
          </a:p>
          <a:p>
            <a:r>
              <a:rPr lang="en-US" sz="1600" dirty="0"/>
              <a:t>Seriously, is there any of these bulleted items that you would not want to see in your schools</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91207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Remember the definition of assertiveness is Even when it is difficult, expressing your wants, needs and thoughts while respecting others.  </a:t>
            </a:r>
          </a:p>
          <a:p>
            <a:endParaRPr lang="en-US" sz="1600" dirty="0"/>
          </a:p>
          <a:p>
            <a:r>
              <a:rPr lang="en-US" sz="1600" dirty="0"/>
              <a:t>There are two components that need to be taught in that competency and they are</a:t>
            </a:r>
          </a:p>
          <a:p>
            <a:endParaRPr lang="en-US" sz="1600" dirty="0"/>
          </a:p>
          <a:p>
            <a:r>
              <a:rPr lang="en-US" sz="1600" dirty="0"/>
              <a:t>If I can just express my wants, needs and thoughts and can’t be respectful that is called  Aggressive </a:t>
            </a:r>
          </a:p>
          <a:p>
            <a:endParaRPr lang="en-US" sz="1600" dirty="0"/>
          </a:p>
          <a:p>
            <a:r>
              <a:rPr lang="en-US" sz="1600" dirty="0"/>
              <a:t>If I can just respect that wants, needs and thoughts of others but can’t express my own that is called – Passive </a:t>
            </a:r>
          </a:p>
          <a:p>
            <a:endParaRPr lang="en-US" sz="1600" dirty="0"/>
          </a:p>
          <a:p>
            <a:r>
              <a:rPr lang="en-US" sz="1600" dirty="0"/>
              <a:t>We teach students the difference between passive, assertive and aggressive and when to use them </a:t>
            </a:r>
          </a:p>
          <a:p>
            <a:r>
              <a:rPr lang="en-US" sz="1600" dirty="0"/>
              <a:t> </a:t>
            </a:r>
          </a:p>
        </p:txBody>
      </p:sp>
      <p:sp>
        <p:nvSpPr>
          <p:cNvPr id="4" name="Slide Number Placeholder 3"/>
          <p:cNvSpPr>
            <a:spLocks noGrp="1"/>
          </p:cNvSpPr>
          <p:nvPr>
            <p:ph type="sldNum" sz="quarter" idx="10"/>
          </p:nvPr>
        </p:nvSpPr>
        <p:spPr/>
        <p:txBody>
          <a:bodyPr/>
          <a:lstStyle/>
          <a:p>
            <a:pPr defTabSz="921338">
              <a:defRPr/>
            </a:pPr>
            <a:fld id="{0A77B105-B6BE-44BA-81D6-2B5FB56BD122}" type="slidenum">
              <a:rPr lang="en-US">
                <a:solidFill>
                  <a:prstClr val="black"/>
                </a:solidFill>
                <a:latin typeface="Calibri" panose="020F0502020204030204"/>
              </a:rPr>
              <a:pPr defTabSz="921338">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xmlns="" val="636128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And despite my initial concerns about teaching students to be appropriately assertive… these are the outcomes reported by teachers who utilized the activities and lessons in their classroom </a:t>
            </a:r>
          </a:p>
          <a:p>
            <a:endParaRPr lang="en-US" sz="1600" dirty="0"/>
          </a:p>
          <a:p>
            <a:r>
              <a:rPr lang="en-US" sz="1600" dirty="0"/>
              <a:t>Again, are there any of this you would not want in your schools?  </a:t>
            </a:r>
          </a:p>
          <a:p>
            <a:endParaRPr lang="en-US" sz="1600" dirty="0"/>
          </a:p>
          <a:p>
            <a:r>
              <a:rPr lang="en-US" sz="1600" dirty="0"/>
              <a:t>To be passive is to let others decide for you. To be aggressive is to decide for others. To be assertive is to decide for yourself. And to trust that there is enough, that you are enough."</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2153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099266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One of the things that we do to teach assertiveness is to teach students 3 part assertive statements and how powerful they can be.</a:t>
            </a:r>
          </a:p>
          <a:p>
            <a:endParaRPr lang="en-US" sz="1600" dirty="0"/>
          </a:p>
          <a:p>
            <a:r>
              <a:rPr lang="en-US" sz="1600" dirty="0"/>
              <a:t>Read slide </a:t>
            </a:r>
          </a:p>
          <a:p>
            <a:endParaRPr lang="en-US" sz="1600" dirty="0"/>
          </a:p>
          <a:p>
            <a:r>
              <a:rPr lang="en-US" sz="1600" dirty="0"/>
              <a:t>Doesn’t that sound so much better that “grade it now?’ As a parent this is reinforcing so much of what you are trying to get your children to do as they take on more and more responsibility in their lives. </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44643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600" dirty="0"/>
              <a:t>Remember the definition of self-efficacy is Believing in your abilities to accomplish challenging tasks and that your ability can grow with effort.</a:t>
            </a:r>
          </a:p>
          <a:p>
            <a:endParaRPr lang="en-US" sz="1600" dirty="0"/>
          </a:p>
          <a:p>
            <a:r>
              <a:rPr lang="en-US" sz="1600" dirty="0"/>
              <a:t>To teach efficacy we teach the two components, the first is the belief that ability can grow with effort.  When students understand that intelligence and ability are malleable, they don’t feel their efforts are pointless and are more willing to take chances</a:t>
            </a:r>
          </a:p>
          <a:p>
            <a:r>
              <a:rPr lang="en-US" sz="1600" dirty="0"/>
              <a:t>The second component is believe in your ability to meet specific goals and or expectations.  It is important to recognize their students for both their effort and achievement, increasing their belief that they can accomplish more.  </a:t>
            </a:r>
          </a:p>
          <a:p>
            <a:endParaRPr lang="en-US" sz="1600" dirty="0"/>
          </a:p>
          <a:p>
            <a:endParaRPr lang="en-US" sz="1600" dirty="0"/>
          </a:p>
        </p:txBody>
      </p:sp>
      <p:sp>
        <p:nvSpPr>
          <p:cNvPr id="4" name="Slide Number Placeholder 3"/>
          <p:cNvSpPr>
            <a:spLocks noGrp="1"/>
          </p:cNvSpPr>
          <p:nvPr>
            <p:ph type="sldNum" sz="quarter" idx="10"/>
          </p:nvPr>
        </p:nvSpPr>
        <p:spPr/>
        <p:txBody>
          <a:bodyPr/>
          <a:lstStyle/>
          <a:p>
            <a:pPr algn="r" defTabSz="931774">
              <a:buClrTx/>
              <a:defRPr/>
            </a:pPr>
            <a:fld id="{5AF296A8-7F70-48F6-9C0B-1EC7C0D9C048}" type="slidenum">
              <a:rPr lang="en-US" sz="1200" kern="1200">
                <a:solidFill>
                  <a:prstClr val="black"/>
                </a:solidFill>
                <a:latin typeface="Calibri" panose="020F0502020204030204"/>
                <a:ea typeface="+mn-ea"/>
                <a:cs typeface="+mn-cs"/>
              </a:rPr>
              <a:pPr algn="r" defTabSz="931774">
                <a:buClrTx/>
                <a:defRPr/>
              </a:pPr>
              <a:t>21</a:t>
            </a:fld>
            <a:endParaRPr lang="en-US" sz="12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xmlns="" val="1677181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these are the outcomes reported by teachers who utilized the activities and lessons in their classroom </a:t>
            </a:r>
          </a:p>
          <a:p>
            <a:endParaRPr lang="en-US" sz="1600" dirty="0"/>
          </a:p>
          <a:p>
            <a:r>
              <a:rPr lang="en-US" sz="1600" dirty="0"/>
              <a:t>Again, are there any of this you would not want in your schools?  </a:t>
            </a:r>
          </a:p>
          <a:p>
            <a:endParaRPr lang="en-US" sz="1600" dirty="0"/>
          </a:p>
          <a:p>
            <a:r>
              <a:rPr lang="en-US" sz="1600" dirty="0"/>
              <a:t>If I have the belief that I can do it, I shall surely acquire the capacity to do it even if I may not have it at the beginning.</a:t>
            </a:r>
          </a:p>
          <a:p>
            <a:r>
              <a:rPr lang="en-US" sz="1600" dirty="0" err="1"/>
              <a:t>Ghandi</a:t>
            </a:r>
            <a:r>
              <a:rPr lang="en-US" sz="1600" dirty="0"/>
              <a:t> </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200367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600" dirty="0"/>
              <a:t>When we praise students for effort we demonstrate that hard work can often win-out over innate talent.  This growth-mindset helps students see that intelligence is not fixed and that when students believe that they can get smarter and understand that effort can make them stronger they will put in the extra time and effort that leads to high achievement.  </a:t>
            </a:r>
          </a:p>
        </p:txBody>
      </p:sp>
      <p:sp>
        <p:nvSpPr>
          <p:cNvPr id="4" name="Slide Number Placeholder 3"/>
          <p:cNvSpPr>
            <a:spLocks noGrp="1"/>
          </p:cNvSpPr>
          <p:nvPr>
            <p:ph type="sldNum" sz="quarter" idx="10"/>
          </p:nvPr>
        </p:nvSpPr>
        <p:spPr/>
        <p:txBody>
          <a:bodyPr/>
          <a:lstStyle/>
          <a:p>
            <a:pPr algn="r" defTabSz="931774">
              <a:buClrTx/>
              <a:defRPr/>
            </a:pPr>
            <a:fld id="{1F567CE6-CDA9-43DC-94F8-9906156C7911}" type="slidenum">
              <a:rPr lang="en-US" sz="1200" kern="1200">
                <a:solidFill>
                  <a:prstClr val="black"/>
                </a:solidFill>
                <a:latin typeface="Calibri" panose="020F0502020204030204"/>
                <a:ea typeface="+mn-ea"/>
                <a:cs typeface="+mn-cs"/>
              </a:rPr>
              <a:pPr algn="r" defTabSz="931774">
                <a:buClrTx/>
                <a:defRPr/>
              </a:pPr>
              <a:t>23</a:t>
            </a:fld>
            <a:endParaRPr lang="en-US" sz="12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xmlns="" val="2176899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0025" y="1189038"/>
            <a:ext cx="4276725" cy="3206750"/>
          </a:xfrm>
        </p:spPr>
      </p:sp>
      <p:sp>
        <p:nvSpPr>
          <p:cNvPr id="3" name="Notes Placeholder 2"/>
          <p:cNvSpPr>
            <a:spLocks noGrp="1"/>
          </p:cNvSpPr>
          <p:nvPr>
            <p:ph type="body" idx="1"/>
          </p:nvPr>
        </p:nvSpPr>
        <p:spPr/>
        <p:txBody>
          <a:bodyPr/>
          <a:lstStyle/>
          <a:p>
            <a:pPr>
              <a:spcAft>
                <a:spcPts val="1055"/>
              </a:spcAft>
            </a:pPr>
            <a:r>
              <a:rPr lang="en-US" sz="1600" dirty="0"/>
              <a:t>Research tells us that if we want students to develop skills we must work with them to learn those skills.  Most students just don’t learn self-regulation by watching others.  To make sure students are getting the skills they need to be deliberately taught and students need opportunity to practice these skills.  They can be incorporated into the current curriculum and not be a separate activity.  </a:t>
            </a:r>
          </a:p>
          <a:p>
            <a:pPr>
              <a:spcAft>
                <a:spcPts val="1055"/>
              </a:spcAft>
            </a:pPr>
            <a:r>
              <a:rPr lang="en-US" sz="1600" dirty="0"/>
              <a:t>And even though we all understand what it means to have self-regulation it is tricky to teach it so having a common definition and components are helpful and to have students get systemic instruction is very helpful for them.  </a:t>
            </a:r>
          </a:p>
          <a:p>
            <a:pPr>
              <a:spcAft>
                <a:spcPts val="1055"/>
              </a:spcAft>
            </a:pPr>
            <a:endParaRPr lang="en-US" sz="1600" dirty="0"/>
          </a:p>
        </p:txBody>
      </p:sp>
      <p:sp>
        <p:nvSpPr>
          <p:cNvPr id="4" name="Slide Number Placeholder 3"/>
          <p:cNvSpPr>
            <a:spLocks noGrp="1"/>
          </p:cNvSpPr>
          <p:nvPr>
            <p:ph type="sldNum" sz="quarter" idx="10"/>
          </p:nvPr>
        </p:nvSpPr>
        <p:spPr/>
        <p:txBody>
          <a:bodyPr/>
          <a:lstStyle/>
          <a:p>
            <a:pPr defTabSz="931405">
              <a:defRPr/>
            </a:pPr>
            <a:fld id="{50DC316F-1E19-4BFE-AF2A-CC7D766BFF46}" type="slidenum">
              <a:rPr lang="en-US">
                <a:solidFill>
                  <a:prstClr val="black"/>
                </a:solidFill>
                <a:latin typeface="Calibri"/>
              </a:rPr>
              <a:pPr defTabSz="931405">
                <a:defRPr/>
              </a:pPr>
              <a:t>24</a:t>
            </a:fld>
            <a:endParaRPr lang="en-US">
              <a:solidFill>
                <a:prstClr val="black"/>
              </a:solidFill>
              <a:latin typeface="Calibri"/>
            </a:endParaRPr>
          </a:p>
        </p:txBody>
      </p:sp>
    </p:spTree>
    <p:extLst>
      <p:ext uri="{BB962C8B-B14F-4D97-AF65-F5344CB8AC3E}">
        <p14:creationId xmlns:p14="http://schemas.microsoft.com/office/powerpoint/2010/main" xmlns="" val="332501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CCC frameworks website is a great resource with lots of helpful information for teachers.  They have brought together great resources that teachers can use and assessments they can give students to see where they are in their skill development.  </a:t>
            </a:r>
          </a:p>
        </p:txBody>
      </p:sp>
      <p:sp>
        <p:nvSpPr>
          <p:cNvPr id="4" name="Slide Number Placeholder 3"/>
          <p:cNvSpPr>
            <a:spLocks noGrp="1"/>
          </p:cNvSpPr>
          <p:nvPr>
            <p:ph type="sldNum" sz="quarter" idx="10"/>
          </p:nvPr>
        </p:nvSpPr>
        <p:spPr/>
        <p:txBody>
          <a:bodyPr/>
          <a:lstStyle/>
          <a:p>
            <a:pPr defTabSz="949240">
              <a:defRPr/>
            </a:pPr>
            <a:fld id="{803878E1-78BC-4B98-B259-51B82CDC8060}" type="slidenum">
              <a:rPr lang="en-US">
                <a:solidFill>
                  <a:prstClr val="black"/>
                </a:solidFill>
                <a:latin typeface="Calibri"/>
              </a:rPr>
              <a:pPr defTabSz="949240">
                <a:defRPr/>
              </a:pPr>
              <a:t>25</a:t>
            </a:fld>
            <a:endParaRPr lang="en-US">
              <a:solidFill>
                <a:prstClr val="black"/>
              </a:solidFill>
              <a:latin typeface="Calibri"/>
            </a:endParaRPr>
          </a:p>
        </p:txBody>
      </p:sp>
    </p:spTree>
    <p:extLst>
      <p:ext uri="{BB962C8B-B14F-4D97-AF65-F5344CB8AC3E}">
        <p14:creationId xmlns:p14="http://schemas.microsoft.com/office/powerpoint/2010/main" xmlns="" val="3858137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is still time to get started this school year.  Self-Efficacy is rolling out its training in January.  The two training dates in Columbia.  We have applications if you are interested,  </a:t>
            </a:r>
          </a:p>
          <a:p>
            <a:endParaRPr lang="en-US" sz="1600" dirty="0"/>
          </a:p>
          <a:p>
            <a:r>
              <a:rPr lang="en-US" sz="1600" dirty="0"/>
              <a:t>Most of the RPDCs have scheduled Self-Regulation training.  In my area it is December 3. at </a:t>
            </a:r>
            <a:r>
              <a:rPr lang="en-US" sz="1600" dirty="0" err="1"/>
              <a:t>thye</a:t>
            </a:r>
            <a:r>
              <a:rPr lang="en-US" sz="1600" dirty="0"/>
              <a:t> UCM campus.   We are happy to come to schools to provide training during the school year.  We are required to give the training twice to become certified trainers so we are always looking to get into schools. </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414658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56" name="Google Shape;256;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47;p1:notes">
            <a:extLst>
              <a:ext uri="{FF2B5EF4-FFF2-40B4-BE49-F238E27FC236}">
                <a16:creationId xmlns:a16="http://schemas.microsoft.com/office/drawing/2014/main" xmlns="" id="{77F3F752-096E-486C-95D7-B8B9BABDC34A}"/>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27</a:t>
            </a:fld>
            <a:endParaRPr sz="1200" dirty="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 your table are sticky notes and pens.  I am going to give you about 30 seconds to write down one thing that if you could guarantee every child in your district would learn what would it be. Go</a:t>
            </a:r>
          </a:p>
          <a:p>
            <a:endParaRPr lang="en-US" sz="1600" dirty="0"/>
          </a:p>
          <a:p>
            <a:r>
              <a:rPr lang="en-US" sz="1600" dirty="0"/>
              <a:t>Now post  it on the wall on the correct piece of chart paper.  Is </a:t>
            </a:r>
            <a:r>
              <a:rPr lang="en-US" sz="1600" dirty="0" err="1"/>
              <a:t>is</a:t>
            </a:r>
            <a:r>
              <a:rPr lang="en-US" sz="1600" dirty="0"/>
              <a:t> an academic skills or is it a social/emotional skill.  </a:t>
            </a:r>
            <a:r>
              <a:rPr lang="en-US" sz="1600" dirty="0" err="1"/>
              <a:t>Everytime</a:t>
            </a:r>
            <a:r>
              <a:rPr lang="en-US" sz="1600" dirty="0"/>
              <a:t> I ask teachers to do this – it is overwhelmingly the social/emotional skills. If you asked employers where do you think it would be?  </a:t>
            </a:r>
          </a:p>
          <a:p>
            <a:endParaRPr lang="en-US" sz="1600" dirty="0"/>
          </a:p>
          <a:p>
            <a:r>
              <a:rPr lang="en-US" sz="1600" dirty="0"/>
              <a:t>It is just a shame we don’t have a MAP or EOC on Social/Emotional Skills because we all understand how important they are, we just have a hard time justifying why</a:t>
            </a:r>
          </a:p>
        </p:txBody>
      </p:sp>
      <p:sp>
        <p:nvSpPr>
          <p:cNvPr id="4" name="Slide Number Placeholder 3"/>
          <p:cNvSpPr>
            <a:spLocks noGrp="1"/>
          </p:cNvSpPr>
          <p:nvPr>
            <p:ph type="sldNum" sz="quarter" idx="10"/>
          </p:nvPr>
        </p:nvSpPr>
        <p:spPr/>
        <p:txBody>
          <a:bodyPr/>
          <a:lstStyle/>
          <a:p>
            <a:pPr defTabSz="931405">
              <a:defRPr/>
            </a:pPr>
            <a:fld id="{5AF296A8-7F70-48F6-9C0B-1EC7C0D9C048}" type="slidenum">
              <a:rPr lang="en-US">
                <a:solidFill>
                  <a:prstClr val="black"/>
                </a:solidFill>
                <a:latin typeface="Calibri"/>
              </a:rPr>
              <a:pPr defTabSz="931405">
                <a:defRPr/>
              </a:pPr>
              <a:t>3</a:t>
            </a:fld>
            <a:endParaRPr lang="en-US">
              <a:solidFill>
                <a:prstClr val="black"/>
              </a:solidFill>
              <a:latin typeface="Calibri"/>
            </a:endParaRPr>
          </a:p>
        </p:txBody>
      </p:sp>
    </p:spTree>
    <p:extLst>
      <p:ext uri="{BB962C8B-B14F-4D97-AF65-F5344CB8AC3E}">
        <p14:creationId xmlns:p14="http://schemas.microsoft.com/office/powerpoint/2010/main" xmlns="" val="239552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sz="1800" dirty="0"/>
              <a:t>As a free resource, we provide the </a:t>
            </a:r>
            <a:r>
              <a:rPr lang="en-US" sz="1800" i="1" dirty="0"/>
              <a:t>Competency Framework Needs Assessment </a:t>
            </a:r>
            <a:r>
              <a:rPr lang="en-US" sz="1800" dirty="0"/>
              <a:t>which lists the intrapersonal and interpersonal competencies with definitions and asks students to determine the degree to which they demonstrate the skill. Results across grades and genders consistently show that students feel the need to develop self-regulation and sustained attention. Administrators, if a goal is to garner buy-in from all of your teachers, the needs assessment is a great way to analyze student perspectives and prioritize competency instruction.</a:t>
            </a:r>
            <a:endParaRPr sz="1800" dirty="0"/>
          </a:p>
        </p:txBody>
      </p:sp>
      <p:sp>
        <p:nvSpPr>
          <p:cNvPr id="137" name="Google Shape;137;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47;p1:notes">
            <a:extLst>
              <a:ext uri="{FF2B5EF4-FFF2-40B4-BE49-F238E27FC236}">
                <a16:creationId xmlns:a16="http://schemas.microsoft.com/office/drawing/2014/main" xmlns="" id="{36828D4A-0A9E-493F-ACD6-DFF3AC42A5C9}"/>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4</a:t>
            </a:fld>
            <a:endParaRPr sz="120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a short video about the importance of social and emotional learning and the reason why we really need to teach these skills and he overall positive impact it can have on student learning.  </a:t>
            </a:r>
          </a:p>
          <a:p>
            <a:endParaRPr lang="en-US" sz="1600" dirty="0"/>
          </a:p>
          <a:p>
            <a:r>
              <a:rPr lang="en-US" sz="1600" dirty="0"/>
              <a:t>Social Emotional Learning is truly a win/win for school districts not only do we see student behavior improve, we see student engagement in learning and increase in test scores.  And you can’t be involved in education in Missouri and not understand the importance of test scores. </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21591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0025" y="1189038"/>
            <a:ext cx="4276725" cy="3206750"/>
          </a:xfrm>
        </p:spPr>
      </p:sp>
      <p:sp>
        <p:nvSpPr>
          <p:cNvPr id="3" name="Notes Placeholder 2"/>
          <p:cNvSpPr>
            <a:spLocks noGrp="1"/>
          </p:cNvSpPr>
          <p:nvPr>
            <p:ph type="body" idx="1"/>
          </p:nvPr>
        </p:nvSpPr>
        <p:spPr/>
        <p:txBody>
          <a:bodyPr/>
          <a:lstStyle/>
          <a:p>
            <a:r>
              <a:rPr lang="en-US" sz="1600" dirty="0"/>
              <a:t>The purpose of the </a:t>
            </a:r>
            <a:r>
              <a:rPr lang="en-US" sz="1600" i="1" dirty="0"/>
              <a:t>Framework</a:t>
            </a:r>
            <a:r>
              <a:rPr lang="en-US" sz="1600" dirty="0"/>
              <a:t> is to support educators in systematically embedding intrapersonal and interpersonal competencies into course content. The competencies are integral to in-school and post-secondary success, as determined by current and emerging research. Our website, </a:t>
            </a:r>
            <a:r>
              <a:rPr lang="en-US" sz="1600" u="sng" dirty="0">
                <a:hlinkClick r:id="rId3"/>
              </a:rPr>
              <a:t>http://CCCFramework.org</a:t>
            </a:r>
            <a:r>
              <a:rPr lang="en-US" sz="1600" dirty="0"/>
              <a:t>, provides free resources and tools to help you apply the information that you learn today.</a:t>
            </a:r>
          </a:p>
          <a:p>
            <a:r>
              <a:rPr lang="en-US" sz="1600" dirty="0"/>
              <a:t>To further support educators, Drs. Noonan &amp; </a:t>
            </a:r>
            <a:r>
              <a:rPr lang="en-US" sz="1600" dirty="0" err="1"/>
              <a:t>Gaumer</a:t>
            </a:r>
            <a:r>
              <a:rPr lang="en-US" sz="1600" dirty="0"/>
              <a:t> Erickson, the creators of the CCC Framework, recently published a book. </a:t>
            </a:r>
            <a:r>
              <a:rPr lang="en-US" sz="1600" i="1" dirty="0"/>
              <a:t>The Skills that Matter: Teaching Interpersonal and Intrapersonal Competencies in Any Classroom</a:t>
            </a:r>
            <a:r>
              <a:rPr lang="en-US" sz="1600" dirty="0"/>
              <a:t> is</a:t>
            </a:r>
            <a:r>
              <a:rPr lang="en-US" sz="1600" i="1" dirty="0"/>
              <a:t> </a:t>
            </a:r>
            <a:r>
              <a:rPr lang="en-US" sz="1600" dirty="0"/>
              <a:t>available from Corwin Press. </a:t>
            </a:r>
          </a:p>
        </p:txBody>
      </p:sp>
      <p:sp>
        <p:nvSpPr>
          <p:cNvPr id="4" name="Slide Number Placeholder 3"/>
          <p:cNvSpPr>
            <a:spLocks noGrp="1"/>
          </p:cNvSpPr>
          <p:nvPr>
            <p:ph type="sldNum" sz="quarter" idx="10"/>
          </p:nvPr>
        </p:nvSpPr>
        <p:spPr/>
        <p:txBody>
          <a:bodyPr/>
          <a:lstStyle/>
          <a:p>
            <a:pPr defTabSz="931405">
              <a:defRPr/>
            </a:pPr>
            <a:fld id="{9FFFD845-F3EA-4CE3-A78B-9B82DAD20D4D}" type="slidenum">
              <a:rPr lang="en-US">
                <a:solidFill>
                  <a:prstClr val="black"/>
                </a:solidFill>
                <a:latin typeface="Calibri"/>
              </a:rPr>
              <a:pPr defTabSz="931405">
                <a:defRPr/>
              </a:pPr>
              <a:t>6</a:t>
            </a:fld>
            <a:endParaRPr lang="en-US">
              <a:solidFill>
                <a:prstClr val="black"/>
              </a:solidFill>
              <a:latin typeface="Calibri"/>
            </a:endParaRPr>
          </a:p>
        </p:txBody>
      </p:sp>
    </p:spTree>
    <p:extLst>
      <p:ext uri="{BB962C8B-B14F-4D97-AF65-F5344CB8AC3E}">
        <p14:creationId xmlns:p14="http://schemas.microsoft.com/office/powerpoint/2010/main" xmlns="" val="212386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4763" y="725488"/>
            <a:ext cx="4833937" cy="3624262"/>
          </a:xfrm>
        </p:spPr>
      </p:sp>
      <p:sp>
        <p:nvSpPr>
          <p:cNvPr id="3" name="Notes Placeholder 2"/>
          <p:cNvSpPr>
            <a:spLocks noGrp="1"/>
          </p:cNvSpPr>
          <p:nvPr>
            <p:ph type="body" idx="1"/>
          </p:nvPr>
        </p:nvSpPr>
        <p:spPr/>
        <p:txBody>
          <a:bodyPr/>
          <a:lstStyle/>
          <a:p>
            <a:r>
              <a:rPr lang="en-US" sz="1600" dirty="0"/>
              <a:t>The </a:t>
            </a:r>
            <a:r>
              <a:rPr lang="en-US" sz="1600" i="1" dirty="0"/>
              <a:t>College and Career Competency Framework</a:t>
            </a:r>
            <a:r>
              <a:rPr lang="en-US" sz="1600" dirty="0"/>
              <a:t> was developed by Dr. Amy </a:t>
            </a:r>
            <a:r>
              <a:rPr lang="en-US" sz="1600" dirty="0" err="1"/>
              <a:t>Gaumer</a:t>
            </a:r>
            <a:r>
              <a:rPr lang="en-US" sz="1600" dirty="0"/>
              <a:t> Erickson and Dr. Pattie Noonan. They are both associate research professors at the University of Kansas. Amy’s background is in secondary education. She taught language arts, math, special education, physical education, and coached track and football. She taught middle and high school in rural, suburban, urban, charter, and alternative schools. Across all of these schools, she found that it often wasn’t students’ academic ability that impeded their learning. In most cases, it was their intrapersonal and interpersonal skills. Pattie’s background is in adult services, in human resources and as a job developer. She also found that it often wasn’t adults’ content knowledge that impeded their employment. I bet you can guess which competencies these adults needed to work on! Those in the intrapersonal and interpersonal domains. Pattie and Amy met while getting their doctorate degrees in Secondary School Reform and Special Education Secondary Transition at KU. In talking to administrators, counselors, general and special education teachers, career technical instructors, higher education faculty, parents, employers, everyone wanted to help youth develop skills that would help them be more successful, but they were all using their own terms and working in isolation. Pattie and Amy started looking for a way to create a common vision and language for all roles to collaborate in supporting ALL students to develop these competencies. After frustratingly realizing the limitations of the existing resources, they developed the </a:t>
            </a:r>
            <a:r>
              <a:rPr lang="en-US" sz="1600" i="1" dirty="0"/>
              <a:t>College and Career Competency Framework</a:t>
            </a:r>
            <a:r>
              <a:rPr lang="en-US" sz="1600" dirty="0"/>
              <a:t>.</a:t>
            </a:r>
          </a:p>
          <a:p>
            <a:endParaRPr lang="en-US" dirty="0"/>
          </a:p>
        </p:txBody>
      </p:sp>
      <p:sp>
        <p:nvSpPr>
          <p:cNvPr id="4" name="Slide Number Placeholder 3"/>
          <p:cNvSpPr>
            <a:spLocks noGrp="1"/>
          </p:cNvSpPr>
          <p:nvPr>
            <p:ph type="sldNum" sz="quarter" idx="10"/>
          </p:nvPr>
        </p:nvSpPr>
        <p:spPr/>
        <p:txBody>
          <a:bodyPr/>
          <a:lstStyle/>
          <a:p>
            <a:fld id="{5AF296A8-7F70-48F6-9C0B-1EC7C0D9C048}" type="slidenum">
              <a:rPr lang="en-US" smtClean="0"/>
              <a:pPr/>
              <a:t>7</a:t>
            </a:fld>
            <a:endParaRPr lang="en-US"/>
          </a:p>
        </p:txBody>
      </p:sp>
    </p:spTree>
    <p:extLst>
      <p:ext uri="{BB962C8B-B14F-4D97-AF65-F5344CB8AC3E}">
        <p14:creationId xmlns:p14="http://schemas.microsoft.com/office/powerpoint/2010/main" xmlns="" val="126295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1471613" y="1189038"/>
            <a:ext cx="4275137" cy="3206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sz="1600" dirty="0"/>
              <a:t>Because DESE is working with University of Kansas they are developing trainers in each RPDC to provide the necessary training.  </a:t>
            </a:r>
          </a:p>
          <a:p>
            <a:pPr marL="0" indent="0"/>
            <a:endParaRPr lang="en-US" sz="1600" dirty="0"/>
          </a:p>
          <a:p>
            <a:pPr marL="0" indent="0"/>
            <a:r>
              <a:rPr lang="en-US" sz="1600" dirty="0"/>
              <a:t>Last year the focus was on Assertiveness.  Now when I heard that we were going to teach assertiveness.  I had just raised twin daughters to the tender age of 21 and I was not sure they needed to be any more assertive than they already were.  But I did not know the definition of assertiveness which is “Even when it is difficult, expressing your wants, needs and thoughts while respecting others.  </a:t>
            </a:r>
          </a:p>
          <a:p>
            <a:pPr marL="0" indent="0"/>
            <a:endParaRPr lang="en-US" sz="1600" dirty="0"/>
          </a:p>
          <a:p>
            <a:pPr marL="0" indent="0"/>
            <a:r>
              <a:rPr lang="en-US" sz="1600" dirty="0"/>
              <a:t>Self-Regulation – “A proactive, self-directed process for attaining goals, learning skills, managing emotional reactions and accomplishing tasks.  </a:t>
            </a:r>
          </a:p>
          <a:p>
            <a:pPr marL="0" indent="0"/>
            <a:endParaRPr lang="en-US" sz="1600" dirty="0"/>
          </a:p>
          <a:p>
            <a:pPr marL="0" indent="0"/>
            <a:r>
              <a:rPr lang="en-US" sz="1600" dirty="0"/>
              <a:t>Self –Efficacy – Believing in your abilities to accomplish challenging tasks and that your ability can grow with effort.</a:t>
            </a:r>
            <a:endParaRPr sz="1600" dirty="0"/>
          </a:p>
        </p:txBody>
      </p:sp>
      <p:sp>
        <p:nvSpPr>
          <p:cNvPr id="47" name="Google Shape;47;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8</a:t>
            </a:fld>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sz="1600" dirty="0"/>
              <a:t>Again this shows the schools that have been involved in the training.  We are asking districts to make a multi-year commitment to go through the training.  The first year, we work with a team from a building within a district.  We have a cross-section of teachers and an administrator on the team.  In the first training they learn about the competency and how to go about teaching it.  They will develop an instructional plan on how they are going to implement it within their curriculum.  We have them utilize it and try it out and then report back how it went and on the second day of training, we see what went well and talk about how we can roll this out to the rest of the building.  We provide on-site technical assistance &amp; coaching  the second year helping get if off the ground in the district.  </a:t>
            </a:r>
            <a:endParaRPr sz="1600" dirty="0"/>
          </a:p>
        </p:txBody>
      </p:sp>
      <p:sp>
        <p:nvSpPr>
          <p:cNvPr id="55" name="Google Shape;5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47;p1:notes">
            <a:extLst>
              <a:ext uri="{FF2B5EF4-FFF2-40B4-BE49-F238E27FC236}">
                <a16:creationId xmlns:a16="http://schemas.microsoft.com/office/drawing/2014/main" xmlns="" id="{A802BD5B-972D-4C35-8061-24DBF6A12C7D}"/>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9</a:t>
            </a:fld>
            <a:endParaRPr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D86"/>
              </a:buClr>
              <a:buSzPts val="5000"/>
              <a:buFont typeface="Calibri"/>
              <a:buNone/>
              <a:defRPr sz="5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48135"/>
              </a:buClr>
              <a:buSzPts val="2800"/>
              <a:buFont typeface="Arial"/>
              <a:buChar char="•"/>
              <a:defRPr/>
            </a:lvl1pPr>
            <a:lvl2pPr marL="914400" lvl="1" indent="-381000" algn="l">
              <a:lnSpc>
                <a:spcPct val="90000"/>
              </a:lnSpc>
              <a:spcBef>
                <a:spcPts val="500"/>
              </a:spcBef>
              <a:spcAft>
                <a:spcPts val="0"/>
              </a:spcAft>
              <a:buClr>
                <a:srgbClr val="548135"/>
              </a:buClr>
              <a:buSzPts val="2400"/>
              <a:buFont typeface="Arial"/>
              <a:buChar char="•"/>
              <a:defRPr/>
            </a:lvl2pPr>
            <a:lvl3pPr marL="1371600" lvl="2" indent="-355600" algn="l">
              <a:lnSpc>
                <a:spcPct val="90000"/>
              </a:lnSpc>
              <a:spcBef>
                <a:spcPts val="500"/>
              </a:spcBef>
              <a:spcAft>
                <a:spcPts val="0"/>
              </a:spcAft>
              <a:buClr>
                <a:srgbClr val="548135"/>
              </a:buClr>
              <a:buSzPts val="2000"/>
              <a:buFont typeface="Arial"/>
              <a:buChar char="•"/>
              <a:defRPr/>
            </a:lvl3pPr>
            <a:lvl4pPr marL="1828800" lvl="3" indent="-342900" algn="l">
              <a:lnSpc>
                <a:spcPct val="90000"/>
              </a:lnSpc>
              <a:spcBef>
                <a:spcPts val="500"/>
              </a:spcBef>
              <a:spcAft>
                <a:spcPts val="0"/>
              </a:spcAft>
              <a:buClr>
                <a:srgbClr val="548135"/>
              </a:buClr>
              <a:buSzPts val="1800"/>
              <a:buFont typeface="Arial"/>
              <a:buChar char="•"/>
              <a:defRPr/>
            </a:lvl4pPr>
            <a:lvl5pPr marL="2286000" lvl="4" indent="-342900" algn="l">
              <a:lnSpc>
                <a:spcPct val="90000"/>
              </a:lnSpc>
              <a:spcBef>
                <a:spcPts val="500"/>
              </a:spcBef>
              <a:spcAft>
                <a:spcPts val="0"/>
              </a:spcAft>
              <a:buClr>
                <a:srgbClr val="548135"/>
              </a:buClr>
              <a:buSzPts val="18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000">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457200" indent="-228600">
              <a:buClr>
                <a:schemeClr val="accent6">
                  <a:lumMod val="75000"/>
                </a:schemeClr>
              </a:buClr>
              <a:buFont typeface="Arial" panose="020B0604020202020204" pitchFamily="34" charset="0"/>
              <a:buChar char="•"/>
              <a:defRPr/>
            </a:lvl1pPr>
            <a:lvl2pPr marL="860425" indent="-228600">
              <a:buClr>
                <a:schemeClr val="accent6">
                  <a:lumMod val="75000"/>
                </a:schemeClr>
              </a:buClr>
              <a:buFont typeface="Arial" panose="020B0604020202020204" pitchFamily="34" charset="0"/>
              <a:buChar char="•"/>
              <a:defRPr/>
            </a:lvl2pPr>
            <a:lvl3pPr marL="1263650" indent="-228600">
              <a:buClr>
                <a:schemeClr val="accent6">
                  <a:lumMod val="75000"/>
                </a:schemeClr>
              </a:buClr>
              <a:buFont typeface="Arial" panose="020B0604020202020204" pitchFamily="34" charset="0"/>
              <a:buChar char="•"/>
              <a:defRPr/>
            </a:lvl3pPr>
            <a:lvl4pPr marL="1600200" indent="-228600">
              <a:buClr>
                <a:schemeClr val="accent6">
                  <a:lumMod val="75000"/>
                </a:schemeClr>
              </a:buClr>
              <a:buFont typeface="Arial" panose="020B0604020202020204" pitchFamily="34" charset="0"/>
              <a:buChar char="•"/>
              <a:defRPr/>
            </a:lvl4pPr>
            <a:lvl5pPr marL="2003425" indent="-228600">
              <a:buClr>
                <a:schemeClr val="accent6">
                  <a:lumMod val="75000"/>
                </a:schemeClr>
              </a:buClr>
              <a:buFont typeface="Arial" panose="020B0604020202020204" pitchFamily="34" charset="0"/>
              <a:buChar char="•"/>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90472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739040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111541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6818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defRPr>
                <a:solidFill>
                  <a:srgbClr val="000000"/>
                </a:solidFill>
                <a:latin typeface="Gill Sans MT"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latin typeface="Myriad Pro"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xmlns="" val="3585586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010771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564" y="414841"/>
            <a:ext cx="8238146" cy="763587"/>
          </a:xfrm>
        </p:spPr>
        <p:txBody>
          <a:bodyPr anchor="t">
            <a:normAutofit/>
          </a:bodyPr>
          <a:lstStyle>
            <a:lvl1pPr algn="ctr">
              <a:defRPr sz="4000" spc="-150" baseline="0">
                <a:solidFill>
                  <a:srgbClr val="014B80"/>
                </a:solidFill>
                <a:latin typeface="+mn-lt"/>
              </a:defRPr>
            </a:lvl1pPr>
          </a:lstStyle>
          <a:p>
            <a:r>
              <a:rPr lang="en-US" dirty="0"/>
              <a:t>SLIDE TITLE HERE</a:t>
            </a:r>
          </a:p>
        </p:txBody>
      </p:sp>
      <p:sp>
        <p:nvSpPr>
          <p:cNvPr id="3" name="Subtitle 2"/>
          <p:cNvSpPr>
            <a:spLocks noGrp="1"/>
          </p:cNvSpPr>
          <p:nvPr>
            <p:ph type="subTitle" idx="1" hasCustomPrompt="1"/>
          </p:nvPr>
        </p:nvSpPr>
        <p:spPr>
          <a:xfrm>
            <a:off x="613160" y="1412801"/>
            <a:ext cx="7958271" cy="1655139"/>
          </a:xfrm>
        </p:spPr>
        <p:txBody>
          <a:bodyPr>
            <a:normAutofit/>
          </a:bodyPr>
          <a:lstStyle>
            <a:lvl1pPr marL="0" indent="0" algn="l">
              <a:buNone/>
              <a:defRPr sz="1800" spc="-50" baseline="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Text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730934" y="6141751"/>
            <a:ext cx="2084832" cy="438912"/>
          </a:xfrm>
          <a:prstGeom prst="rect">
            <a:avLst/>
          </a:prstGeom>
        </p:spPr>
      </p:pic>
    </p:spTree>
    <p:extLst>
      <p:ext uri="{BB962C8B-B14F-4D97-AF65-F5344CB8AC3E}">
        <p14:creationId xmlns:p14="http://schemas.microsoft.com/office/powerpoint/2010/main" xmlns="" val="3991939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78564" y="414841"/>
            <a:ext cx="8238146" cy="763587"/>
          </a:xfrm>
        </p:spPr>
        <p:txBody>
          <a:bodyPr anchor="t">
            <a:normAutofit/>
          </a:bodyPr>
          <a:lstStyle>
            <a:lvl1pPr algn="ctr">
              <a:defRPr sz="4000" spc="-150" baseline="0">
                <a:solidFill>
                  <a:srgbClr val="014B80"/>
                </a:solidFill>
                <a:latin typeface="+mn-lt"/>
              </a:defRPr>
            </a:lvl1pPr>
          </a:lstStyle>
          <a:p>
            <a:r>
              <a:rPr lang="en-US" dirty="0"/>
              <a:t>SLIDE TITLE HERE</a:t>
            </a:r>
          </a:p>
        </p:txBody>
      </p:sp>
      <p:sp>
        <p:nvSpPr>
          <p:cNvPr id="8" name="Subtitle 2"/>
          <p:cNvSpPr>
            <a:spLocks noGrp="1"/>
          </p:cNvSpPr>
          <p:nvPr>
            <p:ph type="subTitle" idx="1" hasCustomPrompt="1"/>
          </p:nvPr>
        </p:nvSpPr>
        <p:spPr>
          <a:xfrm>
            <a:off x="613160" y="4386738"/>
            <a:ext cx="7958271" cy="1655139"/>
          </a:xfrm>
        </p:spPr>
        <p:txBody>
          <a:bodyPr>
            <a:normAutofit/>
          </a:bodyPr>
          <a:lstStyle>
            <a:lvl1pPr marL="0" indent="0" algn="l">
              <a:buNone/>
              <a:defRPr sz="1800" spc="-50" baseline="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Text</a:t>
            </a:r>
          </a:p>
        </p:txBody>
      </p:sp>
    </p:spTree>
    <p:extLst>
      <p:ext uri="{BB962C8B-B14F-4D97-AF65-F5344CB8AC3E}">
        <p14:creationId xmlns:p14="http://schemas.microsoft.com/office/powerpoint/2010/main" xmlns="" val="345897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73063"/>
            <a:ext cx="7975600" cy="1066800"/>
          </a:xfrm>
        </p:spPr>
        <p:txBody>
          <a:bodyPr/>
          <a:lstStyle/>
          <a:p>
            <a:r>
              <a:rPr lang="en-US"/>
              <a:t>Click to edit Master title style</a:t>
            </a:r>
          </a:p>
        </p:txBody>
      </p:sp>
      <p:sp>
        <p:nvSpPr>
          <p:cNvPr id="3" name="Table Placeholder 2"/>
          <p:cNvSpPr>
            <a:spLocks noGrp="1"/>
          </p:cNvSpPr>
          <p:nvPr>
            <p:ph type="tbl" idx="1"/>
          </p:nvPr>
        </p:nvSpPr>
        <p:spPr>
          <a:xfrm>
            <a:off x="838200" y="2057400"/>
            <a:ext cx="7391400" cy="4144963"/>
          </a:xfrm>
        </p:spPr>
        <p:txBody>
          <a:bodyPr/>
          <a:lstStyle/>
          <a:p>
            <a:pPr lvl="0"/>
            <a:endParaRPr lang="en-US" noProof="0"/>
          </a:p>
        </p:txBody>
      </p:sp>
      <p:sp>
        <p:nvSpPr>
          <p:cNvPr id="4" name="Rectangle 5"/>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F03C6EF4-EBA6-4D96-BF5E-6F2E4ECD7E38}" type="datetime1">
              <a:rPr lang="en-US" smtClean="0">
                <a:solidFill>
                  <a:prstClr val="black">
                    <a:tint val="75000"/>
                  </a:prstClr>
                </a:solidFill>
              </a:rPr>
              <a:pPr>
                <a:defRPr/>
              </a:pPr>
              <a:t>11/1/2019</a:t>
            </a:fld>
            <a:endParaRPr lang="en-US">
              <a:solidFill>
                <a:prstClr val="black">
                  <a:tint val="75000"/>
                </a:prstClr>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7"/>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9BEB1DDE-E6A1-DE43-93E6-4C67278D641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2283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lIns="91417" tIns="45709" rIns="91417" bIns="45709"/>
          <a:lstStyle>
            <a:lvl1pPr>
              <a:defRPr>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xmlns="" val="199959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D8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D8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28650" y="365129"/>
            <a:ext cx="7886700" cy="1325563"/>
          </a:xfrm>
          <a:prstGeom prst="rect">
            <a:avLst/>
          </a:prstGeom>
          <a:noFill/>
          <a:ln>
            <a:noFill/>
          </a:ln>
        </p:spPr>
        <p:txBody>
          <a:bodyPr spcFirstLastPara="1" wrap="square" lIns="91400" tIns="45700" rIns="91400" bIns="45700" anchor="ctr" anchorCtr="0">
            <a:normAutofit/>
          </a:bodyPr>
          <a:lstStyle>
            <a:lvl1pPr lvl="0" algn="l">
              <a:lnSpc>
                <a:spcPct val="90000"/>
              </a:lnSpc>
              <a:spcBef>
                <a:spcPts val="0"/>
              </a:spcBef>
              <a:spcAft>
                <a:spcPts val="0"/>
              </a:spcAft>
              <a:buClr>
                <a:srgbClr val="004D86"/>
              </a:buClr>
              <a:buSzPts val="50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D86"/>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30" name="Google Shape;30;p37"/>
          <p:cNvSpPr txBox="1">
            <a:spLocks noGrp="1"/>
          </p:cNvSpPr>
          <p:nvPr>
            <p:ph type="body" idx="3"/>
          </p:nvPr>
        </p:nvSpPr>
        <p:spPr>
          <a:xfrm>
            <a:off x="4645028"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37"/>
          <p:cNvSpPr txBox="1">
            <a:spLocks noGrp="1"/>
          </p:cNvSpPr>
          <p:nvPr>
            <p:ph type="body" idx="4"/>
          </p:nvPr>
        </p:nvSpPr>
        <p:spPr>
          <a:xfrm>
            <a:off x="4645028"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2"/>
        <p:cNvGrpSpPr/>
        <p:nvPr/>
      </p:nvGrpSpPr>
      <p:grpSpPr>
        <a:xfrm>
          <a:off x="0" y="0"/>
          <a:ext cx="0" cy="0"/>
          <a:chOff x="0" y="0"/>
          <a:chExt cx="0" cy="0"/>
        </a:xfrm>
      </p:grpSpPr>
      <p:sp>
        <p:nvSpPr>
          <p:cNvPr id="33" name="Google Shape;33;p38"/>
          <p:cNvSpPr txBox="1">
            <a:spLocks noGrp="1"/>
          </p:cNvSpPr>
          <p:nvPr>
            <p:ph type="ctrTitle"/>
          </p:nvPr>
        </p:nvSpPr>
        <p:spPr>
          <a:xfrm>
            <a:off x="478564" y="414841"/>
            <a:ext cx="8238146" cy="76358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014B80"/>
              </a:buClr>
              <a:buSzPts val="4000"/>
              <a:buFont typeface="Calibri"/>
              <a:buNone/>
              <a:defRPr sz="4000">
                <a:solidFill>
                  <a:srgbClr val="014B8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8"/>
          <p:cNvSpPr txBox="1">
            <a:spLocks noGrp="1"/>
          </p:cNvSpPr>
          <p:nvPr>
            <p:ph type="subTitle" idx="1"/>
          </p:nvPr>
        </p:nvSpPr>
        <p:spPr>
          <a:xfrm>
            <a:off x="613160" y="1412801"/>
            <a:ext cx="7958271" cy="16551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1800"/>
              <a:buNone/>
              <a:defRPr sz="1800">
                <a:latin typeface="Calibri"/>
                <a:ea typeface="Calibri"/>
                <a:cs typeface="Calibri"/>
                <a:sym typeface="Calibri"/>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SzPts val="1350"/>
              <a:buNone/>
              <a:defRPr sz="1350"/>
            </a:lvl3pPr>
            <a:lvl4pPr lvl="3" algn="ctr">
              <a:lnSpc>
                <a:spcPct val="90000"/>
              </a:lnSpc>
              <a:spcBef>
                <a:spcPts val="500"/>
              </a:spcBef>
              <a:spcAft>
                <a:spcPts val="0"/>
              </a:spcAft>
              <a:buSzPts val="1200"/>
              <a:buNone/>
              <a:defRPr sz="1200"/>
            </a:lvl4pPr>
            <a:lvl5pPr lvl="4" algn="ctr">
              <a:lnSpc>
                <a:spcPct val="9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pic>
        <p:nvPicPr>
          <p:cNvPr id="35" name="Google Shape;35;p38"/>
          <p:cNvPicPr preferRelativeResize="0"/>
          <p:nvPr/>
        </p:nvPicPr>
        <p:blipFill rotWithShape="1">
          <a:blip r:embed="rId2">
            <a:alphaModFix/>
          </a:blip>
          <a:srcRect/>
          <a:stretch/>
        </p:blipFill>
        <p:spPr>
          <a:xfrm>
            <a:off x="6730934" y="6141751"/>
            <a:ext cx="2084832" cy="43891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6"/>
        <p:cNvGrpSpPr/>
        <p:nvPr/>
      </p:nvGrpSpPr>
      <p:grpSpPr>
        <a:xfrm>
          <a:off x="0" y="0"/>
          <a:ext cx="0" cy="0"/>
          <a:chOff x="0" y="0"/>
          <a:chExt cx="0" cy="0"/>
        </a:xfrm>
      </p:grpSpPr>
      <p:sp>
        <p:nvSpPr>
          <p:cNvPr id="37" name="Google Shape;37;p39"/>
          <p:cNvSpPr txBox="1">
            <a:spLocks noGrp="1"/>
          </p:cNvSpPr>
          <p:nvPr>
            <p:ph type="ctrTitle"/>
          </p:nvPr>
        </p:nvSpPr>
        <p:spPr>
          <a:xfrm>
            <a:off x="478564" y="414841"/>
            <a:ext cx="8238146" cy="76358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014B80"/>
              </a:buClr>
              <a:buSzPts val="4000"/>
              <a:buFont typeface="Calibri"/>
              <a:buNone/>
              <a:defRPr sz="4000">
                <a:solidFill>
                  <a:srgbClr val="014B8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9"/>
          <p:cNvSpPr txBox="1">
            <a:spLocks noGrp="1"/>
          </p:cNvSpPr>
          <p:nvPr>
            <p:ph type="subTitle" idx="1"/>
          </p:nvPr>
        </p:nvSpPr>
        <p:spPr>
          <a:xfrm>
            <a:off x="613160" y="4386738"/>
            <a:ext cx="7958271" cy="16551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1800"/>
              <a:buNone/>
              <a:defRPr sz="1800">
                <a:latin typeface="Calibri"/>
                <a:ea typeface="Calibri"/>
                <a:cs typeface="Calibri"/>
                <a:sym typeface="Calibri"/>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SzPts val="1350"/>
              <a:buNone/>
              <a:defRPr sz="1350"/>
            </a:lvl3pPr>
            <a:lvl4pPr lvl="3" algn="ctr">
              <a:lnSpc>
                <a:spcPct val="90000"/>
              </a:lnSpc>
              <a:spcBef>
                <a:spcPts val="500"/>
              </a:spcBef>
              <a:spcAft>
                <a:spcPts val="0"/>
              </a:spcAft>
              <a:buSzPts val="1200"/>
              <a:buNone/>
              <a:defRPr sz="1200"/>
            </a:lvl4pPr>
            <a:lvl5pPr lvl="4" algn="ctr">
              <a:lnSpc>
                <a:spcPct val="9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39"/>
        <p:cNvGrpSpPr/>
        <p:nvPr/>
      </p:nvGrpSpPr>
      <p:grpSpPr>
        <a:xfrm>
          <a:off x="0" y="0"/>
          <a:ext cx="0" cy="0"/>
          <a:chOff x="0" y="0"/>
          <a:chExt cx="0" cy="0"/>
        </a:xfrm>
      </p:grpSpPr>
      <p:sp>
        <p:nvSpPr>
          <p:cNvPr id="40" name="Google Shape;40;p40"/>
          <p:cNvSpPr txBox="1">
            <a:spLocks noGrp="1"/>
          </p:cNvSpPr>
          <p:nvPr>
            <p:ph type="title"/>
          </p:nvPr>
        </p:nvSpPr>
        <p:spPr>
          <a:xfrm>
            <a:off x="838200" y="373063"/>
            <a:ext cx="7975600" cy="1066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D8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40"/>
          <p:cNvSpPr txBox="1">
            <a:spLocks noGrp="1"/>
          </p:cNvSpPr>
          <p:nvPr>
            <p:ph type="ftr" idx="11"/>
          </p:nvPr>
        </p:nvSpPr>
        <p:spPr>
          <a:xfrm>
            <a:off x="628650" y="6176963"/>
            <a:ext cx="7886700" cy="5445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lum/>
          </a:blip>
          <a:srcRect/>
          <a:stretch>
            <a:fillRect l="-4000" r="-4000"/>
          </a:stretch>
        </a:blip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4D86"/>
              </a:buClr>
              <a:buSzPts val="5000"/>
              <a:buFont typeface="Calibri"/>
              <a:buNone/>
              <a:defRPr sz="5000" b="1" i="0" u="none" strike="noStrike" cap="none">
                <a:solidFill>
                  <a:srgbClr val="004D8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48135"/>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548135"/>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48135"/>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48135"/>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48135"/>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ftr" idx="11"/>
          </p:nvPr>
        </p:nvSpPr>
        <p:spPr>
          <a:xfrm>
            <a:off x="628650" y="6176963"/>
            <a:ext cx="7886700" cy="54451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 name="Google Shape;13;p31"/>
          <p:cNvPicPr preferRelativeResize="0"/>
          <p:nvPr/>
        </p:nvPicPr>
        <p:blipFill rotWithShape="1">
          <a:blip r:embed="rId12">
            <a:alphaModFix/>
          </a:blip>
          <a:srcRect l="1812" t="6825" r="2102" b="4377"/>
          <a:stretch/>
        </p:blipFill>
        <p:spPr>
          <a:xfrm>
            <a:off x="859573" y="6248400"/>
            <a:ext cx="2419350" cy="5934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176963"/>
            <a:ext cx="7886700" cy="5445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6" name="Picture 5"/>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l="1813" t="6826" r="2103" b="4377"/>
          <a:stretch/>
        </p:blipFill>
        <p:spPr>
          <a:xfrm>
            <a:off x="601877" y="6248400"/>
            <a:ext cx="2419350" cy="593426"/>
          </a:xfrm>
          <a:prstGeom prst="rect">
            <a:avLst/>
          </a:prstGeom>
        </p:spPr>
      </p:pic>
    </p:spTree>
    <p:extLst>
      <p:ext uri="{BB962C8B-B14F-4D97-AF65-F5344CB8AC3E}">
        <p14:creationId xmlns:p14="http://schemas.microsoft.com/office/powerpoint/2010/main" xmlns="" val="224684040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dt="0"/>
  <p:txStyles>
    <p:titleStyle>
      <a:lvl1pPr algn="l" defTabSz="914400" rtl="0" eaLnBrk="1" latinLnBrk="0" hangingPunct="1">
        <a:lnSpc>
          <a:spcPct val="90000"/>
        </a:lnSpc>
        <a:spcBef>
          <a:spcPct val="0"/>
        </a:spcBef>
        <a:buNone/>
        <a:defRPr sz="5000" b="1" kern="1200" spc="-40" baseline="0">
          <a:solidFill>
            <a:srgbClr val="004D86"/>
          </a:solidFill>
          <a:latin typeface="+mn-lt"/>
          <a:ea typeface="+mj-ea"/>
          <a:cs typeface="+mj-cs"/>
        </a:defRPr>
      </a:lvl1pPr>
    </p:titleStyle>
    <p:bodyStyle>
      <a:lvl1pPr marL="457200" indent="-228600" algn="l" defTabSz="914400" rtl="0" eaLnBrk="1" latinLnBrk="0" hangingPunct="1">
        <a:lnSpc>
          <a:spcPct val="90000"/>
        </a:lnSpc>
        <a:spcBef>
          <a:spcPts val="1000"/>
        </a:spcBef>
        <a:buClr>
          <a:schemeClr val="accent6">
            <a:lumMod val="75000"/>
          </a:schemeClr>
        </a:buClr>
        <a:buFont typeface="Arial" panose="020B0604020202020204" pitchFamily="34" charset="0"/>
        <a:buChar char="•"/>
        <a:defRPr sz="2800" kern="1200">
          <a:solidFill>
            <a:schemeClr val="tx1"/>
          </a:solidFill>
          <a:latin typeface="+mn-lt"/>
          <a:ea typeface="+mn-ea"/>
          <a:cs typeface="+mn-cs"/>
        </a:defRPr>
      </a:lvl1pPr>
      <a:lvl2pPr marL="860425"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400" kern="1200">
          <a:solidFill>
            <a:schemeClr val="tx1"/>
          </a:solidFill>
          <a:latin typeface="+mn-lt"/>
          <a:ea typeface="+mn-ea"/>
          <a:cs typeface="+mn-cs"/>
        </a:defRPr>
      </a:lvl2pPr>
      <a:lvl3pPr marL="126365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800" kern="1200">
          <a:solidFill>
            <a:schemeClr val="tx1"/>
          </a:solidFill>
          <a:latin typeface="+mn-lt"/>
          <a:ea typeface="+mn-ea"/>
          <a:cs typeface="+mn-cs"/>
        </a:defRPr>
      </a:lvl4pPr>
      <a:lvl5pPr marL="2003425"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bscherer@ucm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mailto:eheger@k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ccframework.org/"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cccframework.org/" TargetMode="External"/><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o1R67Ek0NI"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pnoonan@ku.ed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cccframework.org/" TargetMode="External"/><Relationship Id="rId5" Type="http://schemas.openxmlformats.org/officeDocument/2006/relationships/image" Target="../media/image7.png"/><Relationship Id="rId4" Type="http://schemas.openxmlformats.org/officeDocument/2006/relationships/hyperlink" Target="mailto:agaumer@ku.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cccframework.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agaumer@ku.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mailto:mloewenstein@ku.edu" TargetMode="External"/><Relationship Id="rId5" Type="http://schemas.openxmlformats.org/officeDocument/2006/relationships/hyperlink" Target="mailto:pnoonan@ku.edu" TargetMode="External"/><Relationship Id="rId4" Type="http://schemas.openxmlformats.org/officeDocument/2006/relationships/hyperlink" Target="mailto:eheger@ku.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338DE-96D7-A042-82F5-B468821E1648}"/>
              </a:ext>
            </a:extLst>
          </p:cNvPr>
          <p:cNvSpPr>
            <a:spLocks noGrp="1"/>
          </p:cNvSpPr>
          <p:nvPr>
            <p:ph type="title"/>
          </p:nvPr>
        </p:nvSpPr>
        <p:spPr>
          <a:xfrm>
            <a:off x="628650" y="365126"/>
            <a:ext cx="7886700" cy="1833325"/>
          </a:xfrm>
        </p:spPr>
        <p:txBody>
          <a:bodyPr>
            <a:normAutofit/>
          </a:bodyPr>
          <a:lstStyle/>
          <a:p>
            <a:r>
              <a:rPr lang="en-US" sz="3200" i="1" dirty="0">
                <a:solidFill>
                  <a:schemeClr val="accent5"/>
                </a:solidFill>
              </a:rPr>
              <a:t>The College and Career Competency Framework </a:t>
            </a:r>
            <a:r>
              <a:rPr lang="en-US" sz="3200" i="1" dirty="0">
                <a:solidFill>
                  <a:srgbClr val="FF0000"/>
                </a:solidFill>
              </a:rPr>
              <a:t>and </a:t>
            </a:r>
            <a:r>
              <a:rPr lang="en-US" sz="3200" i="1" dirty="0">
                <a:solidFill>
                  <a:schemeClr val="tx1"/>
                </a:solidFill>
              </a:rPr>
              <a:t>the</a:t>
            </a:r>
            <a:r>
              <a:rPr lang="en-US" sz="3200" i="1" dirty="0">
                <a:solidFill>
                  <a:srgbClr val="FF0000"/>
                </a:solidFill>
              </a:rPr>
              <a:t> </a:t>
            </a:r>
            <a:r>
              <a:rPr lang="en-US" sz="3200" i="1" dirty="0">
                <a:solidFill>
                  <a:schemeClr val="tx1"/>
                </a:solidFill>
              </a:rPr>
              <a:t>Missouri Post-Secondary Success Project </a:t>
            </a:r>
          </a:p>
        </p:txBody>
      </p:sp>
      <p:sp>
        <p:nvSpPr>
          <p:cNvPr id="5" name="Text Placeholder 4">
            <a:extLst>
              <a:ext uri="{FF2B5EF4-FFF2-40B4-BE49-F238E27FC236}">
                <a16:creationId xmlns:a16="http://schemas.microsoft.com/office/drawing/2014/main" xmlns="" id="{41EF30DA-5E27-DA4C-AE91-848F54BB2FC3}"/>
              </a:ext>
            </a:extLst>
          </p:cNvPr>
          <p:cNvSpPr>
            <a:spLocks noGrp="1"/>
          </p:cNvSpPr>
          <p:nvPr>
            <p:ph type="body" idx="1"/>
          </p:nvPr>
        </p:nvSpPr>
        <p:spPr>
          <a:xfrm>
            <a:off x="628650" y="3657599"/>
            <a:ext cx="3544516" cy="2519363"/>
          </a:xfrm>
        </p:spPr>
        <p:txBody>
          <a:bodyPr>
            <a:normAutofit/>
          </a:bodyPr>
          <a:lstStyle/>
          <a:p>
            <a:pPr marL="50800" indent="0">
              <a:buNone/>
            </a:pPr>
            <a:r>
              <a:rPr lang="en-US" sz="2400" b="1" dirty="0"/>
              <a:t>Mary Beth Scherer</a:t>
            </a:r>
          </a:p>
          <a:p>
            <a:pPr marL="50800" indent="0">
              <a:buNone/>
            </a:pPr>
            <a:r>
              <a:rPr lang="en-US" sz="2400" b="1" dirty="0">
                <a:hlinkClick r:id="rId3"/>
              </a:rPr>
              <a:t>mbscherer@ucmo.edu</a:t>
            </a:r>
            <a:endParaRPr lang="en-US" sz="2400" b="1" dirty="0"/>
          </a:p>
          <a:p>
            <a:pPr marL="50800" indent="0">
              <a:buNone/>
            </a:pPr>
            <a:endParaRPr lang="en-US" sz="2400" b="1" dirty="0"/>
          </a:p>
          <a:p>
            <a:pPr marL="50800" indent="0">
              <a:buNone/>
            </a:pPr>
            <a:r>
              <a:rPr lang="en-US" sz="2400" b="1" dirty="0"/>
              <a:t>Elise </a:t>
            </a:r>
            <a:r>
              <a:rPr lang="en-US" sz="2400" b="1" dirty="0" err="1"/>
              <a:t>Heger</a:t>
            </a:r>
            <a:r>
              <a:rPr lang="en-US" sz="2400" b="1" dirty="0"/>
              <a:t>, Ed.D.</a:t>
            </a:r>
          </a:p>
          <a:p>
            <a:pPr marL="50800" indent="0">
              <a:lnSpc>
                <a:spcPct val="100000"/>
              </a:lnSpc>
              <a:buNone/>
            </a:pPr>
            <a:r>
              <a:rPr lang="en-US" sz="2400" b="1" dirty="0">
                <a:hlinkClick r:id="rId4"/>
              </a:rPr>
              <a:t>eheger@ku.edu</a:t>
            </a:r>
            <a:endParaRPr lang="en-US" sz="2400" b="1" dirty="0"/>
          </a:p>
          <a:p>
            <a:pPr marL="50800" indent="0">
              <a:lnSpc>
                <a:spcPct val="100000"/>
              </a:lnSpc>
              <a:buNone/>
            </a:pPr>
            <a:endParaRPr lang="en-US" dirty="0"/>
          </a:p>
        </p:txBody>
      </p:sp>
      <p:pic>
        <p:nvPicPr>
          <p:cNvPr id="6" name="Picture 5">
            <a:extLst>
              <a:ext uri="{FF2B5EF4-FFF2-40B4-BE49-F238E27FC236}">
                <a16:creationId xmlns:a16="http://schemas.microsoft.com/office/drawing/2014/main" xmlns="" id="{E0786C9D-AE12-2940-A3A4-C31884C8950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2549" t="8889" r="3987" b="18889"/>
          <a:stretch/>
        </p:blipFill>
        <p:spPr>
          <a:xfrm>
            <a:off x="3589860" y="1510388"/>
            <a:ext cx="3215802" cy="3174459"/>
          </a:xfrm>
          <a:prstGeom prst="rect">
            <a:avLst/>
          </a:prstGeom>
        </p:spPr>
      </p:pic>
      <p:pic>
        <p:nvPicPr>
          <p:cNvPr id="7" name="Google Shape;57;p2">
            <a:extLst>
              <a:ext uri="{FF2B5EF4-FFF2-40B4-BE49-F238E27FC236}">
                <a16:creationId xmlns:a16="http://schemas.microsoft.com/office/drawing/2014/main" xmlns="" id="{F4952B00-B1EC-A448-917D-43E3EC956F38}"/>
              </a:ext>
            </a:extLst>
          </p:cNvPr>
          <p:cNvPicPr preferRelativeResize="0"/>
          <p:nvPr/>
        </p:nvPicPr>
        <p:blipFill rotWithShape="1">
          <a:blip r:embed="rId6">
            <a:alphaModFix/>
          </a:blip>
          <a:srcRect l="11043" t="8049" r="10971"/>
          <a:stretch/>
        </p:blipFill>
        <p:spPr>
          <a:xfrm>
            <a:off x="5655822" y="3318415"/>
            <a:ext cx="3215803" cy="3174459"/>
          </a:xfrm>
          <a:prstGeom prst="rect">
            <a:avLst/>
          </a:prstGeom>
          <a:noFill/>
          <a:ln>
            <a:noFill/>
          </a:ln>
        </p:spPr>
      </p:pic>
    </p:spTree>
    <p:extLst>
      <p:ext uri="{BB962C8B-B14F-4D97-AF65-F5344CB8AC3E}">
        <p14:creationId xmlns:p14="http://schemas.microsoft.com/office/powerpoint/2010/main" xmlns="" val="24753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fontScale="90000"/>
          </a:bodyPr>
          <a:lstStyle/>
          <a:p>
            <a:pPr algn="ctr"/>
            <a:r>
              <a:rPr lang="en-US" sz="4000" dirty="0"/>
              <a:t>The </a:t>
            </a:r>
            <a:r>
              <a:rPr lang="en-US" sz="4000" i="1" dirty="0"/>
              <a:t>Roadmap</a:t>
            </a:r>
            <a:r>
              <a:rPr lang="en-US" sz="4000" dirty="0"/>
              <a:t>: A Navigation Guide for </a:t>
            </a:r>
            <a:r>
              <a:rPr lang="en-US" sz="4000" i="1" dirty="0"/>
              <a:t>College &amp; Career Competency Framework </a:t>
            </a:r>
            <a:r>
              <a:rPr lang="en-US" sz="4000" dirty="0"/>
              <a:t>Implementation</a:t>
            </a:r>
          </a:p>
        </p:txBody>
      </p:sp>
      <p:pic>
        <p:nvPicPr>
          <p:cNvPr id="4" name="Content Placeholder 3"/>
          <p:cNvPicPr>
            <a:picLocks noGrp="1" noChangeAspect="1"/>
          </p:cNvPicPr>
          <p:nvPr>
            <p:ph idx="1"/>
          </p:nvPr>
        </p:nvPicPr>
        <p:blipFill>
          <a:blip r:embed="rId3"/>
          <a:stretch>
            <a:fillRect/>
          </a:stretch>
        </p:blipFill>
        <p:spPr>
          <a:xfrm>
            <a:off x="685800" y="1905001"/>
            <a:ext cx="3039239" cy="2252662"/>
          </a:xfrm>
          <a:prstGeom prst="rect">
            <a:avLst/>
          </a:prstGeom>
          <a:ln w="76200">
            <a:solidFill>
              <a:schemeClr val="tx1"/>
            </a:solidFill>
          </a:ln>
        </p:spPr>
      </p:pic>
      <p:pic>
        <p:nvPicPr>
          <p:cNvPr id="6" name="Picture 5"/>
          <p:cNvPicPr>
            <a:picLocks noChangeAspect="1"/>
          </p:cNvPicPr>
          <p:nvPr/>
        </p:nvPicPr>
        <p:blipFill>
          <a:blip r:embed="rId4"/>
          <a:stretch>
            <a:fillRect/>
          </a:stretch>
        </p:blipFill>
        <p:spPr>
          <a:xfrm>
            <a:off x="4019550" y="1905000"/>
            <a:ext cx="4495800" cy="2252662"/>
          </a:xfrm>
          <a:prstGeom prst="rect">
            <a:avLst/>
          </a:prstGeom>
          <a:ln w="76200">
            <a:solidFill>
              <a:schemeClr val="tx1"/>
            </a:solidFill>
          </a:ln>
        </p:spPr>
      </p:pic>
      <p:pic>
        <p:nvPicPr>
          <p:cNvPr id="5" name="Content Placeholder 4"/>
          <p:cNvPicPr>
            <a:picLocks noChangeAspect="1"/>
          </p:cNvPicPr>
          <p:nvPr/>
        </p:nvPicPr>
        <p:blipFill rotWithShape="1">
          <a:blip r:embed="rId5">
            <a:extLst>
              <a:ext uri="{28A0092B-C50C-407E-A947-70E740481C1C}">
                <a14:useLocalDpi xmlns:a14="http://schemas.microsoft.com/office/drawing/2010/main" xmlns="" val="0"/>
              </a:ext>
            </a:extLst>
          </a:blip>
          <a:srcRect r="685"/>
          <a:stretch/>
        </p:blipFill>
        <p:spPr>
          <a:xfrm>
            <a:off x="657225" y="4705799"/>
            <a:ext cx="7829550" cy="2123135"/>
          </a:xfrm>
          <a:prstGeom prst="rect">
            <a:avLst/>
          </a:prstGeom>
        </p:spPr>
      </p:pic>
    </p:spTree>
    <p:extLst>
      <p:ext uri="{BB962C8B-B14F-4D97-AF65-F5344CB8AC3E}">
        <p14:creationId xmlns:p14="http://schemas.microsoft.com/office/powerpoint/2010/main" xmlns="" val="171784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2549" t="8889" r="3987" b="18889"/>
          <a:stretch/>
        </p:blipFill>
        <p:spPr>
          <a:xfrm>
            <a:off x="2090318" y="1389386"/>
            <a:ext cx="4904095" cy="4904095"/>
          </a:xfrm>
          <a:prstGeom prst="rect">
            <a:avLst/>
          </a:prstGeom>
        </p:spPr>
      </p:pic>
      <p:sp>
        <p:nvSpPr>
          <p:cNvPr id="2" name="Title 1"/>
          <p:cNvSpPr>
            <a:spLocks noGrp="1"/>
          </p:cNvSpPr>
          <p:nvPr>
            <p:ph type="title"/>
          </p:nvPr>
        </p:nvSpPr>
        <p:spPr>
          <a:xfrm>
            <a:off x="628650" y="71829"/>
            <a:ext cx="7886700" cy="918772"/>
          </a:xfrm>
        </p:spPr>
        <p:txBody>
          <a:bodyPr>
            <a:noAutofit/>
          </a:bodyPr>
          <a:lstStyle/>
          <a:p>
            <a:pPr algn="ctr"/>
            <a:r>
              <a:rPr lang="en-US" sz="4000" i="1" dirty="0"/>
              <a:t>Foundational Competencies</a:t>
            </a:r>
          </a:p>
        </p:txBody>
      </p:sp>
      <p:sp>
        <p:nvSpPr>
          <p:cNvPr id="6" name="TextBox 5"/>
          <p:cNvSpPr txBox="1"/>
          <p:nvPr/>
        </p:nvSpPr>
        <p:spPr>
          <a:xfrm>
            <a:off x="3271572" y="6295863"/>
            <a:ext cx="2590800" cy="230832"/>
          </a:xfrm>
          <a:prstGeom prst="rect">
            <a:avLst/>
          </a:prstGeom>
          <a:no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2013 Amy Gaumer Erickson and Patricia Noonan</a:t>
            </a:r>
          </a:p>
        </p:txBody>
      </p:sp>
      <p:sp>
        <p:nvSpPr>
          <p:cNvPr id="9" name="Rectangle 8">
            <a:extLst>
              <a:ext uri="{FF2B5EF4-FFF2-40B4-BE49-F238E27FC236}">
                <a16:creationId xmlns:a16="http://schemas.microsoft.com/office/drawing/2014/main" xmlns="" id="{1DDD7690-AD96-4779-832D-2DA653AF33D0}"/>
              </a:ext>
            </a:extLst>
          </p:cNvPr>
          <p:cNvSpPr/>
          <p:nvPr/>
        </p:nvSpPr>
        <p:spPr>
          <a:xfrm>
            <a:off x="6341871" y="943382"/>
            <a:ext cx="2252323" cy="400110"/>
          </a:xfrm>
          <a:prstGeom prst="rect">
            <a:avLst/>
          </a:prstGeom>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Interpersonal</a:t>
            </a:r>
          </a:p>
        </p:txBody>
      </p:sp>
      <p:sp>
        <p:nvSpPr>
          <p:cNvPr id="10" name="Rectangle 9">
            <a:extLst>
              <a:ext uri="{FF2B5EF4-FFF2-40B4-BE49-F238E27FC236}">
                <a16:creationId xmlns:a16="http://schemas.microsoft.com/office/drawing/2014/main" xmlns="" id="{6BFA3EB4-7F7D-4A84-A063-D739AE83044E}"/>
              </a:ext>
            </a:extLst>
          </p:cNvPr>
          <p:cNvSpPr/>
          <p:nvPr/>
        </p:nvSpPr>
        <p:spPr>
          <a:xfrm>
            <a:off x="6341871" y="1342167"/>
            <a:ext cx="2252323" cy="830997"/>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txBody>
          <a:bodyPr wrap="square">
            <a:spAutoFit/>
          </a:bodyPr>
          <a:lstStyle/>
          <a:p>
            <a:pPr marL="171450" marR="0" lvl="0" indent="-114300" algn="l" defTabSz="457200" rtl="0" eaLnBrk="1" fontAlgn="auto" latinLnBrk="0" hangingPunct="1">
              <a:lnSpc>
                <a:spcPct val="100000"/>
              </a:lnSpc>
              <a:spcBef>
                <a:spcPts val="0"/>
              </a:spcBef>
              <a:spcAft>
                <a:spcPts val="0"/>
              </a:spcAft>
              <a:buClr>
                <a:srgbClr val="70AD47">
                  <a:lumMod val="75000"/>
                </a:srgbClr>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Assertiveness</a:t>
            </a:r>
          </a:p>
          <a:p>
            <a:pPr marL="171450" marR="0" lvl="0" indent="-114300" algn="l" defTabSz="457200" rtl="0" eaLnBrk="1" fontAlgn="auto" latinLnBrk="0" hangingPunct="1">
              <a:lnSpc>
                <a:spcPct val="100000"/>
              </a:lnSpc>
              <a:spcBef>
                <a:spcPts val="0"/>
              </a:spcBef>
              <a:spcAft>
                <a:spcPts val="0"/>
              </a:spcAft>
              <a:buClr>
                <a:srgbClr val="70AD47">
                  <a:lumMod val="75000"/>
                </a:srgbClr>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Conflict Management</a:t>
            </a:r>
          </a:p>
          <a:p>
            <a:pPr marL="171450" marR="0" lvl="0" indent="-114300" algn="l" defTabSz="457200" rtl="0" eaLnBrk="1" fontAlgn="auto" latinLnBrk="0" hangingPunct="1">
              <a:lnSpc>
                <a:spcPct val="100000"/>
              </a:lnSpc>
              <a:spcBef>
                <a:spcPts val="0"/>
              </a:spcBef>
              <a:spcAft>
                <a:spcPts val="0"/>
              </a:spcAft>
              <a:buClr>
                <a:srgbClr val="70AD47">
                  <a:lumMod val="75000"/>
                </a:srgbClr>
              </a:buClr>
              <a:buSzTx/>
              <a:buFont typeface="Arial" panose="020B0604020202020204" pitchFamily="34" charset="0"/>
              <a:buChar char="•"/>
              <a:tabLst/>
              <a:defRPr/>
            </a:pPr>
            <a:r>
              <a:rPr kumimoji="0" lang="en-US" sz="1400" b="0" i="1" u="none" strike="noStrike" kern="1200" cap="none" spc="-30" normalizeH="0" baseline="0" noProof="0" dirty="0">
                <a:ln>
                  <a:noFill/>
                </a:ln>
                <a:solidFill>
                  <a:prstClr val="black"/>
                </a:solidFill>
                <a:effectLst/>
                <a:uLnTx/>
                <a:uFillTx/>
                <a:latin typeface="Calibri"/>
                <a:ea typeface="+mn-ea"/>
                <a:cs typeface="+mn-cs"/>
              </a:rPr>
              <a:t>Empathy (integrated)</a:t>
            </a:r>
          </a:p>
        </p:txBody>
      </p:sp>
      <p:sp>
        <p:nvSpPr>
          <p:cNvPr id="12" name="Rectangle 11">
            <a:extLst>
              <a:ext uri="{FF2B5EF4-FFF2-40B4-BE49-F238E27FC236}">
                <a16:creationId xmlns:a16="http://schemas.microsoft.com/office/drawing/2014/main" xmlns="" id="{9A5C2CDA-7837-4F67-BD17-5C4234D5F558}"/>
              </a:ext>
            </a:extLst>
          </p:cNvPr>
          <p:cNvSpPr/>
          <p:nvPr/>
        </p:nvSpPr>
        <p:spPr>
          <a:xfrm>
            <a:off x="592418" y="942057"/>
            <a:ext cx="2252323" cy="400110"/>
          </a:xfrm>
          <a:prstGeom prst="rect">
            <a:avLst/>
          </a:prstGeom>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Intrapersonal</a:t>
            </a:r>
          </a:p>
        </p:txBody>
      </p:sp>
      <p:sp>
        <p:nvSpPr>
          <p:cNvPr id="13" name="Rectangle 12">
            <a:extLst>
              <a:ext uri="{FF2B5EF4-FFF2-40B4-BE49-F238E27FC236}">
                <a16:creationId xmlns:a16="http://schemas.microsoft.com/office/drawing/2014/main" xmlns="" id="{993B7A24-81C8-4118-8E71-5B8ECCC899AF}"/>
              </a:ext>
            </a:extLst>
          </p:cNvPr>
          <p:cNvSpPr/>
          <p:nvPr/>
        </p:nvSpPr>
        <p:spPr>
          <a:xfrm>
            <a:off x="592418" y="1342167"/>
            <a:ext cx="2252323" cy="800219"/>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txBody>
          <a:bodyPr wrap="square">
            <a:spAutoFit/>
          </a:bodyPr>
          <a:lstStyle/>
          <a:p>
            <a:pPr marL="171450" marR="0" lvl="0" indent="-114300" algn="l" defTabSz="457200" rtl="0" eaLnBrk="1" fontAlgn="auto" latinLnBrk="0" hangingPunct="1">
              <a:lnSpc>
                <a:spcPct val="100000"/>
              </a:lnSpc>
              <a:spcBef>
                <a:spcPts val="0"/>
              </a:spcBef>
              <a:spcAft>
                <a:spcPts val="0"/>
              </a:spcAft>
              <a:buClr>
                <a:srgbClr val="70AD47">
                  <a:lumMod val="75000"/>
                </a:srgbClr>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Self-Efficacy</a:t>
            </a:r>
          </a:p>
          <a:p>
            <a:pPr marL="171450" marR="0" lvl="0" indent="-114300" algn="l" defTabSz="457200" rtl="0" eaLnBrk="1" fontAlgn="auto" latinLnBrk="0" hangingPunct="1">
              <a:lnSpc>
                <a:spcPct val="100000"/>
              </a:lnSpc>
              <a:spcBef>
                <a:spcPts val="0"/>
              </a:spcBef>
              <a:spcAft>
                <a:spcPts val="0"/>
              </a:spcAft>
              <a:buClr>
                <a:srgbClr val="70AD47">
                  <a:lumMod val="75000"/>
                </a:srgbClr>
              </a:buClr>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Self-Regulation</a:t>
            </a:r>
          </a:p>
          <a:p>
            <a:pPr marL="171450" marR="0" lvl="0" indent="-114300" algn="l" defTabSz="457200" rtl="0" eaLnBrk="1" fontAlgn="auto" latinLnBrk="0" hangingPunct="1">
              <a:lnSpc>
                <a:spcPct val="100000"/>
              </a:lnSpc>
              <a:spcBef>
                <a:spcPts val="0"/>
              </a:spcBef>
              <a:spcAft>
                <a:spcPts val="0"/>
              </a:spcAft>
              <a:buClr>
                <a:srgbClr val="70AD47">
                  <a:lumMod val="75000"/>
                </a:srgbClr>
              </a:buClr>
              <a:buSzTx/>
              <a:buFont typeface="Arial" panose="020B0604020202020204" pitchFamily="34" charset="0"/>
              <a:buChar char="•"/>
              <a:tabLst/>
              <a:defRPr/>
            </a:pPr>
            <a:r>
              <a:rPr kumimoji="0" lang="en-US" sz="1400" b="0" i="1" u="none" strike="noStrike" kern="1200" cap="none" spc="-30" normalizeH="0" baseline="0" noProof="0" dirty="0">
                <a:ln>
                  <a:noFill/>
                </a:ln>
                <a:solidFill>
                  <a:prstClr val="black"/>
                </a:solidFill>
                <a:effectLst/>
                <a:uLnTx/>
                <a:uFillTx/>
                <a:latin typeface="Calibri"/>
                <a:ea typeface="+mn-ea"/>
                <a:cs typeface="+mn-cs"/>
              </a:rPr>
              <a:t>Self-Awareness (integrated)</a:t>
            </a:r>
          </a:p>
        </p:txBody>
      </p:sp>
      <p:sp>
        <p:nvSpPr>
          <p:cNvPr id="37" name="Rectangle 36">
            <a:extLst>
              <a:ext uri="{FF2B5EF4-FFF2-40B4-BE49-F238E27FC236}">
                <a16:creationId xmlns:a16="http://schemas.microsoft.com/office/drawing/2014/main" xmlns="" id="{09067AB2-995E-4067-8545-5A07E8F42DAB}"/>
              </a:ext>
            </a:extLst>
          </p:cNvPr>
          <p:cNvSpPr/>
          <p:nvPr/>
        </p:nvSpPr>
        <p:spPr>
          <a:xfrm>
            <a:off x="2747719" y="3273993"/>
            <a:ext cx="1233113" cy="1054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xmlns="" id="{B5D238FF-BDDA-463A-A4F3-95349D9456F1}"/>
              </a:ext>
            </a:extLst>
          </p:cNvPr>
          <p:cNvSpPr/>
          <p:nvPr/>
        </p:nvSpPr>
        <p:spPr>
          <a:xfrm>
            <a:off x="2555724" y="3127110"/>
            <a:ext cx="1871665" cy="369332"/>
          </a:xfrm>
          <a:prstGeom prst="rect">
            <a:avLst/>
          </a:prstGeom>
          <a:noFill/>
          <a:ln w="9525">
            <a:noFill/>
          </a:ln>
          <a:effectLst>
            <a:outerShdw blurRad="50800" dist="50800" dir="5400000" algn="ctr" rotWithShape="0">
              <a:srgbClr val="000000"/>
            </a:outerShdw>
          </a:effectLst>
        </p:spPr>
        <p:txBody>
          <a:bodyPr wrap="square">
            <a:spAutoFit/>
          </a:bodyPr>
          <a:lstStyle/>
          <a:p>
            <a:pPr marL="57150" marR="0" lvl="0" indent="0" algn="l" defTabSz="457200" rtl="0" eaLnBrk="1" fontAlgn="auto" latinLnBrk="0" hangingPunct="1">
              <a:lnSpc>
                <a:spcPct val="100000"/>
              </a:lnSpc>
              <a:spcBef>
                <a:spcPts val="0"/>
              </a:spcBef>
              <a:spcAft>
                <a:spcPts val="0"/>
              </a:spcAft>
              <a:buClr>
                <a:srgbClr val="70AD47">
                  <a:lumMod val="75000"/>
                </a:srgbClr>
              </a:buClr>
              <a:buSzTx/>
              <a:buFontTx/>
              <a:buNone/>
              <a:tabLst/>
              <a:defRPr/>
            </a:pPr>
            <a:r>
              <a:rPr kumimoji="0" lang="en-US" sz="1800" b="1" i="1" u="none" strike="noStrike" kern="1200" cap="none" spc="-90" normalizeH="0" baseline="0" noProof="0" dirty="0">
                <a:ln w="3175">
                  <a:noFill/>
                </a:ln>
                <a:solidFill>
                  <a:prstClr val="white"/>
                </a:solidFill>
                <a:effectLst>
                  <a:outerShdw blurRad="50800" dist="38100" dir="16200000" sx="103000" sy="103000" rotWithShape="0">
                    <a:prstClr val="black"/>
                  </a:outerShdw>
                </a:effectLst>
                <a:uLnTx/>
                <a:uFillTx/>
                <a:latin typeface="Calibri"/>
                <a:ea typeface="+mn-ea"/>
                <a:cs typeface="+mn-cs"/>
              </a:rPr>
              <a:t>Self-Awareness</a:t>
            </a:r>
          </a:p>
        </p:txBody>
      </p:sp>
      <p:sp>
        <p:nvSpPr>
          <p:cNvPr id="40" name="Rectangle 39">
            <a:extLst>
              <a:ext uri="{FF2B5EF4-FFF2-40B4-BE49-F238E27FC236}">
                <a16:creationId xmlns:a16="http://schemas.microsoft.com/office/drawing/2014/main" xmlns="" id="{A436045B-5F8B-46BF-90F8-B4B561E5EBE4}"/>
              </a:ext>
            </a:extLst>
          </p:cNvPr>
          <p:cNvSpPr/>
          <p:nvPr/>
        </p:nvSpPr>
        <p:spPr>
          <a:xfrm>
            <a:off x="3522826" y="2568533"/>
            <a:ext cx="1228850" cy="110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xmlns="" id="{66CC008F-A719-44DF-935A-8D801AE65B5F}"/>
              </a:ext>
            </a:extLst>
          </p:cNvPr>
          <p:cNvSpPr/>
          <p:nvPr/>
        </p:nvSpPr>
        <p:spPr>
          <a:xfrm>
            <a:off x="3352692" y="2426157"/>
            <a:ext cx="1541914" cy="369332"/>
          </a:xfrm>
          <a:prstGeom prst="rect">
            <a:avLst/>
          </a:prstGeom>
          <a:noFill/>
          <a:ln w="9525">
            <a:noFill/>
          </a:ln>
          <a:effectLst>
            <a:outerShdw blurRad="50800" dist="50800" dir="5400000" algn="ctr" rotWithShape="0">
              <a:srgbClr val="000000"/>
            </a:outerShdw>
          </a:effectLst>
        </p:spPr>
        <p:txBody>
          <a:bodyPr wrap="square">
            <a:spAutoFit/>
          </a:bodyPr>
          <a:lstStyle/>
          <a:p>
            <a:pPr marL="57150" marR="0" lvl="0" indent="0" algn="l" defTabSz="457200" rtl="0" eaLnBrk="1" fontAlgn="auto" latinLnBrk="0" hangingPunct="1">
              <a:lnSpc>
                <a:spcPct val="100000"/>
              </a:lnSpc>
              <a:spcBef>
                <a:spcPts val="0"/>
              </a:spcBef>
              <a:spcAft>
                <a:spcPts val="0"/>
              </a:spcAft>
              <a:buClr>
                <a:srgbClr val="70AD47">
                  <a:lumMod val="75000"/>
                </a:srgbClr>
              </a:buClr>
              <a:buSzTx/>
              <a:buFontTx/>
              <a:buNone/>
              <a:tabLst/>
              <a:defRPr/>
            </a:pPr>
            <a:r>
              <a:rPr kumimoji="0" lang="en-US" sz="1800" b="1" i="0" u="none" strike="noStrike" kern="1200" cap="none" spc="-90" normalizeH="0" baseline="0" noProof="0" dirty="0">
                <a:ln w="3175">
                  <a:noFill/>
                </a:ln>
                <a:solidFill>
                  <a:prstClr val="white"/>
                </a:solidFill>
                <a:effectLst>
                  <a:outerShdw blurRad="50800" dist="38100" dir="16200000" sx="103000" sy="103000" rotWithShape="0">
                    <a:prstClr val="black"/>
                  </a:outerShdw>
                </a:effectLst>
                <a:uLnTx/>
                <a:uFillTx/>
                <a:latin typeface="Calibri"/>
                <a:ea typeface="+mn-ea"/>
                <a:cs typeface="+mn-cs"/>
              </a:rPr>
              <a:t>Self-Regulation</a:t>
            </a:r>
          </a:p>
        </p:txBody>
      </p:sp>
      <p:sp>
        <p:nvSpPr>
          <p:cNvPr id="42" name="Rectangle 41">
            <a:extLst>
              <a:ext uri="{FF2B5EF4-FFF2-40B4-BE49-F238E27FC236}">
                <a16:creationId xmlns:a16="http://schemas.microsoft.com/office/drawing/2014/main" xmlns="" id="{8D0C8F27-53E4-4EC9-A63E-53A230F70A8F}"/>
              </a:ext>
            </a:extLst>
          </p:cNvPr>
          <p:cNvSpPr/>
          <p:nvPr/>
        </p:nvSpPr>
        <p:spPr>
          <a:xfrm>
            <a:off x="3022873" y="2845941"/>
            <a:ext cx="934292" cy="1214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xmlns="" id="{094B2416-419C-4635-9204-1FD409D69C43}"/>
              </a:ext>
            </a:extLst>
          </p:cNvPr>
          <p:cNvSpPr/>
          <p:nvPr/>
        </p:nvSpPr>
        <p:spPr>
          <a:xfrm>
            <a:off x="2828677" y="2703540"/>
            <a:ext cx="1541914" cy="369332"/>
          </a:xfrm>
          <a:prstGeom prst="rect">
            <a:avLst/>
          </a:prstGeom>
          <a:noFill/>
          <a:ln w="9525">
            <a:noFill/>
          </a:ln>
          <a:effectLst>
            <a:outerShdw blurRad="50800" dist="50800" dir="5400000" algn="ctr" rotWithShape="0">
              <a:srgbClr val="000000"/>
            </a:outerShdw>
          </a:effectLst>
        </p:spPr>
        <p:txBody>
          <a:bodyPr wrap="square">
            <a:spAutoFit/>
          </a:bodyPr>
          <a:lstStyle/>
          <a:p>
            <a:pPr marL="57150" marR="0" lvl="0" indent="0" algn="l" defTabSz="457200" rtl="0" eaLnBrk="1" fontAlgn="auto" latinLnBrk="0" hangingPunct="1">
              <a:lnSpc>
                <a:spcPct val="100000"/>
              </a:lnSpc>
              <a:spcBef>
                <a:spcPts val="0"/>
              </a:spcBef>
              <a:spcAft>
                <a:spcPts val="0"/>
              </a:spcAft>
              <a:buClr>
                <a:srgbClr val="70AD47">
                  <a:lumMod val="75000"/>
                </a:srgbClr>
              </a:buClr>
              <a:buSzTx/>
              <a:buFontTx/>
              <a:buNone/>
              <a:tabLst/>
              <a:defRPr/>
            </a:pPr>
            <a:r>
              <a:rPr kumimoji="0" lang="en-US" sz="1800" b="1" i="0" u="none" strike="noStrike" kern="1200" cap="none" spc="-90" normalizeH="0" baseline="0" noProof="0" dirty="0">
                <a:ln w="3175">
                  <a:noFill/>
                </a:ln>
                <a:solidFill>
                  <a:prstClr val="white"/>
                </a:solidFill>
                <a:effectLst>
                  <a:outerShdw blurRad="50800" dist="38100" dir="16200000" sx="103000" sy="103000" rotWithShape="0">
                    <a:prstClr val="black"/>
                  </a:outerShdw>
                </a:effectLst>
                <a:uLnTx/>
                <a:uFillTx/>
                <a:latin typeface="Calibri"/>
                <a:ea typeface="+mn-ea"/>
                <a:cs typeface="+mn-cs"/>
              </a:rPr>
              <a:t>Self-Efficacy</a:t>
            </a:r>
          </a:p>
        </p:txBody>
      </p:sp>
      <p:sp>
        <p:nvSpPr>
          <p:cNvPr id="44" name="Rectangle 43">
            <a:extLst>
              <a:ext uri="{FF2B5EF4-FFF2-40B4-BE49-F238E27FC236}">
                <a16:creationId xmlns:a16="http://schemas.microsoft.com/office/drawing/2014/main" xmlns="" id="{B7F2345D-6222-41CF-B88D-B33A06E4C4C2}"/>
              </a:ext>
            </a:extLst>
          </p:cNvPr>
          <p:cNvSpPr/>
          <p:nvPr/>
        </p:nvSpPr>
        <p:spPr>
          <a:xfrm>
            <a:off x="5020698" y="2912943"/>
            <a:ext cx="718116" cy="122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xmlns="" id="{385C08ED-8570-4C17-B094-2AB28A741907}"/>
              </a:ext>
            </a:extLst>
          </p:cNvPr>
          <p:cNvSpPr/>
          <p:nvPr/>
        </p:nvSpPr>
        <p:spPr>
          <a:xfrm>
            <a:off x="4849781" y="2343409"/>
            <a:ext cx="1108107" cy="897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xmlns="" id="{8DA95D11-4A95-4C2D-9370-77C0F112DA6A}"/>
              </a:ext>
            </a:extLst>
          </p:cNvPr>
          <p:cNvSpPr/>
          <p:nvPr/>
        </p:nvSpPr>
        <p:spPr>
          <a:xfrm>
            <a:off x="4683827" y="2182271"/>
            <a:ext cx="1471106" cy="369332"/>
          </a:xfrm>
          <a:prstGeom prst="rect">
            <a:avLst/>
          </a:prstGeom>
          <a:noFill/>
          <a:ln w="9525">
            <a:noFill/>
          </a:ln>
          <a:effectLst>
            <a:outerShdw blurRad="50800" dist="50800" dir="5400000" algn="ctr" rotWithShape="0">
              <a:srgbClr val="000000"/>
            </a:outerShdw>
          </a:effectLst>
        </p:spPr>
        <p:txBody>
          <a:bodyPr wrap="square">
            <a:spAutoFit/>
          </a:bodyPr>
          <a:lstStyle/>
          <a:p>
            <a:pPr marL="57150" marR="0" lvl="0" indent="0" algn="l" defTabSz="457200" rtl="0" eaLnBrk="1" fontAlgn="auto" latinLnBrk="0" hangingPunct="1">
              <a:lnSpc>
                <a:spcPct val="100000"/>
              </a:lnSpc>
              <a:spcBef>
                <a:spcPts val="0"/>
              </a:spcBef>
              <a:spcAft>
                <a:spcPts val="0"/>
              </a:spcAft>
              <a:buClr>
                <a:srgbClr val="70AD47">
                  <a:lumMod val="75000"/>
                </a:srgbClr>
              </a:buClr>
              <a:buSzTx/>
              <a:buFontTx/>
              <a:buNone/>
              <a:tabLst/>
              <a:defRPr/>
            </a:pPr>
            <a:r>
              <a:rPr kumimoji="0" lang="en-US" sz="1800" b="1" i="0" u="none" strike="noStrike" kern="1200" cap="none" spc="-90" normalizeH="0" baseline="0" noProof="0" dirty="0">
                <a:ln w="3175">
                  <a:noFill/>
                </a:ln>
                <a:solidFill>
                  <a:prstClr val="white"/>
                </a:solidFill>
                <a:effectLst>
                  <a:outerShdw blurRad="50800" dist="38100" dir="16200000" sx="103000" sy="103000" rotWithShape="0">
                    <a:prstClr val="black"/>
                  </a:outerShdw>
                </a:effectLst>
                <a:uLnTx/>
                <a:uFillTx/>
                <a:latin typeface="Calibri"/>
                <a:ea typeface="+mn-ea"/>
                <a:cs typeface="+mn-cs"/>
              </a:rPr>
              <a:t>Assertiveness</a:t>
            </a:r>
          </a:p>
        </p:txBody>
      </p:sp>
      <p:sp>
        <p:nvSpPr>
          <p:cNvPr id="45" name="Rectangle 44">
            <a:extLst>
              <a:ext uri="{FF2B5EF4-FFF2-40B4-BE49-F238E27FC236}">
                <a16:creationId xmlns:a16="http://schemas.microsoft.com/office/drawing/2014/main" xmlns="" id="{CD82BD27-A3EF-438D-B856-6BC44DDE9566}"/>
              </a:ext>
            </a:extLst>
          </p:cNvPr>
          <p:cNvSpPr/>
          <p:nvPr/>
        </p:nvSpPr>
        <p:spPr>
          <a:xfrm>
            <a:off x="4841994" y="2769023"/>
            <a:ext cx="1104389" cy="369332"/>
          </a:xfrm>
          <a:prstGeom prst="rect">
            <a:avLst/>
          </a:prstGeom>
          <a:noFill/>
          <a:ln w="9525">
            <a:noFill/>
          </a:ln>
          <a:effectLst>
            <a:outerShdw blurRad="50800" dist="50800" dir="5400000" algn="ctr" rotWithShape="0">
              <a:srgbClr val="000000"/>
            </a:outerShdw>
          </a:effectLst>
        </p:spPr>
        <p:txBody>
          <a:bodyPr wrap="square">
            <a:spAutoFit/>
          </a:bodyPr>
          <a:lstStyle/>
          <a:p>
            <a:pPr marL="57150" marR="0" lvl="0" indent="0" algn="l" defTabSz="457200" rtl="0" eaLnBrk="1" fontAlgn="auto" latinLnBrk="0" hangingPunct="1">
              <a:lnSpc>
                <a:spcPct val="100000"/>
              </a:lnSpc>
              <a:spcBef>
                <a:spcPts val="0"/>
              </a:spcBef>
              <a:spcAft>
                <a:spcPts val="0"/>
              </a:spcAft>
              <a:buClr>
                <a:srgbClr val="70AD47">
                  <a:lumMod val="75000"/>
                </a:srgbClr>
              </a:buClr>
              <a:buSzTx/>
              <a:buFontTx/>
              <a:buNone/>
              <a:tabLst/>
              <a:defRPr/>
            </a:pPr>
            <a:r>
              <a:rPr kumimoji="0" lang="en-US" sz="1800" b="1" i="1" u="none" strike="noStrike" kern="1200" cap="none" spc="-90" normalizeH="0" baseline="0" noProof="0" dirty="0">
                <a:ln w="3175">
                  <a:noFill/>
                </a:ln>
                <a:solidFill>
                  <a:prstClr val="white"/>
                </a:solidFill>
                <a:effectLst>
                  <a:outerShdw blurRad="50800" dist="38100" dir="16200000" sx="103000" sy="103000" rotWithShape="0">
                    <a:prstClr val="black"/>
                  </a:outerShdw>
                </a:effectLst>
                <a:uLnTx/>
                <a:uFillTx/>
                <a:latin typeface="Calibri"/>
                <a:ea typeface="+mn-ea"/>
                <a:cs typeface="+mn-cs"/>
              </a:rPr>
              <a:t>Empathy</a:t>
            </a:r>
          </a:p>
        </p:txBody>
      </p:sp>
      <p:sp>
        <p:nvSpPr>
          <p:cNvPr id="4" name="Rectangle 3">
            <a:extLst>
              <a:ext uri="{FF2B5EF4-FFF2-40B4-BE49-F238E27FC236}">
                <a16:creationId xmlns:a16="http://schemas.microsoft.com/office/drawing/2014/main" xmlns="" id="{C38C1046-0323-4F69-A3D3-35C34A998269}"/>
              </a:ext>
            </a:extLst>
          </p:cNvPr>
          <p:cNvSpPr/>
          <p:nvPr/>
        </p:nvSpPr>
        <p:spPr>
          <a:xfrm>
            <a:off x="5658316" y="3832234"/>
            <a:ext cx="419100" cy="111919"/>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xmlns="" id="{7286C3BB-34B6-4D61-B09B-DD72F047BA72}"/>
              </a:ext>
            </a:extLst>
          </p:cNvPr>
          <p:cNvSpPr/>
          <p:nvPr/>
        </p:nvSpPr>
        <p:spPr>
          <a:xfrm>
            <a:off x="4778237" y="3774887"/>
            <a:ext cx="1760158" cy="109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xmlns="" id="{AEE774E3-63D0-4C87-99D5-6B670478235B}"/>
              </a:ext>
            </a:extLst>
          </p:cNvPr>
          <p:cNvSpPr/>
          <p:nvPr/>
        </p:nvSpPr>
        <p:spPr>
          <a:xfrm>
            <a:off x="4586339" y="3629487"/>
            <a:ext cx="2400933" cy="369332"/>
          </a:xfrm>
          <a:prstGeom prst="rect">
            <a:avLst/>
          </a:prstGeom>
          <a:noFill/>
          <a:ln w="9525">
            <a:noFill/>
          </a:ln>
          <a:effectLst>
            <a:outerShdw blurRad="50800" dist="25400" dir="18600000" algn="ctr" rotWithShape="0">
              <a:srgbClr val="000000"/>
            </a:outerShdw>
          </a:effectLst>
        </p:spPr>
        <p:txBody>
          <a:bodyPr wrap="square">
            <a:spAutoFit/>
          </a:bodyPr>
          <a:lstStyle/>
          <a:p>
            <a:pPr marL="57150" marR="0" lvl="0" indent="0" algn="l" defTabSz="457200" rtl="0" eaLnBrk="1" fontAlgn="auto" latinLnBrk="0" hangingPunct="1">
              <a:lnSpc>
                <a:spcPct val="100000"/>
              </a:lnSpc>
              <a:spcBef>
                <a:spcPts val="0"/>
              </a:spcBef>
              <a:spcAft>
                <a:spcPts val="0"/>
              </a:spcAft>
              <a:buClr>
                <a:srgbClr val="70AD47">
                  <a:lumMod val="75000"/>
                </a:srgbClr>
              </a:buClr>
              <a:buSzTx/>
              <a:buFontTx/>
              <a:buNone/>
              <a:tabLst/>
              <a:defRPr/>
            </a:pPr>
            <a:r>
              <a:rPr kumimoji="0" lang="en-US" sz="1800" b="1" i="0" u="none" strike="noStrike" kern="1200" cap="none" spc="-90" normalizeH="0" baseline="0" noProof="0" dirty="0">
                <a:ln w="3175">
                  <a:noFill/>
                </a:ln>
                <a:solidFill>
                  <a:prstClr val="white"/>
                </a:solidFill>
                <a:effectLst>
                  <a:outerShdw blurRad="101600" dist="38100" dir="5460000" sx="103000" sy="103000" algn="t" rotWithShape="0">
                    <a:prstClr val="black"/>
                  </a:outerShdw>
                </a:effectLst>
                <a:uLnTx/>
                <a:uFillTx/>
                <a:latin typeface="Calibri"/>
                <a:ea typeface="+mn-ea"/>
                <a:cs typeface="+mn-cs"/>
              </a:rPr>
              <a:t>Conflict Management</a:t>
            </a:r>
          </a:p>
        </p:txBody>
      </p:sp>
      <p:sp>
        <p:nvSpPr>
          <p:cNvPr id="3" name="TextBox 2">
            <a:extLst>
              <a:ext uri="{FF2B5EF4-FFF2-40B4-BE49-F238E27FC236}">
                <a16:creationId xmlns:a16="http://schemas.microsoft.com/office/drawing/2014/main" xmlns="" id="{5B6EB342-EC1D-3D40-B4E3-3FD79A38B2BA}"/>
              </a:ext>
            </a:extLst>
          </p:cNvPr>
          <p:cNvSpPr txBox="1"/>
          <p:nvPr/>
        </p:nvSpPr>
        <p:spPr>
          <a:xfrm>
            <a:off x="6625701" y="4347657"/>
            <a:ext cx="2400933" cy="2062103"/>
          </a:xfrm>
          <a:prstGeom prst="rect">
            <a:avLst/>
          </a:prstGeom>
          <a:noFill/>
        </p:spPr>
        <p:txBody>
          <a:bodyPr wrap="square" rtlCol="0">
            <a:spAutoFit/>
          </a:bodyPr>
          <a:lstStyle/>
          <a:p>
            <a:pPr marL="342900" indent="-342900" algn="ctr">
              <a:buFont typeface="Arial" panose="020B0604020202020204" pitchFamily="34" charset="0"/>
              <a:buChar char="•"/>
            </a:pPr>
            <a:r>
              <a:rPr lang="en-US" sz="1600" dirty="0"/>
              <a:t>Research-based</a:t>
            </a:r>
          </a:p>
          <a:p>
            <a:pPr marL="534924" indent="-342900" algn="ctr">
              <a:buFont typeface="Arial" panose="020B0604020202020204" pitchFamily="34" charset="0"/>
              <a:buChar char="•"/>
            </a:pPr>
            <a:r>
              <a:rPr lang="en-US" sz="1600" dirty="0"/>
              <a:t>Shown to improve in-school &amp; post-school outcomes</a:t>
            </a:r>
          </a:p>
          <a:p>
            <a:pPr marL="342900" indent="-342900" algn="ctr">
              <a:buFont typeface="Arial" panose="020B0604020202020204" pitchFamily="34" charset="0"/>
              <a:buChar char="•"/>
            </a:pPr>
            <a:r>
              <a:rPr lang="en-US" sz="1600" dirty="0"/>
              <a:t>Distinct </a:t>
            </a:r>
          </a:p>
          <a:p>
            <a:pPr marL="342900" indent="-342900" algn="ctr">
              <a:buFont typeface="Arial" panose="020B0604020202020204" pitchFamily="34" charset="0"/>
              <a:buChar char="•"/>
            </a:pPr>
            <a:r>
              <a:rPr lang="en-US" sz="1600" dirty="0"/>
              <a:t>Teachable</a:t>
            </a:r>
          </a:p>
          <a:p>
            <a:pPr marL="342900" indent="-342900" algn="ctr">
              <a:buFont typeface="Arial" panose="020B0604020202020204" pitchFamily="34" charset="0"/>
              <a:buChar char="•"/>
            </a:pPr>
            <a:r>
              <a:rPr lang="en-US" sz="1600" dirty="0"/>
              <a:t>Measurable</a:t>
            </a:r>
          </a:p>
          <a:p>
            <a:pPr marL="342900" indent="-342900" algn="ctr">
              <a:buFont typeface="Arial" panose="020B0604020202020204" pitchFamily="34" charset="0"/>
              <a:buChar char="•"/>
            </a:pPr>
            <a:r>
              <a:rPr lang="en-US" sz="1600" dirty="0"/>
              <a:t>Generalizable</a:t>
            </a:r>
          </a:p>
        </p:txBody>
      </p:sp>
    </p:spTree>
    <p:extLst>
      <p:ext uri="{BB962C8B-B14F-4D97-AF65-F5344CB8AC3E}">
        <p14:creationId xmlns:p14="http://schemas.microsoft.com/office/powerpoint/2010/main" xmlns="" val="384848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Systematic Instruction &amp; Application</a:t>
            </a:r>
          </a:p>
        </p:txBody>
      </p:sp>
      <p:sp>
        <p:nvSpPr>
          <p:cNvPr id="3" name="Content Placeholder 2"/>
          <p:cNvSpPr>
            <a:spLocks noGrp="1"/>
          </p:cNvSpPr>
          <p:nvPr>
            <p:ph idx="1"/>
          </p:nvPr>
        </p:nvSpPr>
        <p:spPr>
          <a:xfrm>
            <a:off x="628650" y="1825625"/>
            <a:ext cx="8058150" cy="4351338"/>
          </a:xfrm>
        </p:spPr>
        <p:txBody>
          <a:bodyPr>
            <a:normAutofit/>
          </a:bodyPr>
          <a:lstStyle/>
          <a:p>
            <a:pPr>
              <a:lnSpc>
                <a:spcPct val="100000"/>
              </a:lnSpc>
            </a:pPr>
            <a:r>
              <a:rPr lang="en-US" dirty="0"/>
              <a:t>The competencies are not new.</a:t>
            </a:r>
          </a:p>
          <a:p>
            <a:pPr>
              <a:lnSpc>
                <a:spcPct val="100000"/>
              </a:lnSpc>
            </a:pPr>
            <a:r>
              <a:rPr lang="en-US" dirty="0"/>
              <a:t>Educators are already supporting students to learn many of the competencies.</a:t>
            </a:r>
          </a:p>
          <a:p>
            <a:pPr>
              <a:lnSpc>
                <a:spcPct val="100000"/>
              </a:lnSpc>
            </a:pPr>
            <a:r>
              <a:rPr lang="en-US" dirty="0"/>
              <a:t>School initiatives support development of many of the competencies.</a:t>
            </a:r>
          </a:p>
          <a:p>
            <a:pPr marL="0" indent="0" algn="ctr">
              <a:lnSpc>
                <a:spcPct val="100000"/>
              </a:lnSpc>
              <a:buNone/>
            </a:pPr>
            <a:r>
              <a:rPr lang="en-US" b="1" dirty="0">
                <a:solidFill>
                  <a:schemeClr val="accent6">
                    <a:lumMod val="75000"/>
                  </a:schemeClr>
                </a:solidFill>
              </a:rPr>
              <a:t>The Challenge: Systematically providing instruction and application of the competencies for all students, focusing on the aspects that current research has identified as most important.</a:t>
            </a:r>
          </a:p>
          <a:p>
            <a:endParaRPr lang="en-US" dirty="0"/>
          </a:p>
        </p:txBody>
      </p:sp>
    </p:spTree>
    <p:extLst>
      <p:ext uri="{BB962C8B-B14F-4D97-AF65-F5344CB8AC3E}">
        <p14:creationId xmlns:p14="http://schemas.microsoft.com/office/powerpoint/2010/main" xmlns="" val="135939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23900" y="990600"/>
          <a:ext cx="7848600" cy="5222834"/>
        </p:xfrm>
        <a:graphic>
          <a:graphicData uri="http://schemas.openxmlformats.org/drawingml/2006/table">
            <a:tbl>
              <a:tblPr firstRow="1" bandRow="1">
                <a:tableStyleId>{17292A2E-F333-43FB-9621-5CBBE7FDCDCB}</a:tableStyleId>
              </a:tblPr>
              <a:tblGrid>
                <a:gridCol w="2171700">
                  <a:extLst>
                    <a:ext uri="{9D8B030D-6E8A-4147-A177-3AD203B41FA5}">
                      <a16:colId xmlns:a16="http://schemas.microsoft.com/office/drawing/2014/main" xmlns="" val="1603263413"/>
                    </a:ext>
                  </a:extLst>
                </a:gridCol>
                <a:gridCol w="3048000">
                  <a:extLst>
                    <a:ext uri="{9D8B030D-6E8A-4147-A177-3AD203B41FA5}">
                      <a16:colId xmlns:a16="http://schemas.microsoft.com/office/drawing/2014/main" xmlns="" val="1816929947"/>
                    </a:ext>
                  </a:extLst>
                </a:gridCol>
                <a:gridCol w="2628900">
                  <a:extLst>
                    <a:ext uri="{9D8B030D-6E8A-4147-A177-3AD203B41FA5}">
                      <a16:colId xmlns:a16="http://schemas.microsoft.com/office/drawing/2014/main" xmlns="" val="4285485357"/>
                    </a:ext>
                  </a:extLst>
                </a:gridCol>
              </a:tblGrid>
              <a:tr h="727034">
                <a:tc>
                  <a:txBody>
                    <a:bodyPr/>
                    <a:lstStyle/>
                    <a:p>
                      <a:pPr algn="ctr"/>
                      <a:r>
                        <a:rPr lang="en-US" sz="2100" dirty="0"/>
                        <a:t>COGNITIVE competencies</a:t>
                      </a:r>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US" sz="2100" dirty="0"/>
                        <a:t>INTERPERSONAL competencies </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2100" dirty="0"/>
                        <a:t>INTRAPERSONAL competencies</a:t>
                      </a:r>
                    </a:p>
                  </a:txBody>
                  <a:tcPr marL="68580" marR="68580" marT="34290" marB="3429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2902565870"/>
                  </a:ext>
                </a:extLst>
              </a:tr>
              <a:tr h="2840080">
                <a:tc>
                  <a:txBody>
                    <a:bodyPr/>
                    <a:lstStyle/>
                    <a:p>
                      <a:pPr marL="173736" lvl="0" indent="-173736">
                        <a:spcAft>
                          <a:spcPts val="600"/>
                        </a:spcAft>
                        <a:buFont typeface="Arial" panose="020B0604020202020204" pitchFamily="34" charset="0"/>
                        <a:buChar char="•"/>
                      </a:pPr>
                      <a:r>
                        <a:rPr lang="en-US" sz="1600" b="1" dirty="0"/>
                        <a:t>Effectively solve real-life problems.</a:t>
                      </a:r>
                    </a:p>
                    <a:p>
                      <a:pPr marL="173736" lvl="0" indent="-173736">
                        <a:spcAft>
                          <a:spcPts val="600"/>
                        </a:spcAft>
                        <a:buFont typeface="Arial" panose="020B0604020202020204" pitchFamily="34" charset="0"/>
                        <a:buChar char="•"/>
                      </a:pPr>
                      <a:r>
                        <a:rPr lang="en-US" sz="1600" b="1" dirty="0"/>
                        <a:t>Understand more course content and retain more information.</a:t>
                      </a:r>
                    </a:p>
                    <a:p>
                      <a:pPr marL="173736" lvl="0" indent="-173736">
                        <a:spcAft>
                          <a:spcPts val="600"/>
                        </a:spcAft>
                        <a:buFont typeface="Arial" panose="020B0604020202020204" pitchFamily="34" charset="0"/>
                        <a:buChar char="•"/>
                      </a:pPr>
                      <a:r>
                        <a:rPr lang="en-US" sz="1600" b="1" dirty="0"/>
                        <a:t>Generalize information to apply in multiple contexts.</a:t>
                      </a:r>
                    </a:p>
                  </a:txBody>
                  <a:tcPr marL="68580" marR="68580" marT="34290" marB="34290">
                    <a:lnR w="12700" cap="flat" cmpd="sng" algn="ctr">
                      <a:solidFill>
                        <a:schemeClr val="accent4"/>
                      </a:solidFill>
                      <a:prstDash val="solid"/>
                      <a:round/>
                      <a:headEnd type="none" w="med" len="med"/>
                      <a:tailEnd type="none" w="med" len="med"/>
                    </a:lnR>
                  </a:tcPr>
                </a:tc>
                <a:tc>
                  <a:txBody>
                    <a:bodyPr/>
                    <a:lstStyle/>
                    <a:p>
                      <a:pPr marL="173736" indent="-173736">
                        <a:lnSpc>
                          <a:spcPct val="100000"/>
                        </a:lnSpc>
                        <a:spcAft>
                          <a:spcPts val="600"/>
                        </a:spcAft>
                        <a:buFont typeface="Arial" panose="020B0604020202020204" pitchFamily="34" charset="0"/>
                        <a:buChar char="•"/>
                      </a:pPr>
                      <a:r>
                        <a:rPr lang="en-US" sz="1600" b="1" dirty="0"/>
                        <a:t>Better physical and mental wellness and social functioning.</a:t>
                      </a:r>
                    </a:p>
                    <a:p>
                      <a:pPr marL="173736" indent="-173736">
                        <a:lnSpc>
                          <a:spcPct val="100000"/>
                        </a:lnSpc>
                        <a:spcAft>
                          <a:spcPts val="600"/>
                        </a:spcAft>
                        <a:buFont typeface="Arial" panose="020B0604020202020204" pitchFamily="34" charset="0"/>
                        <a:buChar char="•"/>
                      </a:pPr>
                      <a:r>
                        <a:rPr lang="en-US" sz="1600" b="1" baseline="0" dirty="0"/>
                        <a:t>Improved school attendance.</a:t>
                      </a:r>
                    </a:p>
                    <a:p>
                      <a:pPr marL="173736" indent="-173736">
                        <a:lnSpc>
                          <a:spcPct val="100000"/>
                        </a:lnSpc>
                        <a:spcAft>
                          <a:spcPts val="600"/>
                        </a:spcAft>
                        <a:buFont typeface="Arial" panose="020B0604020202020204" pitchFamily="34" charset="0"/>
                        <a:buChar char="•"/>
                      </a:pPr>
                      <a:r>
                        <a:rPr lang="en-US" sz="1600" b="1" baseline="0" dirty="0"/>
                        <a:t>Feel more engaged in school.</a:t>
                      </a:r>
                    </a:p>
                    <a:p>
                      <a:pPr marL="173736" indent="-173736">
                        <a:lnSpc>
                          <a:spcPct val="100000"/>
                        </a:lnSpc>
                        <a:spcAft>
                          <a:spcPts val="600"/>
                        </a:spcAft>
                        <a:buFont typeface="Arial" panose="020B0604020202020204" pitchFamily="34" charset="0"/>
                        <a:buChar char="•"/>
                      </a:pPr>
                      <a:r>
                        <a:rPr lang="en-US" sz="1600" b="1" baseline="0" dirty="0"/>
                        <a:t>Spend more time studying.</a:t>
                      </a:r>
                    </a:p>
                    <a:p>
                      <a:pPr marL="173736" indent="-173736">
                        <a:lnSpc>
                          <a:spcPct val="100000"/>
                        </a:lnSpc>
                        <a:spcAft>
                          <a:spcPts val="600"/>
                        </a:spcAft>
                        <a:buFont typeface="Arial" panose="020B0604020202020204" pitchFamily="34" charset="0"/>
                        <a:buChar char="•"/>
                      </a:pPr>
                      <a:r>
                        <a:rPr lang="en-US" sz="1600" b="1" baseline="0" dirty="0"/>
                        <a:t>Higher employment rates.</a:t>
                      </a:r>
                    </a:p>
                    <a:p>
                      <a:pPr marL="173736" indent="-173736">
                        <a:lnSpc>
                          <a:spcPct val="100000"/>
                        </a:lnSpc>
                        <a:spcAft>
                          <a:spcPts val="600"/>
                        </a:spcAft>
                        <a:buFont typeface="Arial" panose="020B0604020202020204" pitchFamily="34" charset="0"/>
                        <a:buChar char="•"/>
                      </a:pPr>
                      <a:r>
                        <a:rPr lang="en-US" sz="1600" b="1" baseline="0" dirty="0"/>
                        <a:t>Earn better grades and achievement scores.</a:t>
                      </a:r>
                    </a:p>
                    <a:p>
                      <a:pPr marL="173736" indent="-173736">
                        <a:lnSpc>
                          <a:spcPct val="100000"/>
                        </a:lnSpc>
                        <a:spcAft>
                          <a:spcPts val="600"/>
                        </a:spcAft>
                        <a:buFont typeface="Arial" panose="020B0604020202020204" pitchFamily="34" charset="0"/>
                        <a:buChar char="•"/>
                      </a:pPr>
                      <a:r>
                        <a:rPr lang="en-US" sz="1600" b="1" dirty="0"/>
                        <a:t>Better able to effectively overcome</a:t>
                      </a:r>
                      <a:r>
                        <a:rPr lang="en-US" sz="1600" b="1" baseline="0" dirty="0"/>
                        <a:t> stressors.</a:t>
                      </a:r>
                      <a:endParaRPr lang="en-US" sz="1600" b="1" dirty="0"/>
                    </a:p>
                  </a:txBody>
                  <a:tcPr marL="68580" marR="68580" marT="34290" marB="3429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marL="173736" indent="-173736">
                        <a:lnSpc>
                          <a:spcPct val="100000"/>
                        </a:lnSpc>
                        <a:spcAft>
                          <a:spcPts val="600"/>
                        </a:spcAft>
                        <a:buFont typeface="Arial" panose="020B0604020202020204" pitchFamily="34" charset="0"/>
                        <a:buChar char="•"/>
                      </a:pPr>
                      <a:r>
                        <a:rPr lang="en-US" sz="1600" b="1" dirty="0"/>
                        <a:t>Sustain attention in class better.</a:t>
                      </a:r>
                    </a:p>
                    <a:p>
                      <a:pPr marL="173736" indent="-173736">
                        <a:lnSpc>
                          <a:spcPct val="100000"/>
                        </a:lnSpc>
                        <a:spcAft>
                          <a:spcPts val="600"/>
                        </a:spcAft>
                        <a:buFont typeface="Arial" panose="020B0604020202020204" pitchFamily="34" charset="0"/>
                        <a:buChar char="•"/>
                      </a:pPr>
                      <a:r>
                        <a:rPr lang="en-US" sz="1600" b="1" dirty="0"/>
                        <a:t>Improved</a:t>
                      </a:r>
                      <a:r>
                        <a:rPr lang="en-US" sz="1600" b="1" baseline="0" dirty="0"/>
                        <a:t> retention of subject matter.</a:t>
                      </a:r>
                    </a:p>
                    <a:p>
                      <a:pPr marL="173736" indent="-173736">
                        <a:lnSpc>
                          <a:spcPct val="100000"/>
                        </a:lnSpc>
                        <a:spcAft>
                          <a:spcPts val="600"/>
                        </a:spcAft>
                        <a:buFont typeface="Arial" panose="020B0604020202020204" pitchFamily="34" charset="0"/>
                        <a:buChar char="•"/>
                      </a:pPr>
                      <a:r>
                        <a:rPr lang="en-US" sz="1600" b="1" baseline="0" dirty="0"/>
                        <a:t>Earn higher salaries and advance further in careers.</a:t>
                      </a:r>
                    </a:p>
                    <a:p>
                      <a:pPr marL="173736" indent="-173736">
                        <a:lnSpc>
                          <a:spcPct val="100000"/>
                        </a:lnSpc>
                        <a:spcAft>
                          <a:spcPts val="600"/>
                        </a:spcAft>
                        <a:buFont typeface="Arial" panose="020B0604020202020204" pitchFamily="34" charset="0"/>
                        <a:buChar char="•"/>
                      </a:pPr>
                      <a:r>
                        <a:rPr lang="en-US" sz="1600" b="1" baseline="0" dirty="0"/>
                        <a:t>Better able to avoid drug use.</a:t>
                      </a:r>
                    </a:p>
                    <a:p>
                      <a:pPr marL="173736" indent="-173736">
                        <a:lnSpc>
                          <a:spcPct val="100000"/>
                        </a:lnSpc>
                        <a:spcAft>
                          <a:spcPts val="600"/>
                        </a:spcAft>
                        <a:buFont typeface="Arial" panose="020B0604020202020204" pitchFamily="34" charset="0"/>
                        <a:buChar char="•"/>
                      </a:pPr>
                      <a:r>
                        <a:rPr lang="en-US" sz="1600" b="1" baseline="0" dirty="0"/>
                        <a:t>Reduced bullying and victimization. </a:t>
                      </a:r>
                      <a:endParaRPr lang="en-US" sz="1600" b="1" dirty="0"/>
                    </a:p>
                  </a:txBody>
                  <a:tcPr marL="68580" marR="68580" marT="34290" marB="34290">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xmlns="" val="960755549"/>
                  </a:ext>
                </a:extLst>
              </a:tr>
              <a:tr h="845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(Brewer,</a:t>
                      </a:r>
                      <a:r>
                        <a:rPr lang="en-US" sz="1200" baseline="0" dirty="0"/>
                        <a:t> 2000; </a:t>
                      </a:r>
                      <a:r>
                        <a:rPr lang="en-US" sz="1200" dirty="0"/>
                        <a:t>Chang, Wu, </a:t>
                      </a:r>
                      <a:r>
                        <a:rPr lang="en-US" sz="1200" dirty="0" err="1"/>
                        <a:t>Weng</a:t>
                      </a:r>
                      <a:r>
                        <a:rPr lang="en-US" sz="1200" dirty="0"/>
                        <a:t>, &amp; Sung, 2012; English &amp; </a:t>
                      </a:r>
                      <a:r>
                        <a:rPr lang="en-US" sz="1200" dirty="0" err="1"/>
                        <a:t>Sriraman</a:t>
                      </a:r>
                      <a:r>
                        <a:rPr lang="en-US" sz="1200" dirty="0"/>
                        <a:t>, 2010; </a:t>
                      </a:r>
                      <a:r>
                        <a:rPr lang="en-US" sz="1200" dirty="0" err="1"/>
                        <a:t>Kuo</a:t>
                      </a:r>
                      <a:r>
                        <a:rPr lang="en-US" sz="1200" dirty="0"/>
                        <a:t>, Hwang, &amp; Lee, 2012).</a:t>
                      </a:r>
                    </a:p>
                  </a:txBody>
                  <a:tcPr marL="68580" marR="68580" marT="34290" marB="34290">
                    <a:lnR w="12700" cap="flat" cmpd="sng" algn="ctr">
                      <a:solidFill>
                        <a:schemeClr val="accent4"/>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(Davidson &amp; </a:t>
                      </a:r>
                      <a:r>
                        <a:rPr lang="en-US" sz="1200" kern="1200" dirty="0" err="1">
                          <a:solidFill>
                            <a:schemeClr val="tx1"/>
                          </a:solidFill>
                          <a:effectLst/>
                          <a:latin typeface="+mn-lt"/>
                          <a:ea typeface="+mn-ea"/>
                          <a:cs typeface="+mn-cs"/>
                        </a:rPr>
                        <a:t>Demaray</a:t>
                      </a:r>
                      <a:r>
                        <a:rPr lang="en-US" sz="1200" kern="1200" dirty="0">
                          <a:solidFill>
                            <a:schemeClr val="tx1"/>
                          </a:solidFill>
                          <a:effectLst/>
                          <a:latin typeface="+mn-lt"/>
                          <a:ea typeface="+mn-ea"/>
                          <a:cs typeface="+mn-cs"/>
                        </a:rPr>
                        <a:t>, 2007; </a:t>
                      </a:r>
                      <a:r>
                        <a:rPr lang="en-US" sz="1200" kern="1200" dirty="0" err="1">
                          <a:solidFill>
                            <a:schemeClr val="tx1"/>
                          </a:solidFill>
                          <a:effectLst/>
                          <a:latin typeface="+mn-lt"/>
                          <a:ea typeface="+mn-ea"/>
                          <a:cs typeface="+mn-cs"/>
                        </a:rPr>
                        <a:t>Malecki</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Demaray</a:t>
                      </a:r>
                      <a:r>
                        <a:rPr lang="en-US" sz="1200" kern="1200" dirty="0">
                          <a:solidFill>
                            <a:schemeClr val="tx1"/>
                          </a:solidFill>
                          <a:effectLst/>
                          <a:latin typeface="+mn-lt"/>
                          <a:ea typeface="+mn-ea"/>
                          <a:cs typeface="+mn-cs"/>
                        </a:rPr>
                        <a:t>, 2002; </a:t>
                      </a:r>
                      <a:r>
                        <a:rPr lang="en-US" sz="1200" kern="1200" dirty="0" err="1">
                          <a:solidFill>
                            <a:schemeClr val="tx1"/>
                          </a:solidFill>
                          <a:effectLst/>
                          <a:latin typeface="+mn-lt"/>
                          <a:ea typeface="+mn-ea"/>
                          <a:cs typeface="+mn-cs"/>
                        </a:rPr>
                        <a:t>Opengart</a:t>
                      </a:r>
                      <a:r>
                        <a:rPr lang="en-US" sz="1200" kern="1200" dirty="0">
                          <a:solidFill>
                            <a:schemeClr val="tx1"/>
                          </a:solidFill>
                          <a:effectLst/>
                          <a:latin typeface="+mn-lt"/>
                          <a:ea typeface="+mn-ea"/>
                          <a:cs typeface="+mn-cs"/>
                        </a:rPr>
                        <a:t>, 2007; Rosenfeld, Richman, &amp; Bowen, 2000; Sabo, Miller, </a:t>
                      </a:r>
                      <a:r>
                        <a:rPr lang="en-US" sz="1200" kern="1200" dirty="0" err="1">
                          <a:solidFill>
                            <a:schemeClr val="tx1"/>
                          </a:solidFill>
                          <a:effectLst/>
                          <a:latin typeface="+mn-lt"/>
                          <a:ea typeface="+mn-ea"/>
                          <a:cs typeface="+mn-cs"/>
                        </a:rPr>
                        <a:t>Melnick</a:t>
                      </a:r>
                      <a:r>
                        <a:rPr lang="en-US" sz="1200" kern="1200" dirty="0">
                          <a:solidFill>
                            <a:schemeClr val="tx1"/>
                          </a:solidFill>
                          <a:effectLst/>
                          <a:latin typeface="+mn-lt"/>
                          <a:ea typeface="+mn-ea"/>
                          <a:cs typeface="+mn-cs"/>
                        </a:rPr>
                        <a:t>, Farrell, &amp; Barnes, 2005; Schwab, 2013).</a:t>
                      </a:r>
                      <a:endParaRPr lang="en-US" sz="1200" dirty="0"/>
                    </a:p>
                  </a:txBody>
                  <a:tcPr marL="68580" marR="68580" marT="34290" marB="3429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a:t>
                      </a:r>
                      <a:r>
                        <a:rPr lang="en-US" sz="1200" dirty="0" err="1"/>
                        <a:t>Dignath</a:t>
                      </a:r>
                      <a:r>
                        <a:rPr lang="en-US" sz="1200" dirty="0"/>
                        <a:t>, </a:t>
                      </a:r>
                      <a:r>
                        <a:rPr lang="en-US" sz="1200" dirty="0" err="1"/>
                        <a:t>Buettner</a:t>
                      </a:r>
                      <a:r>
                        <a:rPr lang="en-US" sz="1200" dirty="0"/>
                        <a:t>, &amp; </a:t>
                      </a:r>
                      <a:r>
                        <a:rPr lang="en-US" sz="1200" dirty="0" err="1"/>
                        <a:t>Langfeldt</a:t>
                      </a:r>
                      <a:r>
                        <a:rPr lang="en-US" sz="1200" dirty="0"/>
                        <a:t>, 2008; Duckworth, Peterson, Matthews, &amp; Kelly, 2007; </a:t>
                      </a:r>
                      <a:r>
                        <a:rPr lang="en-US" sz="1200" dirty="0" err="1"/>
                        <a:t>Durlak</a:t>
                      </a:r>
                      <a:r>
                        <a:rPr lang="en-US" sz="1200" dirty="0"/>
                        <a:t>, </a:t>
                      </a:r>
                      <a:r>
                        <a:rPr lang="en-US" sz="1200" dirty="0" err="1"/>
                        <a:t>Weissberg</a:t>
                      </a:r>
                      <a:r>
                        <a:rPr lang="en-US" sz="1200" dirty="0"/>
                        <a:t>,</a:t>
                      </a:r>
                      <a:r>
                        <a:rPr lang="en-US" sz="1200" baseline="0" dirty="0"/>
                        <a:t> </a:t>
                      </a:r>
                      <a:r>
                        <a:rPr lang="en-US" sz="1200" baseline="0" dirty="0" err="1"/>
                        <a:t>Dymnicki</a:t>
                      </a:r>
                      <a:r>
                        <a:rPr lang="en-US" sz="1200" baseline="0" dirty="0"/>
                        <a:t>, Taylor, &amp; </a:t>
                      </a:r>
                      <a:r>
                        <a:rPr lang="en-US" sz="1200" baseline="0" dirty="0" err="1"/>
                        <a:t>Schellinger</a:t>
                      </a:r>
                      <a:r>
                        <a:rPr lang="en-US" sz="1200" dirty="0"/>
                        <a:t>, 2011; </a:t>
                      </a:r>
                      <a:r>
                        <a:rPr lang="en-US" sz="1200" dirty="0" err="1"/>
                        <a:t>Eskreis</a:t>
                      </a:r>
                      <a:r>
                        <a:rPr lang="en-US" sz="1200" dirty="0"/>
                        <a:t>-Winkler, Shulman,</a:t>
                      </a:r>
                      <a:r>
                        <a:rPr lang="en-US" sz="1200" baseline="0" dirty="0"/>
                        <a:t> Beal, &amp; Duckworth</a:t>
                      </a:r>
                      <a:r>
                        <a:rPr lang="en-US" sz="1200" dirty="0"/>
                        <a:t>, 2014; Nota, </a:t>
                      </a:r>
                      <a:r>
                        <a:rPr lang="en-US" sz="1200" dirty="0" err="1"/>
                        <a:t>Soresi</a:t>
                      </a:r>
                      <a:r>
                        <a:rPr lang="en-US" sz="1200" dirty="0"/>
                        <a:t>,</a:t>
                      </a:r>
                      <a:r>
                        <a:rPr lang="en-US" sz="1200" baseline="0" dirty="0"/>
                        <a:t> &amp; Zimmerman, </a:t>
                      </a:r>
                      <a:r>
                        <a:rPr lang="en-US" sz="1200" dirty="0"/>
                        <a:t>2004; </a:t>
                      </a:r>
                      <a:r>
                        <a:rPr lang="en-US" sz="1200" dirty="0" err="1"/>
                        <a:t>Ursache</a:t>
                      </a:r>
                      <a:r>
                        <a:rPr lang="en-US" sz="1200" dirty="0"/>
                        <a:t>, Blair, &amp; Raver, 2012).</a:t>
                      </a:r>
                    </a:p>
                  </a:txBody>
                  <a:tcPr marL="68580" marR="68580" marT="34290" marB="34290">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xmlns="" val="263817236"/>
                  </a:ext>
                </a:extLst>
              </a:tr>
            </a:tbl>
          </a:graphicData>
        </a:graphic>
      </p:graphicFrame>
      <p:sp>
        <p:nvSpPr>
          <p:cNvPr id="3" name="TextBox 2"/>
          <p:cNvSpPr txBox="1"/>
          <p:nvPr/>
        </p:nvSpPr>
        <p:spPr>
          <a:xfrm>
            <a:off x="762000" y="152400"/>
            <a:ext cx="7772400" cy="784830"/>
          </a:xfrm>
          <a:prstGeom prst="rect">
            <a:avLst/>
          </a:prstGeom>
          <a:noFill/>
        </p:spPr>
        <p:txBody>
          <a:bodyPr wrap="square" rtlCol="0">
            <a:spAutoFit/>
          </a:bodyPr>
          <a:lstStyle/>
          <a:p>
            <a:pPr algn="ctr"/>
            <a:r>
              <a:rPr lang="en-US" sz="4500" b="1" dirty="0">
                <a:solidFill>
                  <a:srgbClr val="004D86"/>
                </a:solidFill>
                <a:latin typeface="Calibri" panose="020F0502020204030204" pitchFamily="34" charset="0"/>
              </a:rPr>
              <a:t>Why focus on… </a:t>
            </a:r>
          </a:p>
        </p:txBody>
      </p:sp>
    </p:spTree>
    <p:extLst>
      <p:ext uri="{BB962C8B-B14F-4D97-AF65-F5344CB8AC3E}">
        <p14:creationId xmlns:p14="http://schemas.microsoft.com/office/powerpoint/2010/main" xmlns="" val="306347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571500" y="92565"/>
            <a:ext cx="7886700" cy="85407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4D86"/>
              </a:buClr>
              <a:buSzPts val="4500"/>
              <a:buFont typeface="Calibri"/>
              <a:buNone/>
            </a:pPr>
            <a:r>
              <a:rPr lang="en-US" sz="4500"/>
              <a:t>Short-Term School Outcomes</a:t>
            </a:r>
            <a:endParaRPr/>
          </a:p>
        </p:txBody>
      </p:sp>
      <p:sp>
        <p:nvSpPr>
          <p:cNvPr id="196" name="Google Shape;196;p22"/>
          <p:cNvSpPr txBox="1">
            <a:spLocks noGrp="1"/>
          </p:cNvSpPr>
          <p:nvPr>
            <p:ph type="body" idx="1"/>
          </p:nvPr>
        </p:nvSpPr>
        <p:spPr>
          <a:xfrm>
            <a:off x="533400" y="1181099"/>
            <a:ext cx="38862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170"/>
              <a:buChar char="•"/>
            </a:pPr>
            <a:r>
              <a:rPr lang="en-US" sz="2170" b="1" dirty="0"/>
              <a:t>School-wide: </a:t>
            </a:r>
            <a:r>
              <a:rPr lang="en-US" sz="2170" dirty="0"/>
              <a:t>50% reduction in office disciplinary referrals and suspensions in one semester (Spring 2017)</a:t>
            </a:r>
            <a:endParaRPr dirty="0"/>
          </a:p>
          <a:p>
            <a:pPr marL="228600" lvl="0" indent="-228600" algn="l" rtl="0">
              <a:lnSpc>
                <a:spcPct val="100000"/>
              </a:lnSpc>
              <a:spcBef>
                <a:spcPts val="1800"/>
              </a:spcBef>
              <a:spcAft>
                <a:spcPts val="0"/>
              </a:spcAft>
              <a:buSzPts val="2170"/>
              <a:buChar char="•"/>
            </a:pPr>
            <a:r>
              <a:rPr lang="en-US" sz="2170" b="1" dirty="0"/>
              <a:t>Career &amp; Academic Planning: </a:t>
            </a:r>
            <a:r>
              <a:rPr lang="en-US" sz="2170" dirty="0"/>
              <a:t>60% of students improved their grades within two weeks with all students becoming more aware of their grades and actions they could take to improve</a:t>
            </a:r>
            <a:endParaRPr dirty="0"/>
          </a:p>
        </p:txBody>
      </p:sp>
      <p:sp>
        <p:nvSpPr>
          <p:cNvPr id="197" name="Google Shape;197;p22"/>
          <p:cNvSpPr txBox="1">
            <a:spLocks noGrp="1"/>
          </p:cNvSpPr>
          <p:nvPr>
            <p:ph type="body" idx="2"/>
          </p:nvPr>
        </p:nvSpPr>
        <p:spPr>
          <a:xfrm>
            <a:off x="4665785" y="4141231"/>
            <a:ext cx="3792415" cy="251454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170"/>
              <a:buChar char="•"/>
            </a:pPr>
            <a:r>
              <a:rPr lang="en-US" sz="2170" b="1" dirty="0"/>
              <a:t>Counseling: </a:t>
            </a:r>
            <a:r>
              <a:rPr lang="en-US" sz="2170" dirty="0"/>
              <a:t>Student conversations became more focused around steps they could take to improve; students analyzed the impact of personal behaviors</a:t>
            </a:r>
            <a:endParaRPr dirty="0"/>
          </a:p>
        </p:txBody>
      </p:sp>
      <p:pic>
        <p:nvPicPr>
          <p:cNvPr id="198" name="Google Shape;198;p22"/>
          <p:cNvPicPr preferRelativeResize="0"/>
          <p:nvPr/>
        </p:nvPicPr>
        <p:blipFill rotWithShape="1">
          <a:blip r:embed="rId3">
            <a:alphaModFix/>
          </a:blip>
          <a:srcRect/>
          <a:stretch/>
        </p:blipFill>
        <p:spPr>
          <a:xfrm>
            <a:off x="4514850" y="1008857"/>
            <a:ext cx="4046836" cy="31323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CCC Framework </a:t>
            </a:r>
            <a:r>
              <a:rPr lang="en-US" dirty="0"/>
              <a:t>Video</a:t>
            </a:r>
          </a:p>
        </p:txBody>
      </p:sp>
      <p:sp>
        <p:nvSpPr>
          <p:cNvPr id="4" name="Rectangle 3"/>
          <p:cNvSpPr/>
          <p:nvPr/>
        </p:nvSpPr>
        <p:spPr>
          <a:xfrm>
            <a:off x="2514258" y="5791200"/>
            <a:ext cx="4441919" cy="461665"/>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3"/>
              </a:rPr>
              <a:t>http://CCCFramework.org</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p:cNvPicPr>
            <a:picLocks noChangeAspect="1"/>
          </p:cNvPicPr>
          <p:nvPr/>
        </p:nvPicPr>
        <p:blipFill>
          <a:blip r:embed="rId4"/>
          <a:stretch>
            <a:fillRect/>
          </a:stretch>
        </p:blipFill>
        <p:spPr>
          <a:xfrm>
            <a:off x="1133107" y="1557891"/>
            <a:ext cx="7204223" cy="4068663"/>
          </a:xfrm>
          <a:prstGeom prst="rect">
            <a:avLst/>
          </a:prstGeom>
          <a:ln>
            <a:solidFill>
              <a:schemeClr val="tx1"/>
            </a:solidFill>
          </a:ln>
        </p:spPr>
      </p:pic>
    </p:spTree>
    <p:extLst>
      <p:ext uri="{BB962C8B-B14F-4D97-AF65-F5344CB8AC3E}">
        <p14:creationId xmlns:p14="http://schemas.microsoft.com/office/powerpoint/2010/main" xmlns="" val="133105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9"/>
          <p:cNvPicPr preferRelativeResize="0"/>
          <p:nvPr/>
        </p:nvPicPr>
        <p:blipFill rotWithShape="1">
          <a:blip r:embed="rId3">
            <a:alphaModFix/>
          </a:blip>
          <a:srcRect/>
          <a:stretch/>
        </p:blipFill>
        <p:spPr>
          <a:xfrm>
            <a:off x="628650" y="1245139"/>
            <a:ext cx="4268651" cy="4531717"/>
          </a:xfrm>
          <a:prstGeom prst="rect">
            <a:avLst/>
          </a:prstGeom>
          <a:noFill/>
          <a:ln>
            <a:noFill/>
          </a:ln>
        </p:spPr>
      </p:pic>
      <p:sp>
        <p:nvSpPr>
          <p:cNvPr id="170" name="Google Shape;170;p19"/>
          <p:cNvSpPr txBox="1">
            <a:spLocks noGrp="1"/>
          </p:cNvSpPr>
          <p:nvPr>
            <p:ph type="title"/>
          </p:nvPr>
        </p:nvSpPr>
        <p:spPr>
          <a:xfrm>
            <a:off x="628650" y="197178"/>
            <a:ext cx="7886700" cy="9784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4D86"/>
              </a:buClr>
              <a:buSzPts val="4500"/>
              <a:buFont typeface="Calibri"/>
              <a:buNone/>
            </a:pPr>
            <a:r>
              <a:rPr lang="en-US" sz="4500">
                <a:latin typeface="Calibri"/>
                <a:ea typeface="Calibri"/>
                <a:cs typeface="Calibri"/>
                <a:sym typeface="Calibri"/>
              </a:rPr>
              <a:t>Self-Regulation </a:t>
            </a:r>
            <a:endParaRPr/>
          </a:p>
        </p:txBody>
      </p:sp>
      <p:sp>
        <p:nvSpPr>
          <p:cNvPr id="171" name="Google Shape;171;p19"/>
          <p:cNvSpPr/>
          <p:nvPr/>
        </p:nvSpPr>
        <p:spPr>
          <a:xfrm>
            <a:off x="1935804" y="2221149"/>
            <a:ext cx="1175657" cy="326571"/>
          </a:xfrm>
          <a:prstGeom prst="ellipse">
            <a:avLst/>
          </a:prstGeom>
          <a:noFill/>
          <a:ln w="3492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2" name="Google Shape;172;p19"/>
          <p:cNvPicPr preferRelativeResize="0"/>
          <p:nvPr/>
        </p:nvPicPr>
        <p:blipFill rotWithShape="1">
          <a:blip r:embed="rId4">
            <a:alphaModFix/>
          </a:blip>
          <a:srcRect l="2876" t="1269" r="2220" b="953"/>
          <a:stretch/>
        </p:blipFill>
        <p:spPr>
          <a:xfrm>
            <a:off x="5068618" y="2393004"/>
            <a:ext cx="3362527" cy="4267818"/>
          </a:xfrm>
          <a:prstGeom prst="rect">
            <a:avLst/>
          </a:prstGeom>
          <a:noFill/>
          <a:ln w="9525" cap="flat" cmpd="sng">
            <a:solidFill>
              <a:schemeClr val="dk1"/>
            </a:solidFill>
            <a:prstDash val="solid"/>
            <a:round/>
            <a:headEnd type="none" w="sm" len="sm"/>
            <a:tailEnd type="none" w="sm" len="sm"/>
          </a:ln>
        </p:spPr>
      </p:pic>
      <p:sp>
        <p:nvSpPr>
          <p:cNvPr id="173" name="Google Shape;173;p19"/>
          <p:cNvSpPr/>
          <p:nvPr/>
        </p:nvSpPr>
        <p:spPr>
          <a:xfrm>
            <a:off x="4221804" y="1081144"/>
            <a:ext cx="438065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6">
                    <a:lumMod val="75000"/>
                  </a:schemeClr>
                </a:solidFill>
                <a:latin typeface="Calibri"/>
                <a:ea typeface="Calibri"/>
                <a:cs typeface="Calibri"/>
                <a:sym typeface="Calibri"/>
              </a:rPr>
              <a:t>Self-Regulation:</a:t>
            </a:r>
            <a:r>
              <a:rPr lang="en-US" sz="1800" dirty="0">
                <a:solidFill>
                  <a:schemeClr val="accent6"/>
                </a:solidFill>
                <a:latin typeface="Calibri"/>
                <a:ea typeface="Calibri"/>
                <a:cs typeface="Calibri"/>
                <a:sym typeface="Calibri"/>
              </a:rPr>
              <a:t> </a:t>
            </a:r>
            <a:r>
              <a:rPr lang="en-US" sz="1800" dirty="0">
                <a:solidFill>
                  <a:schemeClr val="dk1"/>
                </a:solidFill>
                <a:latin typeface="Calibri"/>
                <a:ea typeface="Calibri"/>
                <a:cs typeface="Calibri"/>
                <a:sym typeface="Calibri"/>
              </a:rPr>
              <a:t>A proactive, self-directed process for attaining goals, learning skills, and accomplishing tasks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1FF6A-CABB-424E-ADA6-29002BBB0F7C}"/>
              </a:ext>
            </a:extLst>
          </p:cNvPr>
          <p:cNvSpPr>
            <a:spLocks noGrp="1"/>
          </p:cNvSpPr>
          <p:nvPr>
            <p:ph type="title"/>
          </p:nvPr>
        </p:nvSpPr>
        <p:spPr/>
        <p:txBody>
          <a:bodyPr/>
          <a:lstStyle/>
          <a:p>
            <a:r>
              <a:rPr lang="en-US" dirty="0"/>
              <a:t>Self-Regulation Outcomes</a:t>
            </a:r>
          </a:p>
        </p:txBody>
      </p:sp>
      <p:sp>
        <p:nvSpPr>
          <p:cNvPr id="3" name="Text Placeholder 2">
            <a:extLst>
              <a:ext uri="{FF2B5EF4-FFF2-40B4-BE49-F238E27FC236}">
                <a16:creationId xmlns:a16="http://schemas.microsoft.com/office/drawing/2014/main" xmlns="" id="{1AE0DD4C-B57C-3F4B-B2B7-ADC3481A865B}"/>
              </a:ext>
            </a:extLst>
          </p:cNvPr>
          <p:cNvSpPr>
            <a:spLocks noGrp="1"/>
          </p:cNvSpPr>
          <p:nvPr>
            <p:ph type="body" idx="1"/>
          </p:nvPr>
        </p:nvSpPr>
        <p:spPr/>
        <p:txBody>
          <a:bodyPr/>
          <a:lstStyle/>
          <a:p>
            <a:pPr lvl="0"/>
            <a:r>
              <a:rPr lang="en-US" sz="2400" dirty="0"/>
              <a:t>Improved student responsibility</a:t>
            </a:r>
          </a:p>
          <a:p>
            <a:pPr lvl="0"/>
            <a:r>
              <a:rPr lang="en-US" sz="2400" dirty="0"/>
              <a:t>Improved ability to set realistic goals, monitor progress, and evaluate results</a:t>
            </a:r>
          </a:p>
          <a:p>
            <a:pPr lvl="0"/>
            <a:r>
              <a:rPr lang="en-US" sz="2400" dirty="0"/>
              <a:t>Improved academic achievement</a:t>
            </a:r>
          </a:p>
          <a:p>
            <a:pPr lvl="0"/>
            <a:r>
              <a:rPr lang="en-US" sz="2400" dirty="0"/>
              <a:t>Increased reflection on successes and areas for improvement</a:t>
            </a:r>
          </a:p>
          <a:p>
            <a:endParaRPr lang="en-US" dirty="0"/>
          </a:p>
        </p:txBody>
      </p:sp>
      <p:sp>
        <p:nvSpPr>
          <p:cNvPr id="4" name="Text Placeholder 3">
            <a:extLst>
              <a:ext uri="{FF2B5EF4-FFF2-40B4-BE49-F238E27FC236}">
                <a16:creationId xmlns:a16="http://schemas.microsoft.com/office/drawing/2014/main" xmlns="" id="{1D74CED7-35B1-4749-95B7-89B63C17ED8A}"/>
              </a:ext>
            </a:extLst>
          </p:cNvPr>
          <p:cNvSpPr>
            <a:spLocks noGrp="1"/>
          </p:cNvSpPr>
          <p:nvPr>
            <p:ph type="body" idx="2"/>
          </p:nvPr>
        </p:nvSpPr>
        <p:spPr/>
        <p:txBody>
          <a:bodyPr>
            <a:normAutofit lnSpcReduction="10000"/>
          </a:bodyPr>
          <a:lstStyle/>
          <a:p>
            <a:pPr lvl="0"/>
            <a:r>
              <a:rPr lang="en-US" sz="2200" b="1" dirty="0"/>
              <a:t>Science: </a:t>
            </a:r>
            <a:r>
              <a:rPr lang="en-US" sz="2200" dirty="0"/>
              <a:t>98% of 8</a:t>
            </a:r>
            <a:r>
              <a:rPr lang="en-US" sz="2200" baseline="30000" dirty="0"/>
              <a:t>th</a:t>
            </a:r>
            <a:r>
              <a:rPr lang="en-US" sz="2200" dirty="0"/>
              <a:t> graders earned a B or higher on a project.</a:t>
            </a:r>
          </a:p>
          <a:p>
            <a:pPr lvl="0"/>
            <a:r>
              <a:rPr lang="en-US" sz="2200" b="1" dirty="0"/>
              <a:t>Language Arts: </a:t>
            </a:r>
            <a:r>
              <a:rPr lang="en-US" sz="2200" dirty="0"/>
              <a:t>Students increased engagement, wrote higher quality sentences, turned in more work on time, willfully revised writing.</a:t>
            </a:r>
          </a:p>
          <a:p>
            <a:pPr lvl="0"/>
            <a:r>
              <a:rPr lang="en-US" sz="2200" dirty="0"/>
              <a:t> </a:t>
            </a:r>
            <a:r>
              <a:rPr lang="en-US" sz="2200" b="1" dirty="0"/>
              <a:t>Math: </a:t>
            </a:r>
            <a:r>
              <a:rPr lang="en-US" sz="2200" dirty="0"/>
              <a:t>Grades improved; students were able to accurately predict how long assignments would take to complete. </a:t>
            </a:r>
          </a:p>
          <a:p>
            <a:endParaRPr lang="en-US" dirty="0"/>
          </a:p>
        </p:txBody>
      </p:sp>
    </p:spTree>
    <p:extLst>
      <p:ext uri="{BB962C8B-B14F-4D97-AF65-F5344CB8AC3E}">
        <p14:creationId xmlns:p14="http://schemas.microsoft.com/office/powerpoint/2010/main" xmlns="" val="344985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8650" y="1073021"/>
            <a:ext cx="4365405" cy="4471745"/>
          </a:xfrm>
          <a:prstGeom prst="rect">
            <a:avLst/>
          </a:prstGeom>
        </p:spPr>
      </p:pic>
      <p:sp>
        <p:nvSpPr>
          <p:cNvPr id="2" name="Title 1"/>
          <p:cNvSpPr>
            <a:spLocks noGrp="1"/>
          </p:cNvSpPr>
          <p:nvPr>
            <p:ph type="title"/>
          </p:nvPr>
        </p:nvSpPr>
        <p:spPr>
          <a:xfrm>
            <a:off x="628650" y="365129"/>
            <a:ext cx="7886700" cy="707892"/>
          </a:xfrm>
        </p:spPr>
        <p:txBody>
          <a:bodyPr>
            <a:noAutofit/>
          </a:bodyPr>
          <a:lstStyle/>
          <a:p>
            <a:pPr algn="ctr"/>
            <a:r>
              <a:rPr lang="en-US" sz="4500" dirty="0">
                <a:latin typeface="Calibri" panose="020F0502020204030204" pitchFamily="34" charset="0"/>
              </a:rPr>
              <a:t>Assertiveness</a:t>
            </a:r>
          </a:p>
        </p:txBody>
      </p:sp>
      <p:sp>
        <p:nvSpPr>
          <p:cNvPr id="6" name="Oval 5"/>
          <p:cNvSpPr/>
          <p:nvPr/>
        </p:nvSpPr>
        <p:spPr>
          <a:xfrm>
            <a:off x="2949101" y="1790932"/>
            <a:ext cx="1175657" cy="326571"/>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AF70273B-2648-014E-9423-28854947FA0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098" t="1090" r="2156" b="2667"/>
          <a:stretch/>
        </p:blipFill>
        <p:spPr>
          <a:xfrm>
            <a:off x="4994055" y="1658368"/>
            <a:ext cx="3721928" cy="4743142"/>
          </a:xfrm>
          <a:prstGeom prst="rect">
            <a:avLst/>
          </a:prstGeom>
          <a:ln>
            <a:solidFill>
              <a:schemeClr val="tx1"/>
            </a:solidFill>
          </a:ln>
        </p:spPr>
      </p:pic>
    </p:spTree>
    <p:extLst>
      <p:ext uri="{BB962C8B-B14F-4D97-AF65-F5344CB8AC3E}">
        <p14:creationId xmlns:p14="http://schemas.microsoft.com/office/powerpoint/2010/main" xmlns="" val="2349728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595F5B-4363-C643-A945-CCD01A2130A3}"/>
              </a:ext>
            </a:extLst>
          </p:cNvPr>
          <p:cNvSpPr>
            <a:spLocks noGrp="1"/>
          </p:cNvSpPr>
          <p:nvPr>
            <p:ph type="title"/>
          </p:nvPr>
        </p:nvSpPr>
        <p:spPr>
          <a:xfrm>
            <a:off x="628650" y="365126"/>
            <a:ext cx="7886700" cy="811921"/>
          </a:xfrm>
        </p:spPr>
        <p:txBody>
          <a:bodyPr/>
          <a:lstStyle/>
          <a:p>
            <a:r>
              <a:rPr lang="en-US" dirty="0"/>
              <a:t>Assertiveness Outcomes</a:t>
            </a:r>
          </a:p>
        </p:txBody>
      </p:sp>
      <p:sp>
        <p:nvSpPr>
          <p:cNvPr id="5" name="Text Placeholder 4">
            <a:extLst>
              <a:ext uri="{FF2B5EF4-FFF2-40B4-BE49-F238E27FC236}">
                <a16:creationId xmlns:a16="http://schemas.microsoft.com/office/drawing/2014/main" xmlns="" id="{F82FBA10-1AF2-2443-9469-047DE83F0D34}"/>
              </a:ext>
            </a:extLst>
          </p:cNvPr>
          <p:cNvSpPr>
            <a:spLocks noGrp="1"/>
          </p:cNvSpPr>
          <p:nvPr>
            <p:ph type="body" idx="1"/>
          </p:nvPr>
        </p:nvSpPr>
        <p:spPr>
          <a:xfrm>
            <a:off x="784293" y="1368425"/>
            <a:ext cx="3886200" cy="4351338"/>
          </a:xfrm>
        </p:spPr>
        <p:txBody>
          <a:bodyPr/>
          <a:lstStyle/>
          <a:p>
            <a:pPr lvl="0"/>
            <a:r>
              <a:rPr lang="en-US" sz="2400" dirty="0"/>
              <a:t>Increased confidence in their own abilities</a:t>
            </a:r>
          </a:p>
          <a:p>
            <a:pPr lvl="0"/>
            <a:r>
              <a:rPr lang="en-US" sz="2400" dirty="0"/>
              <a:t>Increased ability to seek assistance and supports</a:t>
            </a:r>
          </a:p>
          <a:p>
            <a:pPr lvl="0"/>
            <a:r>
              <a:rPr lang="en-US" sz="2400" dirty="0"/>
              <a:t>Improved interactions among students</a:t>
            </a:r>
          </a:p>
          <a:p>
            <a:pPr lvl="0"/>
            <a:r>
              <a:rPr lang="en-US" sz="2400" dirty="0"/>
              <a:t>Improved ability to resist peer pressure</a:t>
            </a:r>
          </a:p>
          <a:p>
            <a:pPr lvl="0"/>
            <a:r>
              <a:rPr lang="en-US" sz="2400" dirty="0"/>
              <a:t>Reduced incidents of bullying</a:t>
            </a:r>
          </a:p>
          <a:p>
            <a:endParaRPr lang="en-US" dirty="0"/>
          </a:p>
        </p:txBody>
      </p:sp>
      <p:sp>
        <p:nvSpPr>
          <p:cNvPr id="6" name="Text Placeholder 5">
            <a:extLst>
              <a:ext uri="{FF2B5EF4-FFF2-40B4-BE49-F238E27FC236}">
                <a16:creationId xmlns:a16="http://schemas.microsoft.com/office/drawing/2014/main" xmlns="" id="{418D2505-FFE5-1B4E-A492-DAECAD4C8DF9}"/>
              </a:ext>
            </a:extLst>
          </p:cNvPr>
          <p:cNvSpPr>
            <a:spLocks noGrp="1"/>
          </p:cNvSpPr>
          <p:nvPr>
            <p:ph type="body" idx="2"/>
          </p:nvPr>
        </p:nvSpPr>
        <p:spPr>
          <a:xfrm>
            <a:off x="4572000" y="1426791"/>
            <a:ext cx="4000500" cy="4837822"/>
          </a:xfrm>
        </p:spPr>
        <p:txBody>
          <a:bodyPr>
            <a:noAutofit/>
          </a:bodyPr>
          <a:lstStyle/>
          <a:p>
            <a:pPr lvl="0">
              <a:buFont typeface="Arial" panose="020B0604020202020204" pitchFamily="34" charset="0"/>
              <a:buChar char="•"/>
            </a:pPr>
            <a:r>
              <a:rPr lang="en-US" sz="2400" b="1" dirty="0"/>
              <a:t>Science: </a:t>
            </a:r>
            <a:r>
              <a:rPr lang="en-US" sz="2400" dirty="0"/>
              <a:t>Asking for help more often; less frustrated; sharing opinions and feelings about tough topics.</a:t>
            </a:r>
          </a:p>
          <a:p>
            <a:pPr lvl="0">
              <a:buFont typeface="Arial" panose="020B0604020202020204" pitchFamily="34" charset="0"/>
              <a:buChar char="•"/>
            </a:pPr>
            <a:r>
              <a:rPr lang="en-US" sz="2400" dirty="0"/>
              <a:t> </a:t>
            </a:r>
            <a:r>
              <a:rPr lang="en-US" sz="2400" b="1" dirty="0"/>
              <a:t>Language Arts: </a:t>
            </a:r>
            <a:r>
              <a:rPr lang="en-US" sz="2400" dirty="0"/>
              <a:t>Improved attitudes, behavior, and conversations; better able to think through issues; improved discussions</a:t>
            </a:r>
          </a:p>
          <a:p>
            <a:pPr lvl="0"/>
            <a:r>
              <a:rPr lang="en-US" sz="2400" b="1" dirty="0"/>
              <a:t>Math: </a:t>
            </a:r>
            <a:r>
              <a:rPr lang="en-US" sz="2400" dirty="0"/>
              <a:t>Asking more questions and seeking help in class</a:t>
            </a:r>
          </a:p>
        </p:txBody>
      </p:sp>
    </p:spTree>
    <p:extLst>
      <p:ext uri="{BB962C8B-B14F-4D97-AF65-F5344CB8AC3E}">
        <p14:creationId xmlns:p14="http://schemas.microsoft.com/office/powerpoint/2010/main" xmlns="" val="210103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FDBBC-CEB2-F043-95BB-68E049E817AD}"/>
              </a:ext>
            </a:extLst>
          </p:cNvPr>
          <p:cNvSpPr>
            <a:spLocks noGrp="1"/>
          </p:cNvSpPr>
          <p:nvPr>
            <p:ph type="title"/>
          </p:nvPr>
        </p:nvSpPr>
        <p:spPr/>
        <p:txBody>
          <a:bodyPr/>
          <a:lstStyle/>
          <a:p>
            <a:pPr algn="ctr"/>
            <a:r>
              <a:rPr lang="en-US" dirty="0"/>
              <a:t>Learning Objectives</a:t>
            </a:r>
          </a:p>
        </p:txBody>
      </p:sp>
      <p:sp>
        <p:nvSpPr>
          <p:cNvPr id="5" name="Text Placeholder 4">
            <a:extLst>
              <a:ext uri="{FF2B5EF4-FFF2-40B4-BE49-F238E27FC236}">
                <a16:creationId xmlns:a16="http://schemas.microsoft.com/office/drawing/2014/main" xmlns="" id="{380609D6-2163-2A40-A90B-183BF1DD79AC}"/>
              </a:ext>
            </a:extLst>
          </p:cNvPr>
          <p:cNvSpPr>
            <a:spLocks noGrp="1"/>
          </p:cNvSpPr>
          <p:nvPr>
            <p:ph type="body" idx="1"/>
          </p:nvPr>
        </p:nvSpPr>
        <p:spPr>
          <a:xfrm>
            <a:off x="628650" y="1828799"/>
            <a:ext cx="7886700" cy="4348163"/>
          </a:xfrm>
        </p:spPr>
        <p:txBody>
          <a:bodyPr/>
          <a:lstStyle/>
          <a:p>
            <a:pPr indent="-365760">
              <a:lnSpc>
                <a:spcPct val="100000"/>
              </a:lnSpc>
              <a:spcBef>
                <a:spcPts val="0"/>
              </a:spcBef>
              <a:spcAft>
                <a:spcPts val="1200"/>
              </a:spcAft>
              <a:buFont typeface="+mj-lt"/>
              <a:buAutoNum type="arabicPeriod"/>
            </a:pPr>
            <a:r>
              <a:rPr lang="en-US" b="1" dirty="0">
                <a:solidFill>
                  <a:schemeClr val="accent5"/>
                </a:solidFill>
              </a:rPr>
              <a:t>I have a basic understanding of the College and Career Competency Framework</a:t>
            </a:r>
            <a:r>
              <a:rPr lang="en-US" dirty="0">
                <a:solidFill>
                  <a:schemeClr val="accent5"/>
                </a:solidFill>
              </a:rPr>
              <a:t>.</a:t>
            </a:r>
          </a:p>
          <a:p>
            <a:pPr indent="-365760">
              <a:lnSpc>
                <a:spcPct val="100000"/>
              </a:lnSpc>
              <a:spcBef>
                <a:spcPts val="0"/>
              </a:spcBef>
              <a:spcAft>
                <a:spcPts val="1200"/>
              </a:spcAft>
              <a:buFont typeface="+mj-lt"/>
              <a:buAutoNum type="arabicPeriod"/>
            </a:pPr>
            <a:r>
              <a:rPr lang="en-US" b="1" dirty="0">
                <a:solidFill>
                  <a:schemeClr val="accent5"/>
                </a:solidFill>
              </a:rPr>
              <a:t>I understand the goal of the Missouri Post-Secondary Success Project and how to become involved. </a:t>
            </a:r>
            <a:endParaRPr lang="en-US" dirty="0">
              <a:solidFill>
                <a:schemeClr val="accent5"/>
              </a:solidFill>
            </a:endParaRPr>
          </a:p>
          <a:p>
            <a:pPr indent="-365760">
              <a:lnSpc>
                <a:spcPct val="100000"/>
              </a:lnSpc>
              <a:spcBef>
                <a:spcPts val="0"/>
              </a:spcBef>
              <a:spcAft>
                <a:spcPts val="1200"/>
              </a:spcAft>
              <a:buFont typeface="+mj-lt"/>
              <a:buAutoNum type="arabicPeriod"/>
            </a:pPr>
            <a:r>
              <a:rPr lang="en-US" b="1" dirty="0">
                <a:solidFill>
                  <a:schemeClr val="accent5"/>
                </a:solidFill>
                <a:latin typeface="Calibri" panose="020F0502020204030204" pitchFamily="34" charset="0"/>
                <a:cs typeface="Calibri" panose="020F0502020204030204" pitchFamily="34" charset="0"/>
              </a:rPr>
              <a:t>I understand why the social-emotional competencies should be taught and how they impact student outcomes.</a:t>
            </a:r>
            <a:endParaRPr lang="en-US" dirty="0">
              <a:solidFill>
                <a:schemeClr val="accent5"/>
              </a:solidFill>
            </a:endParaRPr>
          </a:p>
        </p:txBody>
      </p:sp>
    </p:spTree>
    <p:extLst>
      <p:ext uri="{BB962C8B-B14F-4D97-AF65-F5344CB8AC3E}">
        <p14:creationId xmlns:p14="http://schemas.microsoft.com/office/powerpoint/2010/main" xmlns="" val="143201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DD7468-B438-074D-B6BC-BB2AE6FEAC21}"/>
              </a:ext>
            </a:extLst>
          </p:cNvPr>
          <p:cNvSpPr>
            <a:spLocks noGrp="1"/>
          </p:cNvSpPr>
          <p:nvPr>
            <p:ph type="title"/>
          </p:nvPr>
        </p:nvSpPr>
        <p:spPr>
          <a:xfrm>
            <a:off x="628650" y="365126"/>
            <a:ext cx="7886700" cy="977291"/>
          </a:xfrm>
        </p:spPr>
        <p:txBody>
          <a:bodyPr/>
          <a:lstStyle/>
          <a:p>
            <a:r>
              <a:rPr lang="en-US" dirty="0"/>
              <a:t>Assertiveness Activity</a:t>
            </a:r>
          </a:p>
        </p:txBody>
      </p:sp>
      <p:sp>
        <p:nvSpPr>
          <p:cNvPr id="3" name="Text Placeholder 2">
            <a:extLst>
              <a:ext uri="{FF2B5EF4-FFF2-40B4-BE49-F238E27FC236}">
                <a16:creationId xmlns:a16="http://schemas.microsoft.com/office/drawing/2014/main" xmlns="" id="{3E3D49BB-18B2-2047-BAE4-66B80F0693E2}"/>
              </a:ext>
            </a:extLst>
          </p:cNvPr>
          <p:cNvSpPr>
            <a:spLocks noGrp="1"/>
          </p:cNvSpPr>
          <p:nvPr>
            <p:ph type="body" idx="1"/>
          </p:nvPr>
        </p:nvSpPr>
        <p:spPr>
          <a:xfrm>
            <a:off x="628650" y="1455974"/>
            <a:ext cx="3886200" cy="4351338"/>
          </a:xfrm>
        </p:spPr>
        <p:txBody>
          <a:bodyPr>
            <a:normAutofit fontScale="92500" lnSpcReduction="10000"/>
          </a:bodyPr>
          <a:lstStyle/>
          <a:p>
            <a:pPr marL="274320" lvl="0">
              <a:lnSpc>
                <a:spcPct val="110000"/>
              </a:lnSpc>
              <a:spcBef>
                <a:spcPts val="0"/>
              </a:spcBef>
              <a:spcAft>
                <a:spcPts val="1200"/>
              </a:spcAft>
            </a:pPr>
            <a:r>
              <a:rPr lang="en-US" sz="1800" b="1" dirty="0">
                <a:solidFill>
                  <a:schemeClr val="accent6">
                    <a:lumMod val="75000"/>
                  </a:schemeClr>
                </a:solidFill>
              </a:rPr>
              <a:t>Part 1: </a:t>
            </a:r>
            <a:r>
              <a:rPr lang="en-US" sz="1800" dirty="0"/>
              <a:t>An </a:t>
            </a:r>
            <a:r>
              <a:rPr lang="en-US" sz="1800" b="1" i="1" dirty="0">
                <a:solidFill>
                  <a:schemeClr val="accent5"/>
                </a:solidFill>
              </a:rPr>
              <a:t>empathy statement</a:t>
            </a:r>
            <a:r>
              <a:rPr lang="en-US" sz="1800" dirty="0"/>
              <a:t>, or indication that you understand another person’s perspective and feelings.</a:t>
            </a:r>
          </a:p>
          <a:p>
            <a:pPr marL="274320" lvl="0">
              <a:lnSpc>
                <a:spcPct val="110000"/>
              </a:lnSpc>
              <a:spcBef>
                <a:spcPts val="0"/>
              </a:spcBef>
              <a:spcAft>
                <a:spcPts val="1200"/>
              </a:spcAft>
            </a:pPr>
            <a:r>
              <a:rPr lang="en-US" sz="1800" b="1" dirty="0">
                <a:solidFill>
                  <a:schemeClr val="accent6">
                    <a:lumMod val="75000"/>
                  </a:schemeClr>
                </a:solidFill>
              </a:rPr>
              <a:t>Part 2: </a:t>
            </a:r>
            <a:r>
              <a:rPr lang="en-US" sz="1800" dirty="0"/>
              <a:t>The </a:t>
            </a:r>
            <a:r>
              <a:rPr lang="en-US" sz="1800" b="1" i="1" dirty="0">
                <a:solidFill>
                  <a:schemeClr val="accent6"/>
                </a:solidFill>
              </a:rPr>
              <a:t>rationale behind your action/request.</a:t>
            </a:r>
            <a:r>
              <a:rPr lang="en-US" sz="1800" dirty="0">
                <a:solidFill>
                  <a:schemeClr val="accent6"/>
                </a:solidFill>
              </a:rPr>
              <a:t> </a:t>
            </a:r>
            <a:r>
              <a:rPr lang="en-US" sz="1800" dirty="0"/>
              <a:t>Provide some reasons and your feelings to support your opinion. Do not blame others (e.g., don’t say “you make me angry”), but do share feelings (e.g., do say “I feel frustrated”).</a:t>
            </a:r>
          </a:p>
          <a:p>
            <a:pPr marL="274320">
              <a:lnSpc>
                <a:spcPct val="110000"/>
              </a:lnSpc>
              <a:spcBef>
                <a:spcPts val="0"/>
              </a:spcBef>
              <a:spcAft>
                <a:spcPts val="1200"/>
              </a:spcAft>
            </a:pPr>
            <a:r>
              <a:rPr lang="en-US" sz="1800" b="1" dirty="0">
                <a:solidFill>
                  <a:schemeClr val="accent6">
                    <a:lumMod val="75000"/>
                  </a:schemeClr>
                </a:solidFill>
              </a:rPr>
              <a:t>Part 3: </a:t>
            </a:r>
            <a:r>
              <a:rPr lang="en-US" sz="1800" dirty="0"/>
              <a:t>A coherent, </a:t>
            </a:r>
            <a:r>
              <a:rPr lang="en-US" sz="1800" b="1" i="1" dirty="0">
                <a:solidFill>
                  <a:srgbClr val="FF0000"/>
                </a:solidFill>
              </a:rPr>
              <a:t>direct statement of what you want to happen.</a:t>
            </a:r>
            <a:r>
              <a:rPr lang="en-US" sz="1800" dirty="0"/>
              <a:t> Be clear and detailed.</a:t>
            </a:r>
          </a:p>
          <a:p>
            <a:endParaRPr lang="en-US" dirty="0"/>
          </a:p>
        </p:txBody>
      </p:sp>
      <p:sp>
        <p:nvSpPr>
          <p:cNvPr id="4" name="Text Placeholder 3">
            <a:extLst>
              <a:ext uri="{FF2B5EF4-FFF2-40B4-BE49-F238E27FC236}">
                <a16:creationId xmlns:a16="http://schemas.microsoft.com/office/drawing/2014/main" xmlns="" id="{9228BE16-DD2F-2C49-8E13-2D480D0AD665}"/>
              </a:ext>
            </a:extLst>
          </p:cNvPr>
          <p:cNvSpPr>
            <a:spLocks noGrp="1"/>
          </p:cNvSpPr>
          <p:nvPr>
            <p:ph type="body" idx="2"/>
          </p:nvPr>
        </p:nvSpPr>
        <p:spPr>
          <a:xfrm>
            <a:off x="4629150" y="1455974"/>
            <a:ext cx="3886200" cy="4720989"/>
          </a:xfrm>
        </p:spPr>
        <p:txBody>
          <a:bodyPr/>
          <a:lstStyle/>
          <a:p>
            <a:r>
              <a:rPr lang="en-US" b="1" i="1" dirty="0">
                <a:solidFill>
                  <a:schemeClr val="accent5"/>
                </a:solidFill>
              </a:rPr>
              <a:t>I understand that you have a lot of papers to grade. </a:t>
            </a:r>
          </a:p>
          <a:p>
            <a:r>
              <a:rPr lang="en-US" b="1" i="1" dirty="0">
                <a:solidFill>
                  <a:srgbClr val="00B050"/>
                </a:solidFill>
              </a:rPr>
              <a:t>I am really trying to improve my math grade. </a:t>
            </a:r>
          </a:p>
          <a:p>
            <a:r>
              <a:rPr lang="en-US" b="1" i="1" dirty="0">
                <a:solidFill>
                  <a:srgbClr val="FF0000"/>
                </a:solidFill>
              </a:rPr>
              <a:t>Could you please grade my test early so that I know what I need to work on</a:t>
            </a:r>
            <a:r>
              <a:rPr lang="en-US" b="1" dirty="0"/>
              <a:t>.</a:t>
            </a:r>
          </a:p>
        </p:txBody>
      </p:sp>
    </p:spTree>
    <p:extLst>
      <p:ext uri="{BB962C8B-B14F-4D97-AF65-F5344CB8AC3E}">
        <p14:creationId xmlns:p14="http://schemas.microsoft.com/office/powerpoint/2010/main" xmlns="" val="205285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2941" t="9091" r="2941" b="16667"/>
          <a:stretch/>
        </p:blipFill>
        <p:spPr>
          <a:xfrm>
            <a:off x="1014727" y="937231"/>
            <a:ext cx="4193432" cy="4645759"/>
          </a:xfrm>
          <a:prstGeom prst="rect">
            <a:avLst/>
          </a:prstGeom>
        </p:spPr>
      </p:pic>
      <p:sp>
        <p:nvSpPr>
          <p:cNvPr id="6" name="Oval 5"/>
          <p:cNvSpPr/>
          <p:nvPr/>
        </p:nvSpPr>
        <p:spPr>
          <a:xfrm>
            <a:off x="1592826" y="2069469"/>
            <a:ext cx="1362974" cy="457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1"/>
          <p:cNvSpPr/>
          <p:nvPr/>
        </p:nvSpPr>
        <p:spPr>
          <a:xfrm>
            <a:off x="609600" y="152401"/>
            <a:ext cx="8001000" cy="784830"/>
          </a:xfrm>
          <a:prstGeom prst="rect">
            <a:avLst/>
          </a:prstGeom>
        </p:spPr>
        <p:txBody>
          <a:bodyPr wrap="square">
            <a:spAutoFit/>
          </a:bodyPr>
          <a:lstStyle/>
          <a:p>
            <a:pPr algn="ctr"/>
            <a:r>
              <a:rPr lang="en-US" sz="4500" b="1" dirty="0">
                <a:solidFill>
                  <a:srgbClr val="004D86"/>
                </a:solidFill>
                <a:latin typeface="Calibri" panose="020F0502020204030204"/>
              </a:rPr>
              <a:t>Self-Efficacy</a:t>
            </a:r>
          </a:p>
        </p:txBody>
      </p:sp>
      <p:pic>
        <p:nvPicPr>
          <p:cNvPr id="8" name="Picture 7">
            <a:extLst>
              <a:ext uri="{FF2B5EF4-FFF2-40B4-BE49-F238E27FC236}">
                <a16:creationId xmlns:a16="http://schemas.microsoft.com/office/drawing/2014/main" xmlns="" id="{B448E304-5982-5145-A379-FD2E7806AD8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549" t="1111" r="2549" b="2223"/>
          <a:stretch/>
        </p:blipFill>
        <p:spPr>
          <a:xfrm>
            <a:off x="5136907" y="2526669"/>
            <a:ext cx="3473693" cy="4056434"/>
          </a:xfrm>
          <a:prstGeom prst="rect">
            <a:avLst/>
          </a:prstGeom>
          <a:ln>
            <a:solidFill>
              <a:srgbClr val="000000"/>
            </a:solidFill>
          </a:ln>
        </p:spPr>
      </p:pic>
    </p:spTree>
    <p:extLst>
      <p:ext uri="{BB962C8B-B14F-4D97-AF65-F5344CB8AC3E}">
        <p14:creationId xmlns:p14="http://schemas.microsoft.com/office/powerpoint/2010/main" xmlns="" val="110314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65202-CCFD-DF4D-9179-2D69048A1528}"/>
              </a:ext>
            </a:extLst>
          </p:cNvPr>
          <p:cNvSpPr>
            <a:spLocks noGrp="1"/>
          </p:cNvSpPr>
          <p:nvPr>
            <p:ph type="title"/>
          </p:nvPr>
        </p:nvSpPr>
        <p:spPr>
          <a:xfrm>
            <a:off x="628650" y="365127"/>
            <a:ext cx="7886700" cy="1055112"/>
          </a:xfrm>
        </p:spPr>
        <p:txBody>
          <a:bodyPr/>
          <a:lstStyle/>
          <a:p>
            <a:r>
              <a:rPr lang="en-US" dirty="0"/>
              <a:t>Self-Efficacy Outcomes</a:t>
            </a:r>
          </a:p>
        </p:txBody>
      </p:sp>
      <p:sp>
        <p:nvSpPr>
          <p:cNvPr id="3" name="Text Placeholder 2">
            <a:extLst>
              <a:ext uri="{FF2B5EF4-FFF2-40B4-BE49-F238E27FC236}">
                <a16:creationId xmlns:a16="http://schemas.microsoft.com/office/drawing/2014/main" xmlns="" id="{46773819-2484-6B43-A683-06CE80A8D772}"/>
              </a:ext>
            </a:extLst>
          </p:cNvPr>
          <p:cNvSpPr>
            <a:spLocks noGrp="1"/>
          </p:cNvSpPr>
          <p:nvPr>
            <p:ph type="body" idx="1"/>
          </p:nvPr>
        </p:nvSpPr>
        <p:spPr/>
        <p:txBody>
          <a:bodyPr/>
          <a:lstStyle/>
          <a:p>
            <a:pPr lvl="0"/>
            <a:r>
              <a:rPr lang="en-US" sz="2400" dirty="0"/>
              <a:t>Increased confidence in their own abilities</a:t>
            </a:r>
          </a:p>
          <a:p>
            <a:pPr lvl="0"/>
            <a:r>
              <a:rPr lang="en-US" sz="2400" dirty="0"/>
              <a:t>Improved ability to see the areas they needed to work on and why</a:t>
            </a:r>
          </a:p>
          <a:p>
            <a:pPr lvl="0"/>
            <a:r>
              <a:rPr lang="en-US" sz="2400" dirty="0"/>
              <a:t>Increased willingness to take on and persist in challenging tasks</a:t>
            </a:r>
          </a:p>
          <a:p>
            <a:pPr lvl="0"/>
            <a:r>
              <a:rPr lang="en-US" sz="2400" dirty="0"/>
              <a:t>Increased sense of control and awareness of their academics</a:t>
            </a:r>
          </a:p>
          <a:p>
            <a:endParaRPr lang="en-US" dirty="0"/>
          </a:p>
        </p:txBody>
      </p:sp>
      <p:sp>
        <p:nvSpPr>
          <p:cNvPr id="4" name="Text Placeholder 3">
            <a:extLst>
              <a:ext uri="{FF2B5EF4-FFF2-40B4-BE49-F238E27FC236}">
                <a16:creationId xmlns:a16="http://schemas.microsoft.com/office/drawing/2014/main" xmlns="" id="{7375AC16-AC8B-D548-933F-64BEFE6837CE}"/>
              </a:ext>
            </a:extLst>
          </p:cNvPr>
          <p:cNvSpPr>
            <a:spLocks noGrp="1"/>
          </p:cNvSpPr>
          <p:nvPr>
            <p:ph type="body" idx="2"/>
          </p:nvPr>
        </p:nvSpPr>
        <p:spPr/>
        <p:txBody>
          <a:bodyPr/>
          <a:lstStyle/>
          <a:p>
            <a:pPr lvl="0"/>
            <a:r>
              <a:rPr lang="en-US" sz="2000" b="1" dirty="0"/>
              <a:t>Science: </a:t>
            </a:r>
            <a:r>
              <a:rPr lang="en-US" sz="2000" dirty="0"/>
              <a:t>Students recognized tendency towards negative self-talk regarding academics, and were able to reframe that to positive self-talk </a:t>
            </a:r>
          </a:p>
          <a:p>
            <a:pPr lvl="0"/>
            <a:r>
              <a:rPr lang="en-US" sz="2000" b="1" dirty="0"/>
              <a:t>Language Arts: </a:t>
            </a:r>
            <a:r>
              <a:rPr lang="en-US" sz="2000" dirty="0"/>
              <a:t>Students changed their habits to seek help when they didn’t understand something; improved engagement</a:t>
            </a:r>
          </a:p>
          <a:p>
            <a:pPr lvl="0"/>
            <a:r>
              <a:rPr lang="en-US" sz="2000" b="1" dirty="0"/>
              <a:t>Math: </a:t>
            </a:r>
            <a:r>
              <a:rPr lang="en-US" sz="2000" dirty="0"/>
              <a:t>Students’ problem-solving abilities improved; students had better self-awareness of abilities</a:t>
            </a:r>
          </a:p>
          <a:p>
            <a:endParaRPr lang="en-US" dirty="0"/>
          </a:p>
        </p:txBody>
      </p:sp>
    </p:spTree>
    <p:extLst>
      <p:ext uri="{BB962C8B-B14F-4D97-AF65-F5344CB8AC3E}">
        <p14:creationId xmlns:p14="http://schemas.microsoft.com/office/powerpoint/2010/main" xmlns="" val="523782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3969" y="137927"/>
            <a:ext cx="7706699" cy="1143000"/>
          </a:xfrm>
        </p:spPr>
        <p:txBody>
          <a:bodyPr>
            <a:noAutofit/>
          </a:bodyPr>
          <a:lstStyle/>
          <a:p>
            <a:pPr algn="ctr"/>
            <a:r>
              <a:rPr lang="en-US" sz="4500" dirty="0"/>
              <a:t>Promoting Self-Efficacy Through Praise</a:t>
            </a:r>
          </a:p>
        </p:txBody>
      </p:sp>
      <p:sp>
        <p:nvSpPr>
          <p:cNvPr id="3" name="Content Placeholder 2"/>
          <p:cNvSpPr>
            <a:spLocks noGrp="1"/>
          </p:cNvSpPr>
          <p:nvPr>
            <p:ph sz="half" idx="1"/>
          </p:nvPr>
        </p:nvSpPr>
        <p:spPr>
          <a:xfrm>
            <a:off x="691649" y="1300932"/>
            <a:ext cx="4005042" cy="4351338"/>
          </a:xfrm>
        </p:spPr>
        <p:txBody>
          <a:bodyPr>
            <a:normAutofit/>
          </a:bodyPr>
          <a:lstStyle/>
          <a:p>
            <a:pPr marL="182880">
              <a:lnSpc>
                <a:spcPct val="100000"/>
              </a:lnSpc>
              <a:spcBef>
                <a:spcPts val="0"/>
              </a:spcBef>
            </a:pPr>
            <a:r>
              <a:rPr lang="en-US" sz="2500" dirty="0"/>
              <a:t>The majority of students who were told, “You are so </a:t>
            </a:r>
            <a:r>
              <a:rPr lang="en-US" sz="2500" b="1" dirty="0"/>
              <a:t>smart</a:t>
            </a:r>
            <a:r>
              <a:rPr lang="en-US" sz="2500" dirty="0"/>
              <a:t>…” chose the easier puzzle or problems.</a:t>
            </a:r>
          </a:p>
        </p:txBody>
      </p:sp>
      <p:sp>
        <p:nvSpPr>
          <p:cNvPr id="4" name="Content Placeholder 3"/>
          <p:cNvSpPr>
            <a:spLocks noGrp="1"/>
          </p:cNvSpPr>
          <p:nvPr>
            <p:ph sz="half" idx="2"/>
          </p:nvPr>
        </p:nvSpPr>
        <p:spPr>
          <a:xfrm>
            <a:off x="4737722" y="1300932"/>
            <a:ext cx="3886200" cy="4351338"/>
          </a:xfrm>
        </p:spPr>
        <p:txBody>
          <a:bodyPr>
            <a:normAutofit/>
          </a:bodyPr>
          <a:lstStyle/>
          <a:p>
            <a:pPr marL="182880">
              <a:lnSpc>
                <a:spcPct val="100000"/>
              </a:lnSpc>
              <a:spcBef>
                <a:spcPts val="0"/>
              </a:spcBef>
            </a:pPr>
            <a:r>
              <a:rPr lang="en-US" sz="2500" dirty="0"/>
              <a:t>The majority of students (90%) who were told, “You must have </a:t>
            </a:r>
            <a:r>
              <a:rPr lang="en-US" sz="2500" b="1" dirty="0"/>
              <a:t>worked hard</a:t>
            </a:r>
            <a:r>
              <a:rPr lang="en-US" sz="2500" dirty="0"/>
              <a:t>…” chose the harder puzzle or problems. </a:t>
            </a:r>
          </a:p>
        </p:txBody>
      </p:sp>
      <p:pic>
        <p:nvPicPr>
          <p:cNvPr id="5" name="Content Placeholder 4"/>
          <p:cNvPicPr>
            <a:picLocks noChangeAspect="1"/>
          </p:cNvPicPr>
          <p:nvPr/>
        </p:nvPicPr>
        <p:blipFill>
          <a:blip r:embed="rId3"/>
          <a:stretch>
            <a:fillRect/>
          </a:stretch>
        </p:blipFill>
        <p:spPr>
          <a:xfrm>
            <a:off x="763969" y="3383383"/>
            <a:ext cx="2606043" cy="2338773"/>
          </a:xfrm>
          <a:prstGeom prst="rect">
            <a:avLst/>
          </a:prstGeom>
        </p:spPr>
      </p:pic>
      <p:pic>
        <p:nvPicPr>
          <p:cNvPr id="6" name="Content Placeholder 5"/>
          <p:cNvPicPr>
            <a:picLocks noChangeAspect="1"/>
          </p:cNvPicPr>
          <p:nvPr/>
        </p:nvPicPr>
        <p:blipFill>
          <a:blip r:embed="rId4"/>
          <a:stretch>
            <a:fillRect/>
          </a:stretch>
        </p:blipFill>
        <p:spPr>
          <a:xfrm>
            <a:off x="5447487" y="3447507"/>
            <a:ext cx="2557696" cy="2338773"/>
          </a:xfrm>
          <a:prstGeom prst="rect">
            <a:avLst/>
          </a:prstGeom>
        </p:spPr>
      </p:pic>
      <p:sp>
        <p:nvSpPr>
          <p:cNvPr id="2" name="TextBox 1"/>
          <p:cNvSpPr txBox="1"/>
          <p:nvPr/>
        </p:nvSpPr>
        <p:spPr>
          <a:xfrm>
            <a:off x="3360018" y="5894891"/>
            <a:ext cx="2514600" cy="370551"/>
          </a:xfrm>
          <a:prstGeom prst="rect">
            <a:avLst/>
          </a:prstGeom>
          <a:noFill/>
        </p:spPr>
        <p:txBody>
          <a:bodyPr wrap="square" rtlCol="0">
            <a:spAutoFit/>
          </a:bodyPr>
          <a:lstStyle/>
          <a:p>
            <a:r>
              <a:rPr lang="en-US" dirty="0">
                <a:solidFill>
                  <a:prstClr val="black"/>
                </a:solidFill>
                <a:latin typeface="Calibri" panose="020F0502020204030204"/>
              </a:rPr>
              <a:t>Mueller &amp; </a:t>
            </a:r>
            <a:r>
              <a:rPr lang="en-US" dirty="0" err="1">
                <a:solidFill>
                  <a:prstClr val="black"/>
                </a:solidFill>
                <a:latin typeface="Calibri" panose="020F0502020204030204"/>
              </a:rPr>
              <a:t>Dweck</a:t>
            </a:r>
            <a:r>
              <a:rPr lang="en-US" dirty="0">
                <a:solidFill>
                  <a:prstClr val="black"/>
                </a:solidFill>
                <a:latin typeface="Calibri" panose="020F0502020204030204"/>
              </a:rPr>
              <a:t>, 1998</a:t>
            </a:r>
          </a:p>
        </p:txBody>
      </p:sp>
    </p:spTree>
    <p:extLst>
      <p:ext uri="{BB962C8B-B14F-4D97-AF65-F5344CB8AC3E}">
        <p14:creationId xmlns:p14="http://schemas.microsoft.com/office/powerpoint/2010/main" xmlns="" val="246572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25718" y="365127"/>
            <a:ext cx="8092563" cy="777874"/>
          </a:xfrm>
        </p:spPr>
        <p:txBody>
          <a:bodyPr>
            <a:noAutofit/>
          </a:bodyPr>
          <a:lstStyle/>
          <a:p>
            <a:pPr algn="ctr"/>
            <a:r>
              <a:rPr lang="en-US" sz="4800" dirty="0"/>
              <a:t>Implementation Issues</a:t>
            </a:r>
            <a:endParaRPr lang="en-US" sz="4800" u="sng" dirty="0"/>
          </a:p>
        </p:txBody>
      </p:sp>
      <p:sp>
        <p:nvSpPr>
          <p:cNvPr id="3" name="Content Placeholder 2"/>
          <p:cNvSpPr>
            <a:spLocks noGrp="1"/>
          </p:cNvSpPr>
          <p:nvPr>
            <p:ph idx="1"/>
          </p:nvPr>
        </p:nvSpPr>
        <p:spPr>
          <a:xfrm>
            <a:off x="636331" y="1219200"/>
            <a:ext cx="7981950" cy="4706361"/>
          </a:xfrm>
        </p:spPr>
        <p:txBody>
          <a:bodyPr>
            <a:noAutofit/>
          </a:bodyPr>
          <a:lstStyle/>
          <a:p>
            <a:pPr marL="274320" indent="-274320">
              <a:lnSpc>
                <a:spcPct val="100000"/>
              </a:lnSpc>
              <a:spcBef>
                <a:spcPts val="0"/>
              </a:spcBef>
              <a:spcAft>
                <a:spcPts val="1000"/>
              </a:spcAft>
              <a:buFont typeface="Calibri" panose="020F0502020204030204" pitchFamily="34" charset="0"/>
              <a:buChar char="•"/>
            </a:pPr>
            <a:r>
              <a:rPr lang="en-US" sz="3000" dirty="0"/>
              <a:t>Competency development isn’t absorbed; </a:t>
            </a:r>
            <a:r>
              <a:rPr lang="en-US" sz="3000" b="1" dirty="0">
                <a:solidFill>
                  <a:schemeClr val="accent6">
                    <a:lumMod val="75000"/>
                  </a:schemeClr>
                </a:solidFill>
              </a:rPr>
              <a:t>it’s learned</a:t>
            </a:r>
            <a:r>
              <a:rPr lang="en-US" sz="3000" dirty="0"/>
              <a:t>.</a:t>
            </a:r>
          </a:p>
          <a:p>
            <a:pPr marL="274320" indent="-274320">
              <a:lnSpc>
                <a:spcPct val="100000"/>
              </a:lnSpc>
              <a:spcBef>
                <a:spcPts val="0"/>
              </a:spcBef>
              <a:spcAft>
                <a:spcPts val="1000"/>
              </a:spcAft>
              <a:buFont typeface="Calibri" panose="020F0502020204030204" pitchFamily="34" charset="0"/>
              <a:buChar char="•"/>
            </a:pPr>
            <a:r>
              <a:rPr lang="en-US" sz="3000" dirty="0"/>
              <a:t>Like learning anything else, it takes </a:t>
            </a:r>
            <a:r>
              <a:rPr lang="en-US" sz="3000" b="1" dirty="0">
                <a:solidFill>
                  <a:schemeClr val="accent6">
                    <a:lumMod val="75000"/>
                  </a:schemeClr>
                </a:solidFill>
              </a:rPr>
              <a:t>practice over time</a:t>
            </a:r>
            <a:r>
              <a:rPr lang="en-US" sz="3000" dirty="0"/>
              <a:t>.</a:t>
            </a:r>
          </a:p>
          <a:p>
            <a:pPr marL="274320" indent="-274320">
              <a:lnSpc>
                <a:spcPct val="100000"/>
              </a:lnSpc>
              <a:spcBef>
                <a:spcPts val="0"/>
              </a:spcBef>
              <a:spcAft>
                <a:spcPts val="1000"/>
              </a:spcAft>
              <a:buFont typeface="Calibri" panose="020F0502020204030204" pitchFamily="34" charset="0"/>
              <a:buChar char="•"/>
            </a:pPr>
            <a:r>
              <a:rPr lang="en-US" sz="3000" dirty="0"/>
              <a:t>While relatively simple to define, competencies are </a:t>
            </a:r>
            <a:r>
              <a:rPr lang="en-US" sz="3000" b="1" dirty="0">
                <a:solidFill>
                  <a:schemeClr val="accent6">
                    <a:lumMod val="75000"/>
                  </a:schemeClr>
                </a:solidFill>
              </a:rPr>
              <a:t>complex</a:t>
            </a:r>
            <a:r>
              <a:rPr lang="en-US" sz="3000" dirty="0"/>
              <a:t> to teach and learn.</a:t>
            </a:r>
          </a:p>
          <a:p>
            <a:pPr marL="274320" indent="-274320">
              <a:lnSpc>
                <a:spcPct val="100000"/>
              </a:lnSpc>
              <a:spcBef>
                <a:spcPts val="0"/>
              </a:spcBef>
              <a:spcAft>
                <a:spcPts val="1000"/>
              </a:spcAft>
              <a:buFont typeface="Calibri" panose="020F0502020204030204" pitchFamily="34" charset="0"/>
              <a:buChar char="•"/>
            </a:pPr>
            <a:r>
              <a:rPr lang="en-US" sz="3000" dirty="0"/>
              <a:t>Competencies are addressed in school, but not typically in a </a:t>
            </a:r>
            <a:r>
              <a:rPr lang="en-US" sz="3000" b="1" dirty="0">
                <a:solidFill>
                  <a:schemeClr val="accent6">
                    <a:lumMod val="75000"/>
                  </a:schemeClr>
                </a:solidFill>
              </a:rPr>
              <a:t>systematic way </a:t>
            </a:r>
            <a:r>
              <a:rPr lang="en-US" sz="3000" dirty="0"/>
              <a:t>for all students.</a:t>
            </a:r>
          </a:p>
        </p:txBody>
      </p:sp>
    </p:spTree>
    <p:extLst>
      <p:ext uri="{BB962C8B-B14F-4D97-AF65-F5344CB8AC3E}">
        <p14:creationId xmlns:p14="http://schemas.microsoft.com/office/powerpoint/2010/main" xmlns="" val="360995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xmlns="" val="0"/>
              </a:ext>
            </a:extLst>
          </a:blip>
          <a:srcRect l="8978" r="8395"/>
          <a:stretch/>
        </p:blipFill>
        <p:spPr>
          <a:xfrm>
            <a:off x="400633" y="855560"/>
            <a:ext cx="1567316" cy="2278142"/>
          </a:xfrm>
          <a:prstGeom prst="rect">
            <a:avLst/>
          </a:prstGeom>
          <a:ln>
            <a:solidFill>
              <a:schemeClr val="tx1"/>
            </a:solidFill>
          </a:ln>
        </p:spPr>
      </p:pic>
      <p:sp>
        <p:nvSpPr>
          <p:cNvPr id="2" name="Title 1"/>
          <p:cNvSpPr>
            <a:spLocks noGrp="1"/>
          </p:cNvSpPr>
          <p:nvPr>
            <p:ph type="title"/>
          </p:nvPr>
        </p:nvSpPr>
        <p:spPr>
          <a:xfrm>
            <a:off x="628649" y="-54237"/>
            <a:ext cx="7886700" cy="1325563"/>
          </a:xfrm>
        </p:spPr>
        <p:txBody>
          <a:bodyPr>
            <a:normAutofit/>
          </a:bodyPr>
          <a:lstStyle/>
          <a:p>
            <a:pPr algn="ctr"/>
            <a:r>
              <a:rPr lang="en-US" sz="3500" dirty="0"/>
              <a:t>Competency-Specific Resources</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87383" y="873441"/>
            <a:ext cx="1877334" cy="2429829"/>
          </a:xfrm>
          <a:prstGeom prst="rect">
            <a:avLst/>
          </a:prstGeom>
          <a:effectLst>
            <a:outerShdw blurRad="76200" dist="76200" dir="2700000" algn="tl" rotWithShape="0">
              <a:prstClr val="black">
                <a:alpha val="39000"/>
              </a:prstClr>
            </a:outerShdw>
          </a:effectLst>
        </p:spPr>
      </p:pic>
      <p:sp>
        <p:nvSpPr>
          <p:cNvPr id="11" name="Title 1"/>
          <p:cNvSpPr txBox="1">
            <a:spLocks/>
          </p:cNvSpPr>
          <p:nvPr/>
        </p:nvSpPr>
        <p:spPr>
          <a:xfrm>
            <a:off x="7111178" y="2144416"/>
            <a:ext cx="2063692" cy="411480"/>
          </a:xfrm>
          <a:prstGeom prst="rect">
            <a:avLst/>
          </a:prstGeom>
          <a:solidFill>
            <a:srgbClr val="C00000"/>
          </a:solidFill>
          <a:effectLst>
            <a:outerShdw blurRad="50800" dist="38100" dir="5400000" algn="t" rotWithShape="0">
              <a:prstClr val="black"/>
            </a:outerShdw>
          </a:effectLst>
        </p:spPr>
        <p:txBody>
          <a:bodyPr vert="horz" lIns="91440" tIns="45720" rIns="91440" bIns="45720" rtlCol="0" anchor="ctr">
            <a:normAutofit/>
          </a:bodyPr>
          <a:lstStyle>
            <a:lvl1pPr algn="ctr" defTabSz="685800" rtl="0" eaLnBrk="1" latinLnBrk="0" hangingPunct="1">
              <a:lnSpc>
                <a:spcPct val="90000"/>
              </a:lnSpc>
              <a:spcBef>
                <a:spcPct val="0"/>
              </a:spcBef>
              <a:buNone/>
              <a:defRPr sz="3300" b="1" i="1" kern="1200" spc="-50" baseline="0">
                <a:solidFill>
                  <a:schemeClr val="accent5">
                    <a:lumMod val="75000"/>
                  </a:schemeClr>
                </a:solidFill>
                <a:latin typeface="Cambria" panose="02040503050406030204" pitchFamily="18"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rPr>
              <a:t>Questionnaires</a:t>
            </a:r>
          </a:p>
        </p:txBody>
      </p:sp>
      <p:sp>
        <p:nvSpPr>
          <p:cNvPr id="12" name="Title 1"/>
          <p:cNvSpPr txBox="1">
            <a:spLocks/>
          </p:cNvSpPr>
          <p:nvPr/>
        </p:nvSpPr>
        <p:spPr>
          <a:xfrm>
            <a:off x="54643" y="1975383"/>
            <a:ext cx="2323750" cy="411480"/>
          </a:xfrm>
          <a:prstGeom prst="rect">
            <a:avLst/>
          </a:prstGeom>
          <a:solidFill>
            <a:srgbClr val="C00000"/>
          </a:solidFill>
          <a:effectLst>
            <a:outerShdw blurRad="50800" dist="38100" dir="5400000" algn="t" rotWithShape="0">
              <a:prstClr val="black"/>
            </a:outerShdw>
          </a:effectLst>
        </p:spPr>
        <p:txBody>
          <a:bodyPr vert="horz" lIns="91440" tIns="45720" rIns="91440" bIns="45720" rtlCol="0" anchor="ctr">
            <a:noAutofit/>
          </a:bodyPr>
          <a:lstStyle>
            <a:lvl1pPr algn="ctr" defTabSz="685800" rtl="0" eaLnBrk="1" latinLnBrk="0" hangingPunct="1">
              <a:lnSpc>
                <a:spcPct val="90000"/>
              </a:lnSpc>
              <a:spcBef>
                <a:spcPct val="0"/>
              </a:spcBef>
              <a:buNone/>
              <a:defRPr sz="3300" b="1" i="1" kern="1200" spc="-50" baseline="0">
                <a:solidFill>
                  <a:schemeClr val="accent5">
                    <a:lumMod val="75000"/>
                  </a:schemeClr>
                </a:solidFill>
                <a:latin typeface="Cambria" panose="02040503050406030204" pitchFamily="18" charset="0"/>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rPr>
              <a:t>Teacher Guides</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xmlns="" val="0"/>
              </a:ext>
            </a:extLst>
          </a:blip>
          <a:srcRect l="2549" t="1111" r="2549" b="2223"/>
          <a:stretch/>
        </p:blipFill>
        <p:spPr>
          <a:xfrm>
            <a:off x="284700" y="3600442"/>
            <a:ext cx="1843319" cy="2429829"/>
          </a:xfrm>
          <a:prstGeom prst="rect">
            <a:avLst/>
          </a:prstGeom>
          <a:ln>
            <a:solidFill>
              <a:schemeClr val="tx1"/>
            </a:solidFill>
          </a:ln>
        </p:spPr>
      </p:pic>
      <p:sp>
        <p:nvSpPr>
          <p:cNvPr id="13" name="Title 1"/>
          <p:cNvSpPr txBox="1">
            <a:spLocks/>
          </p:cNvSpPr>
          <p:nvPr/>
        </p:nvSpPr>
        <p:spPr>
          <a:xfrm>
            <a:off x="28302" y="5422098"/>
            <a:ext cx="2088725" cy="411480"/>
          </a:xfrm>
          <a:prstGeom prst="rect">
            <a:avLst/>
          </a:prstGeom>
          <a:solidFill>
            <a:srgbClr val="C00000"/>
          </a:solidFill>
          <a:effectLst>
            <a:outerShdw blurRad="50800" dist="38100" dir="5400000" algn="t" rotWithShape="0">
              <a:prstClr val="black"/>
            </a:outerShdw>
          </a:effectLst>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3300" b="1" i="1" kern="1200" spc="-50" baseline="0">
                <a:solidFill>
                  <a:schemeClr val="accent5">
                    <a:lumMod val="75000"/>
                  </a:schemeClr>
                </a:solidFill>
                <a:latin typeface="Cambria" panose="02040503050406030204" pitchFamily="18" charset="0"/>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rPr>
              <a:t>Posters</a:t>
            </a:r>
            <a:r>
              <a:rPr kumimoji="0" lang="en-US" sz="20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rPr>
              <a:t> </a:t>
            </a:r>
          </a:p>
        </p:txBody>
      </p:sp>
      <p:pic>
        <p:nvPicPr>
          <p:cNvPr id="14" name="Picture 13">
            <a:extLst>
              <a:ext uri="{FF2B5EF4-FFF2-40B4-BE49-F238E27FC236}">
                <a16:creationId xmlns:a16="http://schemas.microsoft.com/office/drawing/2014/main" xmlns="" id="{47450893-D244-40C0-972A-C339874EF06C}"/>
              </a:ext>
            </a:extLst>
          </p:cNvPr>
          <p:cNvPicPr>
            <a:picLocks noChangeAspect="1"/>
          </p:cNvPicPr>
          <p:nvPr/>
        </p:nvPicPr>
        <p:blipFill>
          <a:blip r:embed="rId6"/>
          <a:stretch>
            <a:fillRect/>
          </a:stretch>
        </p:blipFill>
        <p:spPr>
          <a:xfrm>
            <a:off x="2606297" y="898420"/>
            <a:ext cx="1756901" cy="2491993"/>
          </a:xfrm>
          <a:prstGeom prst="rect">
            <a:avLst/>
          </a:prstGeom>
        </p:spPr>
      </p:pic>
      <p:pic>
        <p:nvPicPr>
          <p:cNvPr id="4" name="Picture 3">
            <a:extLst>
              <a:ext uri="{FF2B5EF4-FFF2-40B4-BE49-F238E27FC236}">
                <a16:creationId xmlns:a16="http://schemas.microsoft.com/office/drawing/2014/main" xmlns="" id="{024E55D8-46C8-47AC-9F12-8E820BFF2B6E}"/>
              </a:ext>
            </a:extLst>
          </p:cNvPr>
          <p:cNvPicPr>
            <a:picLocks noChangeAspect="1"/>
          </p:cNvPicPr>
          <p:nvPr/>
        </p:nvPicPr>
        <p:blipFill rotWithShape="1">
          <a:blip r:embed="rId7">
            <a:extLst>
              <a:ext uri="{28A0092B-C50C-407E-A947-70E740481C1C}">
                <a14:useLocalDpi xmlns:a14="http://schemas.microsoft.com/office/drawing/2010/main" xmlns="" val="0"/>
              </a:ext>
            </a:extLst>
          </a:blip>
          <a:srcRect b="29786"/>
          <a:stretch/>
        </p:blipFill>
        <p:spPr>
          <a:xfrm>
            <a:off x="4406036" y="3653727"/>
            <a:ext cx="2808338" cy="2620249"/>
          </a:xfrm>
          <a:prstGeom prst="rect">
            <a:avLst/>
          </a:prstGeom>
        </p:spPr>
      </p:pic>
      <p:sp>
        <p:nvSpPr>
          <p:cNvPr id="15" name="Title 1"/>
          <p:cNvSpPr txBox="1">
            <a:spLocks/>
          </p:cNvSpPr>
          <p:nvPr/>
        </p:nvSpPr>
        <p:spPr>
          <a:xfrm>
            <a:off x="5876757" y="5492785"/>
            <a:ext cx="2242473" cy="411480"/>
          </a:xfrm>
          <a:prstGeom prst="rect">
            <a:avLst/>
          </a:prstGeom>
          <a:solidFill>
            <a:srgbClr val="C00000"/>
          </a:solidFill>
          <a:effectLst>
            <a:outerShdw blurRad="50800" dist="38100" dir="5400000" algn="t" rotWithShape="0">
              <a:prstClr val="black"/>
            </a:outerShdw>
          </a:effectLst>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3300" b="1" i="1" kern="1200" spc="-50" baseline="0">
                <a:solidFill>
                  <a:schemeClr val="accent5">
                    <a:lumMod val="75000"/>
                  </a:schemeClr>
                </a:solidFill>
                <a:latin typeface="Cambria" panose="02040503050406030204" pitchFamily="18"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50" normalizeH="0" baseline="0" noProof="0" dirty="0" err="1">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rPr>
              <a:t>Padlets</a:t>
            </a:r>
            <a:endParaRPr kumimoji="0" lang="en-US" sz="24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endParaRPr>
          </a:p>
        </p:txBody>
      </p:sp>
      <p:pic>
        <p:nvPicPr>
          <p:cNvPr id="23" name="Picture 22">
            <a:extLst>
              <a:ext uri="{FF2B5EF4-FFF2-40B4-BE49-F238E27FC236}">
                <a16:creationId xmlns:a16="http://schemas.microsoft.com/office/drawing/2014/main" xmlns="" id="{04F6A13F-8492-4219-AEF6-DD2BAA56D099}"/>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3044" t="4281" b="2875"/>
          <a:stretch/>
        </p:blipFill>
        <p:spPr>
          <a:xfrm>
            <a:off x="2318170" y="3600442"/>
            <a:ext cx="1960760" cy="2429829"/>
          </a:xfrm>
          <a:prstGeom prst="rect">
            <a:avLst/>
          </a:prstGeom>
        </p:spPr>
      </p:pic>
      <p:sp>
        <p:nvSpPr>
          <p:cNvPr id="24" name="Title 1">
            <a:extLst>
              <a:ext uri="{FF2B5EF4-FFF2-40B4-BE49-F238E27FC236}">
                <a16:creationId xmlns:a16="http://schemas.microsoft.com/office/drawing/2014/main" xmlns="" id="{CC1BD6B9-F2A0-494F-98BC-8BE04791BEDF}"/>
              </a:ext>
            </a:extLst>
          </p:cNvPr>
          <p:cNvSpPr txBox="1">
            <a:spLocks/>
          </p:cNvSpPr>
          <p:nvPr/>
        </p:nvSpPr>
        <p:spPr>
          <a:xfrm>
            <a:off x="2196480" y="4748788"/>
            <a:ext cx="2088725" cy="411480"/>
          </a:xfrm>
          <a:prstGeom prst="rect">
            <a:avLst/>
          </a:prstGeom>
          <a:solidFill>
            <a:srgbClr val="C00000"/>
          </a:solidFill>
          <a:effectLst>
            <a:outerShdw blurRad="50800" dist="38100" dir="5400000" algn="t" rotWithShape="0">
              <a:prstClr val="black"/>
            </a:outerShdw>
          </a:effectLst>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3300" b="1" i="1" kern="1200" spc="-50" baseline="0">
                <a:solidFill>
                  <a:schemeClr val="accent5">
                    <a:lumMod val="75000"/>
                  </a:schemeClr>
                </a:solidFill>
                <a:latin typeface="Cambria" panose="02040503050406030204" pitchFamily="18" charset="0"/>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rPr>
              <a:t>Lesson Plans</a:t>
            </a:r>
            <a:r>
              <a:rPr kumimoji="0" lang="en-US" sz="20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rPr>
              <a:t> </a:t>
            </a:r>
          </a:p>
        </p:txBody>
      </p:sp>
      <p:pic>
        <p:nvPicPr>
          <p:cNvPr id="28" name="Picture 27">
            <a:extLst>
              <a:ext uri="{FF2B5EF4-FFF2-40B4-BE49-F238E27FC236}">
                <a16:creationId xmlns:a16="http://schemas.microsoft.com/office/drawing/2014/main" xmlns="" id="{CC68312F-7F8F-4E3C-8FC2-317C5011FE7A}"/>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b="7690"/>
          <a:stretch/>
        </p:blipFill>
        <p:spPr>
          <a:xfrm>
            <a:off x="4694035" y="921604"/>
            <a:ext cx="2365444" cy="2620250"/>
          </a:xfrm>
          <a:prstGeom prst="rect">
            <a:avLst/>
          </a:prstGeom>
          <a:ln>
            <a:solidFill>
              <a:schemeClr val="tx1"/>
            </a:solidFill>
          </a:ln>
        </p:spPr>
      </p:pic>
      <p:sp>
        <p:nvSpPr>
          <p:cNvPr id="29" name="Title 1">
            <a:extLst>
              <a:ext uri="{FF2B5EF4-FFF2-40B4-BE49-F238E27FC236}">
                <a16:creationId xmlns:a16="http://schemas.microsoft.com/office/drawing/2014/main" xmlns="" id="{828E057E-C421-4BBA-A4C8-48CDC4BD868E}"/>
              </a:ext>
            </a:extLst>
          </p:cNvPr>
          <p:cNvSpPr txBox="1">
            <a:spLocks/>
          </p:cNvSpPr>
          <p:nvPr/>
        </p:nvSpPr>
        <p:spPr>
          <a:xfrm>
            <a:off x="4410021" y="1432757"/>
            <a:ext cx="2867209" cy="473075"/>
          </a:xfrm>
          <a:prstGeom prst="rect">
            <a:avLst/>
          </a:prstGeom>
          <a:solidFill>
            <a:srgbClr val="C00000"/>
          </a:solidFill>
          <a:effectLst>
            <a:outerShdw blurRad="50800" dist="38100" dir="5400000" algn="t" rotWithShape="0">
              <a:prstClr val="black"/>
            </a:outerShdw>
          </a:effectLst>
        </p:spPr>
        <p:txBody>
          <a:bodyPr vert="horz" lIns="91440" tIns="45720" rIns="91440" bIns="45720" rtlCol="0" anchor="ctr">
            <a:normAutofit fontScale="92500"/>
          </a:bodyPr>
          <a:lstStyle>
            <a:lvl1pPr algn="ctr" defTabSz="685800" rtl="0" eaLnBrk="1" latinLnBrk="0" hangingPunct="1">
              <a:lnSpc>
                <a:spcPct val="90000"/>
              </a:lnSpc>
              <a:spcBef>
                <a:spcPct val="0"/>
              </a:spcBef>
              <a:buNone/>
              <a:defRPr sz="3300" b="1" i="1" kern="1200" spc="-50" baseline="0">
                <a:solidFill>
                  <a:schemeClr val="accent5">
                    <a:lumMod val="75000"/>
                  </a:schemeClr>
                </a:solidFill>
                <a:latin typeface="Cambria" panose="02040503050406030204" pitchFamily="18" charset="0"/>
                <a:ea typeface="+mj-ea"/>
                <a:cs typeface="+mj-cs"/>
              </a:defRPr>
            </a:lvl1pPr>
          </a:lstStyle>
          <a:p>
            <a:pPr marL="0" marR="0" lvl="0" indent="0" algn="l" defTabSz="685800" rtl="0" eaLnBrk="1" fontAlgn="auto" latinLnBrk="0" hangingPunct="1">
              <a:lnSpc>
                <a:spcPct val="120000"/>
              </a:lnSpc>
              <a:spcBef>
                <a:spcPct val="0"/>
              </a:spcBef>
              <a:spcAft>
                <a:spcPts val="0"/>
              </a:spcAft>
              <a:buClrTx/>
              <a:buSzTx/>
              <a:buFontTx/>
              <a:buNone/>
              <a:tabLst/>
              <a:defRPr/>
            </a:pPr>
            <a:r>
              <a:rPr kumimoji="0" lang="en-US" sz="22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rPr>
              <a:t>Situational Assessments</a:t>
            </a:r>
          </a:p>
        </p:txBody>
      </p:sp>
      <p:pic>
        <p:nvPicPr>
          <p:cNvPr id="10" name="Picture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059479" y="3561543"/>
            <a:ext cx="1979163" cy="1481124"/>
          </a:xfrm>
          <a:prstGeom prst="rect">
            <a:avLst/>
          </a:prstGeom>
          <a:effectLst>
            <a:outerShdw blurRad="76200" dist="76200" dir="2700000" algn="tl" rotWithShape="0">
              <a:prstClr val="black">
                <a:alpha val="39000"/>
              </a:prstClr>
            </a:outerShdw>
          </a:effectLst>
        </p:spPr>
      </p:pic>
      <p:sp>
        <p:nvSpPr>
          <p:cNvPr id="16" name="Title 1"/>
          <p:cNvSpPr txBox="1">
            <a:spLocks/>
          </p:cNvSpPr>
          <p:nvPr/>
        </p:nvSpPr>
        <p:spPr>
          <a:xfrm>
            <a:off x="8019875" y="4631187"/>
            <a:ext cx="1136663" cy="411480"/>
          </a:xfrm>
          <a:prstGeom prst="rect">
            <a:avLst/>
          </a:prstGeom>
          <a:solidFill>
            <a:srgbClr val="C00000"/>
          </a:solidFill>
          <a:effectLst>
            <a:outerShdw blurRad="50800" dist="38100" dir="5400000" algn="t" rotWithShape="0">
              <a:prstClr val="black"/>
            </a:outerShdw>
          </a:effectLst>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3300" b="1" i="1" kern="1200" spc="-50" baseline="0">
                <a:solidFill>
                  <a:schemeClr val="accent5">
                    <a:lumMod val="75000"/>
                  </a:schemeClr>
                </a:solidFill>
                <a:latin typeface="Cambria" panose="02040503050406030204" pitchFamily="18" charset="0"/>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rPr>
              <a:t>Videos</a:t>
            </a:r>
            <a:endParaRPr kumimoji="0" lang="en-US" sz="2000" b="1" i="0" u="none" strike="noStrike" kern="1200" cap="none" spc="-50" normalizeH="0" baseline="0" noProof="0" dirty="0">
              <a:ln>
                <a:noFill/>
              </a:ln>
              <a:solidFill>
                <a:prstClr val="white"/>
              </a:solidFill>
              <a:effectLst>
                <a:outerShdw blurRad="38100" dist="50800" dir="2700000" algn="tl" rotWithShape="0">
                  <a:prstClr val="black"/>
                </a:outerShdw>
              </a:effectLst>
              <a:uLnTx/>
              <a:uFillTx/>
              <a:latin typeface="Cambria" panose="02040503050406030204" pitchFamily="18" charset="0"/>
              <a:ea typeface="+mj-ea"/>
              <a:cs typeface="+mj-cs"/>
            </a:endParaRPr>
          </a:p>
        </p:txBody>
      </p:sp>
      <p:sp>
        <p:nvSpPr>
          <p:cNvPr id="20" name="TextBox 19">
            <a:extLst>
              <a:ext uri="{FF2B5EF4-FFF2-40B4-BE49-F238E27FC236}">
                <a16:creationId xmlns:a16="http://schemas.microsoft.com/office/drawing/2014/main" xmlns="" id="{12B6AEE8-2F19-4671-96DA-D1400AD14FFC}"/>
              </a:ext>
            </a:extLst>
          </p:cNvPr>
          <p:cNvSpPr txBox="1"/>
          <p:nvPr/>
        </p:nvSpPr>
        <p:spPr>
          <a:xfrm>
            <a:off x="2586947" y="6385849"/>
            <a:ext cx="3467937" cy="461665"/>
          </a:xfrm>
          <a:prstGeom prst="rect">
            <a:avLst/>
          </a:prstGeom>
          <a:noFill/>
        </p:spPr>
        <p:txBody>
          <a:bodyPr wrap="none" rtlCol="0">
            <a:spAutoFit/>
          </a:bodyPr>
          <a:lstStyle/>
          <a:p>
            <a:r>
              <a:rPr lang="en-US" sz="2400" dirty="0">
                <a:hlinkClick r:id="rId11"/>
              </a:rPr>
              <a:t>http://CCCFramework.org</a:t>
            </a:r>
            <a:r>
              <a:rPr lang="en-US" dirty="0"/>
              <a:t> </a:t>
            </a:r>
          </a:p>
        </p:txBody>
      </p:sp>
    </p:spTree>
    <p:extLst>
      <p:ext uri="{BB962C8B-B14F-4D97-AF65-F5344CB8AC3E}">
        <p14:creationId xmlns:p14="http://schemas.microsoft.com/office/powerpoint/2010/main" xmlns="" val="781764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D4FB1-3A4F-9C49-A267-DC9C2A06300C}"/>
              </a:ext>
            </a:extLst>
          </p:cNvPr>
          <p:cNvSpPr>
            <a:spLocks noGrp="1"/>
          </p:cNvSpPr>
          <p:nvPr>
            <p:ph type="title"/>
          </p:nvPr>
        </p:nvSpPr>
        <p:spPr/>
        <p:txBody>
          <a:bodyPr>
            <a:noAutofit/>
          </a:bodyPr>
          <a:lstStyle/>
          <a:p>
            <a:r>
              <a:rPr lang="en-US" sz="4400" dirty="0"/>
              <a:t>Become Involved in the Missouri Post-Secondary Success Project</a:t>
            </a:r>
          </a:p>
        </p:txBody>
      </p:sp>
      <p:sp>
        <p:nvSpPr>
          <p:cNvPr id="5" name="Text Placeholder 4">
            <a:extLst>
              <a:ext uri="{FF2B5EF4-FFF2-40B4-BE49-F238E27FC236}">
                <a16:creationId xmlns:a16="http://schemas.microsoft.com/office/drawing/2014/main" xmlns="" id="{E966D4FA-DB9F-944E-86DC-8CE937AD6002}"/>
              </a:ext>
            </a:extLst>
          </p:cNvPr>
          <p:cNvSpPr>
            <a:spLocks noGrp="1"/>
          </p:cNvSpPr>
          <p:nvPr>
            <p:ph type="body" idx="1"/>
          </p:nvPr>
        </p:nvSpPr>
        <p:spPr>
          <a:xfrm>
            <a:off x="685800" y="1690689"/>
            <a:ext cx="3886200" cy="4351338"/>
          </a:xfrm>
        </p:spPr>
        <p:txBody>
          <a:bodyPr>
            <a:normAutofit lnSpcReduction="10000"/>
          </a:bodyPr>
          <a:lstStyle/>
          <a:p>
            <a:pPr marL="114300" indent="0">
              <a:buNone/>
            </a:pPr>
            <a:r>
              <a:rPr lang="en-US" sz="2400" b="1" i="1" dirty="0"/>
              <a:t>Self-Efficacy Cohort</a:t>
            </a:r>
          </a:p>
          <a:p>
            <a:r>
              <a:rPr lang="en-US" sz="2400" dirty="0"/>
              <a:t>Self-Efficacy cohort begins January 21.</a:t>
            </a:r>
          </a:p>
          <a:p>
            <a:r>
              <a:rPr lang="en-US" sz="2400" dirty="0"/>
              <a:t>Complete and submit an application.</a:t>
            </a:r>
          </a:p>
          <a:p>
            <a:r>
              <a:rPr lang="en-US" sz="2400" dirty="0"/>
              <a:t>Two trainings in Columbia.</a:t>
            </a:r>
          </a:p>
          <a:p>
            <a:r>
              <a:rPr lang="en-US" sz="2400" dirty="0"/>
              <a:t>Followed by on-site coaching and support.</a:t>
            </a:r>
          </a:p>
          <a:p>
            <a:r>
              <a:rPr lang="en-US" sz="2400" dirty="0"/>
              <a:t>Schools receive $500 stipend.</a:t>
            </a:r>
          </a:p>
        </p:txBody>
      </p:sp>
      <p:sp>
        <p:nvSpPr>
          <p:cNvPr id="6" name="Text Placeholder 5">
            <a:extLst>
              <a:ext uri="{FF2B5EF4-FFF2-40B4-BE49-F238E27FC236}">
                <a16:creationId xmlns:a16="http://schemas.microsoft.com/office/drawing/2014/main" xmlns="" id="{A8ADD9CA-AB48-0C4F-966D-AE30D354602E}"/>
              </a:ext>
            </a:extLst>
          </p:cNvPr>
          <p:cNvSpPr>
            <a:spLocks noGrp="1"/>
          </p:cNvSpPr>
          <p:nvPr>
            <p:ph type="body" idx="2"/>
          </p:nvPr>
        </p:nvSpPr>
        <p:spPr>
          <a:xfrm>
            <a:off x="4572000" y="1690689"/>
            <a:ext cx="3886200" cy="4351338"/>
          </a:xfrm>
        </p:spPr>
        <p:txBody>
          <a:bodyPr>
            <a:normAutofit/>
          </a:bodyPr>
          <a:lstStyle/>
          <a:p>
            <a:pPr marL="114300" indent="0" algn="ctr">
              <a:buNone/>
            </a:pPr>
            <a:r>
              <a:rPr lang="en-US" sz="2400" b="1" i="1" dirty="0"/>
              <a:t>On-Site Opportunities</a:t>
            </a:r>
          </a:p>
          <a:p>
            <a:pPr>
              <a:buFont typeface="Arial" panose="020B0604020202020204" pitchFamily="34" charset="0"/>
              <a:buChar char="•"/>
            </a:pPr>
            <a:r>
              <a:rPr lang="en-US" sz="2400" dirty="0"/>
              <a:t>Trainings available in </a:t>
            </a:r>
            <a:r>
              <a:rPr lang="en-US" sz="2400" b="1" dirty="0">
                <a:solidFill>
                  <a:schemeClr val="accent5"/>
                </a:solidFill>
              </a:rPr>
              <a:t>Assertiveness, Self-Efficacy, and Self-Regulation</a:t>
            </a:r>
          </a:p>
          <a:p>
            <a:pPr>
              <a:buFont typeface="Arial" panose="020B0604020202020204" pitchFamily="34" charset="0"/>
              <a:buChar char="•"/>
            </a:pPr>
            <a:r>
              <a:rPr lang="en-US" sz="2400" b="1" dirty="0">
                <a:solidFill>
                  <a:schemeClr val="tx1"/>
                </a:solidFill>
              </a:rPr>
              <a:t>Contact: </a:t>
            </a:r>
          </a:p>
          <a:p>
            <a:pPr marL="571500" lvl="1" indent="0">
              <a:lnSpc>
                <a:spcPct val="100000"/>
              </a:lnSpc>
              <a:spcBef>
                <a:spcPts val="0"/>
              </a:spcBef>
              <a:buNone/>
            </a:pPr>
            <a:endParaRPr lang="en-US" sz="2000" b="1" dirty="0">
              <a:solidFill>
                <a:schemeClr val="tx1"/>
              </a:solidFill>
            </a:endParaRPr>
          </a:p>
          <a:p>
            <a:pPr marL="571500" lvl="1" indent="0">
              <a:lnSpc>
                <a:spcPct val="100000"/>
              </a:lnSpc>
              <a:spcBef>
                <a:spcPts val="0"/>
              </a:spcBef>
              <a:buNone/>
            </a:pPr>
            <a:r>
              <a:rPr lang="en-US" sz="2000" b="1" dirty="0">
                <a:solidFill>
                  <a:schemeClr val="tx1"/>
                </a:solidFill>
              </a:rPr>
              <a:t>Michelle Loewenstein</a:t>
            </a:r>
          </a:p>
          <a:p>
            <a:pPr marL="571500" lvl="1" indent="0">
              <a:lnSpc>
                <a:spcPct val="100000"/>
              </a:lnSpc>
              <a:spcBef>
                <a:spcPts val="0"/>
              </a:spcBef>
              <a:buNone/>
            </a:pPr>
            <a:r>
              <a:rPr lang="en-US" sz="2000" b="1" dirty="0" err="1">
                <a:solidFill>
                  <a:schemeClr val="tx1"/>
                </a:solidFill>
              </a:rPr>
              <a:t>mloewenstein@ku.edu</a:t>
            </a:r>
            <a:endParaRPr lang="en-US" sz="2000" b="1" dirty="0">
              <a:solidFill>
                <a:schemeClr val="tx1"/>
              </a:solidFill>
            </a:endParaRPr>
          </a:p>
        </p:txBody>
      </p:sp>
    </p:spTree>
    <p:extLst>
      <p:ext uri="{BB962C8B-B14F-4D97-AF65-F5344CB8AC3E}">
        <p14:creationId xmlns:p14="http://schemas.microsoft.com/office/powerpoint/2010/main" xmlns="" val="3539563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4D86"/>
              </a:buClr>
              <a:buSzPts val="5000"/>
              <a:buFont typeface="Calibri"/>
              <a:buNone/>
            </a:pPr>
            <a:r>
              <a:rPr lang="en-US"/>
              <a:t>4 R’s Reflection Activity</a:t>
            </a:r>
            <a:endParaRPr/>
          </a:p>
        </p:txBody>
      </p:sp>
      <p:sp>
        <p:nvSpPr>
          <p:cNvPr id="259" name="Google Shape;259;p30"/>
          <p:cNvSpPr txBox="1">
            <a:spLocks noGrp="1"/>
          </p:cNvSpPr>
          <p:nvPr>
            <p:ph type="body" idx="1"/>
          </p:nvPr>
        </p:nvSpPr>
        <p:spPr>
          <a:xfrm>
            <a:off x="628650" y="1863800"/>
            <a:ext cx="7886700" cy="4569600"/>
          </a:xfrm>
          <a:prstGeom prst="rect">
            <a:avLst/>
          </a:prstGeom>
          <a:noFill/>
          <a:ln>
            <a:noFill/>
          </a:ln>
        </p:spPr>
        <p:txBody>
          <a:bodyPr spcFirstLastPara="1" wrap="square" lIns="91425" tIns="45700" rIns="91425" bIns="45700" anchor="t" anchorCtr="0">
            <a:normAutofit/>
          </a:bodyPr>
          <a:lstStyle/>
          <a:p>
            <a:pPr marL="457200" lvl="0" indent="-236219" algn="l" rtl="0">
              <a:lnSpc>
                <a:spcPct val="100000"/>
              </a:lnSpc>
              <a:spcBef>
                <a:spcPts val="0"/>
              </a:spcBef>
              <a:spcAft>
                <a:spcPts val="0"/>
              </a:spcAft>
              <a:buSzPts val="3000"/>
              <a:buChar char="•"/>
            </a:pPr>
            <a:r>
              <a:rPr lang="en-US" sz="3000" b="1" dirty="0">
                <a:solidFill>
                  <a:schemeClr val="accent6">
                    <a:lumMod val="75000"/>
                  </a:schemeClr>
                </a:solidFill>
              </a:rPr>
              <a:t>Restate</a:t>
            </a:r>
            <a:r>
              <a:rPr lang="en-US" sz="3000" b="1" dirty="0">
                <a:solidFill>
                  <a:srgbClr val="548135"/>
                </a:solidFill>
              </a:rPr>
              <a:t>:</a:t>
            </a:r>
            <a:r>
              <a:rPr lang="en-US" sz="3000" b="1" dirty="0"/>
              <a:t> What did you learn?</a:t>
            </a:r>
            <a:endParaRPr sz="3000" dirty="0"/>
          </a:p>
          <a:p>
            <a:pPr marL="457200" lvl="0" indent="-236219" algn="l" rtl="0">
              <a:lnSpc>
                <a:spcPct val="100000"/>
              </a:lnSpc>
              <a:spcBef>
                <a:spcPts val="1200"/>
              </a:spcBef>
              <a:spcAft>
                <a:spcPts val="0"/>
              </a:spcAft>
              <a:buSzPts val="3000"/>
              <a:buChar char="•"/>
            </a:pPr>
            <a:r>
              <a:rPr lang="en-US" sz="3000" b="1" dirty="0">
                <a:solidFill>
                  <a:schemeClr val="accent6">
                    <a:lumMod val="75000"/>
                  </a:schemeClr>
                </a:solidFill>
              </a:rPr>
              <a:t>React:</a:t>
            </a:r>
            <a:r>
              <a:rPr lang="en-US" sz="3000" b="1" dirty="0"/>
              <a:t> How might this project meet your school/district need?</a:t>
            </a:r>
            <a:endParaRPr sz="3000" dirty="0"/>
          </a:p>
          <a:p>
            <a:pPr marL="457200" lvl="0" indent="-236219" algn="l" rtl="0">
              <a:lnSpc>
                <a:spcPct val="100000"/>
              </a:lnSpc>
              <a:spcBef>
                <a:spcPts val="1200"/>
              </a:spcBef>
              <a:spcAft>
                <a:spcPts val="0"/>
              </a:spcAft>
              <a:buSzPts val="3000"/>
              <a:buChar char="•"/>
            </a:pPr>
            <a:r>
              <a:rPr lang="en-US" sz="3000" b="1" dirty="0">
                <a:solidFill>
                  <a:schemeClr val="accent6">
                    <a:lumMod val="75000"/>
                  </a:schemeClr>
                </a:solidFill>
              </a:rPr>
              <a:t>Relate:</a:t>
            </a:r>
            <a:r>
              <a:rPr lang="en-US" sz="3000" b="1" dirty="0">
                <a:solidFill>
                  <a:srgbClr val="548135"/>
                </a:solidFill>
              </a:rPr>
              <a:t> </a:t>
            </a:r>
            <a:r>
              <a:rPr lang="en-US" sz="3000" b="1" dirty="0"/>
              <a:t>How does it fit with work you are already doing?</a:t>
            </a:r>
            <a:endParaRPr sz="3000" dirty="0"/>
          </a:p>
          <a:p>
            <a:pPr marL="457200" lvl="0" indent="-236219" algn="l" rtl="0">
              <a:lnSpc>
                <a:spcPct val="100000"/>
              </a:lnSpc>
              <a:spcBef>
                <a:spcPts val="1200"/>
              </a:spcBef>
              <a:spcAft>
                <a:spcPts val="0"/>
              </a:spcAft>
              <a:buSzPts val="3000"/>
              <a:buChar char="•"/>
            </a:pPr>
            <a:r>
              <a:rPr lang="en-US" sz="3000" b="1" dirty="0">
                <a:solidFill>
                  <a:schemeClr val="accent6">
                    <a:lumMod val="75000"/>
                  </a:schemeClr>
                </a:solidFill>
              </a:rPr>
              <a:t>Respond:</a:t>
            </a:r>
            <a:r>
              <a:rPr lang="en-US" sz="3000" b="1" dirty="0"/>
              <a:t> What else do you need to know?</a:t>
            </a:r>
            <a:endParaRPr sz="3000" dirty="0"/>
          </a:p>
          <a:p>
            <a:pPr marL="457200" lvl="0" indent="0" algn="l" rtl="0">
              <a:lnSpc>
                <a:spcPct val="100000"/>
              </a:lnSpc>
              <a:spcBef>
                <a:spcPts val="1200"/>
              </a:spcBef>
              <a:spcAft>
                <a:spcPts val="0"/>
              </a:spcAft>
              <a:buNone/>
            </a:pPr>
            <a:endParaRPr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886700" cy="4816474"/>
          </a:xfrm>
        </p:spPr>
        <p:txBody>
          <a:bodyPr>
            <a:normAutofit/>
          </a:bodyPr>
          <a:lstStyle/>
          <a:p>
            <a:pPr algn="ctr">
              <a:lnSpc>
                <a:spcPct val="100000"/>
              </a:lnSpc>
            </a:pPr>
            <a:r>
              <a:rPr lang="en-US" dirty="0"/>
              <a:t>What is one thing that </a:t>
            </a:r>
            <a:r>
              <a:rPr lang="en-US" dirty="0" smtClean="0"/>
              <a:t>you wants students to be able to do when they graduate from your district?</a:t>
            </a:r>
            <a:r>
              <a:rPr lang="en-US" dirty="0"/>
              <a:t/>
            </a:r>
            <a:br>
              <a:rPr lang="en-US" dirty="0"/>
            </a:br>
            <a:endParaRPr lang="en-US" dirty="0"/>
          </a:p>
        </p:txBody>
      </p:sp>
    </p:spTree>
    <p:extLst>
      <p:ext uri="{BB962C8B-B14F-4D97-AF65-F5344CB8AC3E}">
        <p14:creationId xmlns:p14="http://schemas.microsoft.com/office/powerpoint/2010/main" xmlns="" val="214501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11"/>
          <p:cNvSpPr txBox="1">
            <a:spLocks noGrp="1"/>
          </p:cNvSpPr>
          <p:nvPr>
            <p:ph type="title"/>
          </p:nvPr>
        </p:nvSpPr>
        <p:spPr>
          <a:xfrm>
            <a:off x="150392" y="365127"/>
            <a:ext cx="8843212" cy="9302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4D86"/>
              </a:buClr>
              <a:buSzPts val="4500"/>
              <a:buFont typeface="Calibri"/>
              <a:buNone/>
            </a:pPr>
            <a:r>
              <a:rPr lang="en-US" sz="3000" dirty="0"/>
              <a:t>Ask the Kids:</a:t>
            </a:r>
            <a:r>
              <a:rPr lang="en-US" sz="2400" dirty="0"/>
              <a:t/>
            </a:r>
            <a:br>
              <a:rPr lang="en-US" sz="2400" dirty="0"/>
            </a:br>
            <a:r>
              <a:rPr lang="en-US" sz="2400" dirty="0">
                <a:latin typeface="Calibri"/>
                <a:ea typeface="Calibri"/>
                <a:cs typeface="Calibri"/>
                <a:sym typeface="Calibri"/>
              </a:rPr>
              <a:t>Highest Need Competencies Identified by Over 7500 Students</a:t>
            </a:r>
            <a:endParaRPr sz="2400" dirty="0"/>
          </a:p>
        </p:txBody>
      </p:sp>
      <p:graphicFrame>
        <p:nvGraphicFramePr>
          <p:cNvPr id="140" name="Google Shape;140;p11"/>
          <p:cNvGraphicFramePr/>
          <p:nvPr/>
        </p:nvGraphicFramePr>
        <p:xfrm>
          <a:off x="150393" y="1690689"/>
          <a:ext cx="8843250" cy="3643325"/>
        </p:xfrm>
        <a:graphic>
          <a:graphicData uri="http://schemas.openxmlformats.org/drawingml/2006/table">
            <a:tbl>
              <a:tblPr firstRow="1" bandRow="1">
                <a:noFill/>
                <a:tableStyleId>{4116382F-DCAE-41C9-ABD3-A45D44CBA061}</a:tableStyleId>
              </a:tblPr>
              <a:tblGrid>
                <a:gridCol w="1473875">
                  <a:extLst>
                    <a:ext uri="{9D8B030D-6E8A-4147-A177-3AD203B41FA5}">
                      <a16:colId xmlns:a16="http://schemas.microsoft.com/office/drawing/2014/main" xmlns="" val="20000"/>
                    </a:ext>
                  </a:extLst>
                </a:gridCol>
                <a:gridCol w="1473875">
                  <a:extLst>
                    <a:ext uri="{9D8B030D-6E8A-4147-A177-3AD203B41FA5}">
                      <a16:colId xmlns:a16="http://schemas.microsoft.com/office/drawing/2014/main" xmlns="" val="20001"/>
                    </a:ext>
                  </a:extLst>
                </a:gridCol>
                <a:gridCol w="1473875">
                  <a:extLst>
                    <a:ext uri="{9D8B030D-6E8A-4147-A177-3AD203B41FA5}">
                      <a16:colId xmlns:a16="http://schemas.microsoft.com/office/drawing/2014/main" xmlns="" val="20002"/>
                    </a:ext>
                  </a:extLst>
                </a:gridCol>
                <a:gridCol w="1473875">
                  <a:extLst>
                    <a:ext uri="{9D8B030D-6E8A-4147-A177-3AD203B41FA5}">
                      <a16:colId xmlns:a16="http://schemas.microsoft.com/office/drawing/2014/main" xmlns="" val="20003"/>
                    </a:ext>
                  </a:extLst>
                </a:gridCol>
                <a:gridCol w="1473875">
                  <a:extLst>
                    <a:ext uri="{9D8B030D-6E8A-4147-A177-3AD203B41FA5}">
                      <a16:colId xmlns:a16="http://schemas.microsoft.com/office/drawing/2014/main" xmlns="" val="20004"/>
                    </a:ext>
                  </a:extLst>
                </a:gridCol>
                <a:gridCol w="1473875">
                  <a:extLst>
                    <a:ext uri="{9D8B030D-6E8A-4147-A177-3AD203B41FA5}">
                      <a16:colId xmlns:a16="http://schemas.microsoft.com/office/drawing/2014/main" xmlns="" val="20005"/>
                    </a:ext>
                  </a:extLst>
                </a:gridCol>
              </a:tblGrid>
              <a:tr h="520475">
                <a:tc>
                  <a:txBody>
                    <a:bodyPr/>
                    <a:lstStyle/>
                    <a:p>
                      <a:pPr marL="0" marR="0" lvl="0" indent="0" algn="ctr" rtl="0">
                        <a:spcBef>
                          <a:spcPts val="0"/>
                        </a:spcBef>
                        <a:spcAft>
                          <a:spcPts val="0"/>
                        </a:spcAft>
                        <a:buNone/>
                      </a:pPr>
                      <a:r>
                        <a:rPr lang="en-US" sz="1400" u="none" strike="noStrike" cap="none"/>
                        <a:t>Overall Rank by Highest Need</a:t>
                      </a:r>
                      <a:endParaRPr/>
                    </a:p>
                  </a:txBody>
                  <a:tcPr marL="68575" marR="68575" marT="34300" marB="34300" anchor="ctr">
                    <a:solidFill>
                      <a:srgbClr val="004A80"/>
                    </a:solidFill>
                  </a:tcPr>
                </a:tc>
                <a:tc>
                  <a:txBody>
                    <a:bodyPr/>
                    <a:lstStyle/>
                    <a:p>
                      <a:pPr marL="0" marR="0" lvl="0" indent="0" algn="ctr" rtl="0">
                        <a:spcBef>
                          <a:spcPts val="0"/>
                        </a:spcBef>
                        <a:spcAft>
                          <a:spcPts val="0"/>
                        </a:spcAft>
                        <a:buNone/>
                      </a:pPr>
                      <a:r>
                        <a:rPr lang="en-US" sz="1400" u="none" strike="noStrike" cap="none"/>
                        <a:t>Males</a:t>
                      </a:r>
                      <a:endParaRPr/>
                    </a:p>
                  </a:txBody>
                  <a:tcPr marL="68575" marR="68575" marT="34300" marB="34300" anchor="ctr">
                    <a:solidFill>
                      <a:srgbClr val="004A80"/>
                    </a:solidFill>
                  </a:tcPr>
                </a:tc>
                <a:tc>
                  <a:txBody>
                    <a:bodyPr/>
                    <a:lstStyle/>
                    <a:p>
                      <a:pPr marL="0" marR="0" lvl="0" indent="0" algn="ctr" rtl="0">
                        <a:spcBef>
                          <a:spcPts val="0"/>
                        </a:spcBef>
                        <a:spcAft>
                          <a:spcPts val="0"/>
                        </a:spcAft>
                        <a:buNone/>
                      </a:pPr>
                      <a:r>
                        <a:rPr lang="en-US" sz="1400" u="none" strike="noStrike" cap="none"/>
                        <a:t>Females</a:t>
                      </a:r>
                      <a:endParaRPr/>
                    </a:p>
                  </a:txBody>
                  <a:tcPr marL="68575" marR="68575" marT="34300" marB="34300" anchor="ctr">
                    <a:solidFill>
                      <a:srgbClr val="004A80"/>
                    </a:solidFill>
                  </a:tcPr>
                </a:tc>
                <a:tc>
                  <a:txBody>
                    <a:bodyPr/>
                    <a:lstStyle/>
                    <a:p>
                      <a:pPr marL="0" marR="0" lvl="0" indent="0" algn="ctr" rtl="0">
                        <a:spcBef>
                          <a:spcPts val="0"/>
                        </a:spcBef>
                        <a:spcAft>
                          <a:spcPts val="0"/>
                        </a:spcAft>
                        <a:buNone/>
                      </a:pPr>
                      <a:r>
                        <a:rPr lang="en-US" sz="1400" u="none" strike="noStrike" cap="none"/>
                        <a:t>6</a:t>
                      </a:r>
                      <a:r>
                        <a:rPr lang="en-US" sz="1400" u="none" strike="noStrike" cap="none" baseline="30000"/>
                        <a:t>th</a:t>
                      </a:r>
                      <a:r>
                        <a:rPr lang="en-US" sz="1400" u="none" strike="noStrike" cap="none"/>
                        <a:t> Grade</a:t>
                      </a:r>
                      <a:endParaRPr/>
                    </a:p>
                  </a:txBody>
                  <a:tcPr marL="68575" marR="68575" marT="34300" marB="34300" anchor="ctr">
                    <a:solidFill>
                      <a:srgbClr val="004A80"/>
                    </a:solidFill>
                  </a:tcPr>
                </a:tc>
                <a:tc>
                  <a:txBody>
                    <a:bodyPr/>
                    <a:lstStyle/>
                    <a:p>
                      <a:pPr marL="0" marR="0" lvl="0" indent="0" algn="ctr" rtl="0">
                        <a:spcBef>
                          <a:spcPts val="0"/>
                        </a:spcBef>
                        <a:spcAft>
                          <a:spcPts val="0"/>
                        </a:spcAft>
                        <a:buNone/>
                      </a:pPr>
                      <a:r>
                        <a:rPr lang="en-US" sz="1400" u="none" strike="noStrike" cap="none"/>
                        <a:t>9</a:t>
                      </a:r>
                      <a:r>
                        <a:rPr lang="en-US" sz="1400" u="none" strike="noStrike" cap="none" baseline="30000"/>
                        <a:t>th</a:t>
                      </a:r>
                      <a:r>
                        <a:rPr lang="en-US" sz="1400" u="none" strike="noStrike" cap="none"/>
                        <a:t> Grade</a:t>
                      </a:r>
                      <a:endParaRPr/>
                    </a:p>
                  </a:txBody>
                  <a:tcPr marL="68575" marR="68575" marT="34300" marB="34300" anchor="ctr">
                    <a:solidFill>
                      <a:srgbClr val="004A80"/>
                    </a:solidFill>
                  </a:tcPr>
                </a:tc>
                <a:tc>
                  <a:txBody>
                    <a:bodyPr/>
                    <a:lstStyle/>
                    <a:p>
                      <a:pPr marL="0" marR="0" lvl="0" indent="0" algn="ctr" rtl="0">
                        <a:spcBef>
                          <a:spcPts val="0"/>
                        </a:spcBef>
                        <a:spcAft>
                          <a:spcPts val="0"/>
                        </a:spcAft>
                        <a:buNone/>
                      </a:pPr>
                      <a:r>
                        <a:rPr lang="en-US" sz="1400" u="none" strike="noStrike" cap="none"/>
                        <a:t>12</a:t>
                      </a:r>
                      <a:r>
                        <a:rPr lang="en-US" sz="1400" u="none" strike="noStrike" cap="none" baseline="30000"/>
                        <a:t>th</a:t>
                      </a:r>
                      <a:r>
                        <a:rPr lang="en-US" sz="1400" u="none" strike="noStrike" cap="none"/>
                        <a:t> Grade</a:t>
                      </a:r>
                      <a:endParaRPr/>
                    </a:p>
                  </a:txBody>
                  <a:tcPr marL="68575" marR="68575" marT="34300" marB="34300" anchor="ctr">
                    <a:solidFill>
                      <a:srgbClr val="004A80"/>
                    </a:solidFill>
                  </a:tcPr>
                </a:tc>
                <a:extLst>
                  <a:ext uri="{0D108BD9-81ED-4DB2-BD59-A6C34878D82A}">
                    <a16:rowId xmlns:a16="http://schemas.microsoft.com/office/drawing/2014/main" xmlns="" val="10000"/>
                  </a:ext>
                </a:extLst>
              </a:tr>
              <a:tr h="520475">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Sustained</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Attention</a:t>
                      </a:r>
                      <a:endParaRPr/>
                    </a:p>
                  </a:txBody>
                  <a:tcPr marL="7150" marR="7150" marT="7150" marB="0" anchor="ctr">
                    <a:solidFill>
                      <a:srgbClr val="F4B081"/>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Sustained</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Attention</a:t>
                      </a:r>
                      <a:endParaRPr/>
                    </a:p>
                  </a:txBody>
                  <a:tcPr marL="7150" marR="7150" marT="7150" marB="0" anchor="ctr">
                    <a:solidFill>
                      <a:srgbClr val="F4B081"/>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Sustained</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Attention</a:t>
                      </a:r>
                      <a:endParaRPr/>
                    </a:p>
                  </a:txBody>
                  <a:tcPr marL="7150" marR="7150" marT="7150" marB="0" anchor="ctr">
                    <a:solidFill>
                      <a:srgbClr val="F4B081"/>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Sustained</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Attention</a:t>
                      </a:r>
                      <a:endParaRPr/>
                    </a:p>
                  </a:txBody>
                  <a:tcPr marL="7150" marR="7150" marT="7150" marB="0" anchor="ctr">
                    <a:solidFill>
                      <a:srgbClr val="F4B081"/>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Sustained</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Attention</a:t>
                      </a:r>
                      <a:endParaRPr/>
                    </a:p>
                  </a:txBody>
                  <a:tcPr marL="7150" marR="7150" marT="7150" marB="0" anchor="ctr">
                    <a:solidFill>
                      <a:srgbClr val="F4B081"/>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Sustained</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Attention</a:t>
                      </a:r>
                      <a:endParaRPr/>
                    </a:p>
                  </a:txBody>
                  <a:tcPr marL="7150" marR="7150" marT="7150" marB="0" anchor="ctr">
                    <a:solidFill>
                      <a:srgbClr val="F4B081"/>
                    </a:solidFill>
                  </a:tcPr>
                </a:tc>
                <a:extLst>
                  <a:ext uri="{0D108BD9-81ED-4DB2-BD59-A6C34878D82A}">
                    <a16:rowId xmlns:a16="http://schemas.microsoft.com/office/drawing/2014/main" xmlns="" val="10001"/>
                  </a:ext>
                </a:extLst>
              </a:tr>
              <a:tr h="520475">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Self-Regulation</a:t>
                      </a:r>
                      <a:endParaRPr/>
                    </a:p>
                  </a:txBody>
                  <a:tcPr marL="7150" marR="7150" marT="7150" marB="0" anchor="ctr">
                    <a:solidFill>
                      <a:srgbClr val="FFD966"/>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Self-Regulation</a:t>
                      </a:r>
                      <a:endParaRPr/>
                    </a:p>
                  </a:txBody>
                  <a:tcPr marL="7150" marR="7150" marT="7150" marB="0" anchor="ctr">
                    <a:solidFill>
                      <a:srgbClr val="FFD966"/>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Self-Regulation</a:t>
                      </a:r>
                      <a:endParaRPr/>
                    </a:p>
                  </a:txBody>
                  <a:tcPr marL="7150" marR="7150" marT="7150" marB="0" anchor="ctr">
                    <a:solidFill>
                      <a:srgbClr val="FFD966"/>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Self-Regulation</a:t>
                      </a:r>
                      <a:endParaRPr/>
                    </a:p>
                  </a:txBody>
                  <a:tcPr marL="7150" marR="7150" marT="7150" marB="0" anchor="ctr">
                    <a:solidFill>
                      <a:srgbClr val="FFD966"/>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Self-Regulation</a:t>
                      </a:r>
                      <a:endParaRPr/>
                    </a:p>
                  </a:txBody>
                  <a:tcPr marL="7150" marR="7150" marT="7150" marB="0" anchor="ctr">
                    <a:solidFill>
                      <a:srgbClr val="FFD966"/>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Self-Regulation</a:t>
                      </a:r>
                      <a:endParaRPr/>
                    </a:p>
                  </a:txBody>
                  <a:tcPr marL="7150" marR="7150" marT="7150" marB="0" anchor="ctr">
                    <a:solidFill>
                      <a:srgbClr val="FFD966"/>
                    </a:solidFill>
                  </a:tcPr>
                </a:tc>
                <a:extLst>
                  <a:ext uri="{0D108BD9-81ED-4DB2-BD59-A6C34878D82A}">
                    <a16:rowId xmlns:a16="http://schemas.microsoft.com/office/drawing/2014/main" xmlns="" val="10002"/>
                  </a:ext>
                </a:extLst>
              </a:tr>
              <a:tr h="520475">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Initiative</a:t>
                      </a:r>
                      <a:endParaRPr/>
                    </a:p>
                  </a:txBody>
                  <a:tcPr marL="7150" marR="7150" marT="7150" marB="0" anchor="ctr">
                    <a:solidFill>
                      <a:srgbClr val="A8D08C"/>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Initiative</a:t>
                      </a:r>
                      <a:endParaRPr/>
                    </a:p>
                  </a:txBody>
                  <a:tcPr marL="7150" marR="7150" marT="7150" marB="0" anchor="ctr">
                    <a:solidFill>
                      <a:srgbClr val="A8D08C"/>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Assertiveness</a:t>
                      </a:r>
                      <a:endParaRPr/>
                    </a:p>
                  </a:txBody>
                  <a:tcPr marL="7150" marR="7150" marT="7150" marB="0" anchor="ctr">
                    <a:solidFill>
                      <a:srgbClr val="AEABAB"/>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Initiative</a:t>
                      </a:r>
                      <a:endParaRPr/>
                    </a:p>
                  </a:txBody>
                  <a:tcPr marL="7150" marR="7150" marT="7150" marB="0" anchor="ctr">
                    <a:solidFill>
                      <a:srgbClr val="A8D08C"/>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Initiative</a:t>
                      </a:r>
                      <a:endParaRPr/>
                    </a:p>
                  </a:txBody>
                  <a:tcPr marL="7150" marR="7150" marT="7150" marB="0" anchor="ctr">
                    <a:solidFill>
                      <a:srgbClr val="A8D08C"/>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Assertiveness</a:t>
                      </a:r>
                      <a:endParaRPr/>
                    </a:p>
                  </a:txBody>
                  <a:tcPr marL="7150" marR="7150" marT="7150" marB="0" anchor="ctr">
                    <a:solidFill>
                      <a:srgbClr val="AEABAB"/>
                    </a:solidFill>
                  </a:tcPr>
                </a:tc>
                <a:extLst>
                  <a:ext uri="{0D108BD9-81ED-4DB2-BD59-A6C34878D82A}">
                    <a16:rowId xmlns:a16="http://schemas.microsoft.com/office/drawing/2014/main" xmlns="" val="10003"/>
                  </a:ext>
                </a:extLst>
              </a:tr>
              <a:tr h="520475">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Assertiveness</a:t>
                      </a:r>
                      <a:endParaRPr/>
                    </a:p>
                  </a:txBody>
                  <a:tcPr marL="7150" marR="7150" marT="7150" marB="0" anchor="ctr">
                    <a:solidFill>
                      <a:srgbClr val="AEABAB"/>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Assertiveness</a:t>
                      </a:r>
                      <a:endParaRPr/>
                    </a:p>
                  </a:txBody>
                  <a:tcPr marL="7150" marR="7150" marT="7150" marB="0" anchor="ctr">
                    <a:solidFill>
                      <a:srgbClr val="AEABAB"/>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Initiative</a:t>
                      </a:r>
                      <a:endParaRPr/>
                    </a:p>
                  </a:txBody>
                  <a:tcPr marL="7150" marR="7150" marT="7150" marB="0" anchor="ctr">
                    <a:solidFill>
                      <a:srgbClr val="A8D08C"/>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Assertiveness</a:t>
                      </a:r>
                      <a:endParaRPr/>
                    </a:p>
                  </a:txBody>
                  <a:tcPr marL="7150" marR="7150" marT="7150" marB="0" anchor="ctr">
                    <a:solidFill>
                      <a:srgbClr val="AEABAB"/>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Assertiveness</a:t>
                      </a:r>
                      <a:endParaRPr/>
                    </a:p>
                  </a:txBody>
                  <a:tcPr marL="7150" marR="7150" marT="7150" marB="0" anchor="ctr">
                    <a:solidFill>
                      <a:srgbClr val="AEABAB"/>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Communication</a:t>
                      </a:r>
                      <a:endParaRPr/>
                    </a:p>
                  </a:txBody>
                  <a:tcPr marL="7150" marR="7150" marT="7150" marB="0" anchor="ctr">
                    <a:solidFill>
                      <a:srgbClr val="DDEAF6"/>
                    </a:solidFill>
                  </a:tcPr>
                </a:tc>
                <a:extLst>
                  <a:ext uri="{0D108BD9-81ED-4DB2-BD59-A6C34878D82A}">
                    <a16:rowId xmlns:a16="http://schemas.microsoft.com/office/drawing/2014/main" xmlns="" val="10004"/>
                  </a:ext>
                </a:extLst>
              </a:tr>
              <a:tr h="520475">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Conflict Management</a:t>
                      </a:r>
                      <a:endParaRPr/>
                    </a:p>
                  </a:txBody>
                  <a:tcPr marL="7150" marR="7150" marT="7150" marB="0" anchor="ctr">
                    <a:solidFill>
                      <a:srgbClr val="9CC2E5"/>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Conflict Management</a:t>
                      </a:r>
                      <a:endParaRPr/>
                    </a:p>
                  </a:txBody>
                  <a:tcPr marL="7150" marR="7150" marT="7150" marB="0" anchor="ctr">
                    <a:solidFill>
                      <a:srgbClr val="9CC2E5"/>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Conflict Management</a:t>
                      </a:r>
                      <a:endParaRPr/>
                    </a:p>
                  </a:txBody>
                  <a:tcPr marL="7150" marR="7150" marT="7150" marB="0" anchor="ctr">
                    <a:solidFill>
                      <a:srgbClr val="9CC2E5"/>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Conflict Management</a:t>
                      </a:r>
                      <a:endParaRPr/>
                    </a:p>
                  </a:txBody>
                  <a:tcPr marL="7150" marR="7150" marT="7150" marB="0" anchor="ctr">
                    <a:solidFill>
                      <a:srgbClr val="9CC2E5"/>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Communication</a:t>
                      </a:r>
                      <a:endParaRPr/>
                    </a:p>
                  </a:txBody>
                  <a:tcPr marL="7150" marR="7150" marT="7150" marB="0" anchor="ctr">
                    <a:solidFill>
                      <a:srgbClr val="DDEAF6"/>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Initiative</a:t>
                      </a:r>
                      <a:endParaRPr/>
                    </a:p>
                  </a:txBody>
                  <a:tcPr marL="7150" marR="7150" marT="7150" marB="0" anchor="ctr">
                    <a:solidFill>
                      <a:srgbClr val="A8D08C"/>
                    </a:solidFill>
                  </a:tcPr>
                </a:tc>
                <a:extLst>
                  <a:ext uri="{0D108BD9-81ED-4DB2-BD59-A6C34878D82A}">
                    <a16:rowId xmlns:a16="http://schemas.microsoft.com/office/drawing/2014/main" xmlns="" val="10005"/>
                  </a:ext>
                </a:extLst>
              </a:tr>
              <a:tr h="520475">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Goal Setting</a:t>
                      </a:r>
                      <a:endParaRPr/>
                    </a:p>
                  </a:txBody>
                  <a:tcPr marL="7150" marR="7150" marT="7150" marB="0" anchor="ctr">
                    <a:solidFill>
                      <a:srgbClr val="D0CECE"/>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Communication</a:t>
                      </a:r>
                      <a:endParaRPr/>
                    </a:p>
                  </a:txBody>
                  <a:tcPr marL="7150" marR="7150" marT="7150" marB="0" anchor="ctr">
                    <a:solidFill>
                      <a:srgbClr val="DDEAF6"/>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Self-Efficacy</a:t>
                      </a:r>
                      <a:endParaRPr/>
                    </a:p>
                  </a:txBody>
                  <a:tcPr marL="7150" marR="7150" marT="7150" marB="0" anchor="ctr">
                    <a:solidFill>
                      <a:srgbClr val="C59BBD"/>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Goal Setting</a:t>
                      </a:r>
                      <a:endParaRPr/>
                    </a:p>
                  </a:txBody>
                  <a:tcPr marL="7150" marR="7150" marT="7150" marB="0" anchor="ctr">
                    <a:solidFill>
                      <a:srgbClr val="D0CECE"/>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Conflict Management</a:t>
                      </a:r>
                      <a:endParaRPr/>
                    </a:p>
                  </a:txBody>
                  <a:tcPr marL="7150" marR="7150" marT="7150" marB="0" anchor="ctr">
                    <a:solidFill>
                      <a:srgbClr val="9CC2E5"/>
                    </a:solidFill>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Conflict Management</a:t>
                      </a:r>
                      <a:endParaRPr/>
                    </a:p>
                  </a:txBody>
                  <a:tcPr marL="7150" marR="7150" marT="7150" marB="0" anchor="ctr">
                    <a:solidFill>
                      <a:srgbClr val="9CC2E5"/>
                    </a:solidFill>
                  </a:tcPr>
                </a:tc>
                <a:extLst>
                  <a:ext uri="{0D108BD9-81ED-4DB2-BD59-A6C34878D82A}">
                    <a16:rowId xmlns:a16="http://schemas.microsoft.com/office/drawing/2014/main" xmlns="" val="10006"/>
                  </a:ext>
                </a:extLst>
              </a:tr>
            </a:tbl>
          </a:graphicData>
        </a:graphic>
      </p:graphicFrame>
      <p:sp>
        <p:nvSpPr>
          <p:cNvPr id="141" name="Google Shape;141;p11"/>
          <p:cNvSpPr txBox="1"/>
          <p:nvPr/>
        </p:nvSpPr>
        <p:spPr>
          <a:xfrm>
            <a:off x="150392" y="5455720"/>
            <a:ext cx="8843213" cy="3009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6" dirty="0">
                <a:solidFill>
                  <a:schemeClr val="dk1"/>
                </a:solidFill>
                <a:latin typeface="Calibri"/>
                <a:ea typeface="Calibri"/>
                <a:cs typeface="Calibri"/>
                <a:sym typeface="Calibri"/>
              </a:rPr>
              <a:t>Source: Competency Student Needs Assessment (available free at http://</a:t>
            </a:r>
            <a:r>
              <a:rPr lang="en-US" sz="1356" u="sng" dirty="0">
                <a:solidFill>
                  <a:schemeClr val="dk1"/>
                </a:solidFill>
                <a:latin typeface="Calibri"/>
                <a:ea typeface="Calibri"/>
                <a:cs typeface="Calibri"/>
                <a:sym typeface="Calibri"/>
              </a:rPr>
              <a:t>CCCFramework.org</a:t>
            </a:r>
            <a:r>
              <a:rPr lang="en-US" sz="1356" dirty="0">
                <a:solidFill>
                  <a:schemeClr val="dk1"/>
                </a:solidFill>
                <a:latin typeface="Calibri"/>
                <a:ea typeface="Calibri"/>
                <a:cs typeface="Calibri"/>
                <a:sym typeface="Calibri"/>
              </a:rPr>
              <a:t>)</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5AE84-C963-4F4E-9DDD-F0E30B3BF80C}"/>
              </a:ext>
            </a:extLst>
          </p:cNvPr>
          <p:cNvSpPr>
            <a:spLocks noGrp="1"/>
          </p:cNvSpPr>
          <p:nvPr>
            <p:ph type="title"/>
          </p:nvPr>
        </p:nvSpPr>
        <p:spPr>
          <a:xfrm>
            <a:off x="662152" y="0"/>
            <a:ext cx="7886700" cy="813663"/>
          </a:xfrm>
        </p:spPr>
        <p:txBody>
          <a:bodyPr>
            <a:normAutofit/>
          </a:bodyPr>
          <a:lstStyle/>
          <a:p>
            <a:pPr algn="ctr"/>
            <a:r>
              <a:rPr lang="en-US" dirty="0"/>
              <a:t>CASEL Video</a:t>
            </a:r>
          </a:p>
        </p:txBody>
      </p:sp>
      <p:sp>
        <p:nvSpPr>
          <p:cNvPr id="4" name="Rectangle 3">
            <a:extLst>
              <a:ext uri="{FF2B5EF4-FFF2-40B4-BE49-F238E27FC236}">
                <a16:creationId xmlns:a16="http://schemas.microsoft.com/office/drawing/2014/main" xmlns="" id="{2F024BB8-7135-4E70-84C1-9398E1CB580F}"/>
              </a:ext>
            </a:extLst>
          </p:cNvPr>
          <p:cNvSpPr/>
          <p:nvPr/>
        </p:nvSpPr>
        <p:spPr>
          <a:xfrm>
            <a:off x="1252537" y="5436924"/>
            <a:ext cx="6638926" cy="830997"/>
          </a:xfrm>
          <a:prstGeom prst="rect">
            <a:avLst/>
          </a:prstGeom>
        </p:spPr>
        <p:txBody>
          <a:bodyPr wrap="square">
            <a:spAutoFit/>
          </a:bodyPr>
          <a:lstStyle/>
          <a:p>
            <a:r>
              <a:rPr lang="en-US" sz="2400" dirty="0">
                <a:hlinkClick r:id="rId3"/>
              </a:rPr>
              <a:t>https://www.youtube.com/watch?v=Do1R67Ek0NI</a:t>
            </a:r>
            <a:endParaRPr lang="en-US" sz="2400" dirty="0"/>
          </a:p>
        </p:txBody>
      </p:sp>
    </p:spTree>
    <p:extLst>
      <p:ext uri="{BB962C8B-B14F-4D97-AF65-F5344CB8AC3E}">
        <p14:creationId xmlns:p14="http://schemas.microsoft.com/office/powerpoint/2010/main" xmlns="" val="1339625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1379"/>
            <a:ext cx="5715000" cy="3196615"/>
          </a:xfrm>
        </p:spPr>
        <p:txBody>
          <a:bodyPr>
            <a:normAutofit/>
          </a:bodyPr>
          <a:lstStyle/>
          <a:p>
            <a:pPr algn="ctr"/>
            <a:r>
              <a:rPr lang="en-US" sz="4000" b="1" dirty="0">
                <a:solidFill>
                  <a:schemeClr val="accent6">
                    <a:lumMod val="75000"/>
                  </a:schemeClr>
                </a:solidFill>
              </a:rPr>
              <a:t>The Skills that Matter: Teaching Interpersonal and Intrapersonal Skills in Any Classroom</a:t>
            </a:r>
            <a:endParaRPr lang="en-US" b="1" dirty="0">
              <a:solidFill>
                <a:schemeClr val="accent6">
                  <a:lumMod val="75000"/>
                </a:schemeClr>
              </a:solidFill>
            </a:endParaRPr>
          </a:p>
        </p:txBody>
      </p:sp>
      <p:sp>
        <p:nvSpPr>
          <p:cNvPr id="7" name="Rectangle 6"/>
          <p:cNvSpPr/>
          <p:nvPr/>
        </p:nvSpPr>
        <p:spPr>
          <a:xfrm>
            <a:off x="4988230" y="4983864"/>
            <a:ext cx="3384331"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548235"/>
                </a:solidFill>
                <a:effectLst/>
                <a:uLnTx/>
                <a:uFillTx/>
                <a:latin typeface="Calibri"/>
                <a:ea typeface="+mn-ea"/>
                <a:cs typeface="+mn-cs"/>
              </a:rPr>
              <a:t>Pattie Noonan,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3"/>
              </a:rPr>
              <a:t>pnoonan@ku.edu</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797230" y="4983864"/>
            <a:ext cx="4114799"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548235"/>
                </a:solidFill>
                <a:effectLst/>
                <a:uLnTx/>
                <a:uFillTx/>
                <a:latin typeface="Calibri"/>
                <a:ea typeface="+mn-ea"/>
                <a:cs typeface="+mn-cs"/>
              </a:rPr>
              <a:t>Amy Gaumer Erickson,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agaumer@ku.edu</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2" name="Content Placeholder 2"/>
          <p:cNvSpPr>
            <a:spLocks noGrp="1"/>
          </p:cNvSpPr>
          <p:nvPr>
            <p:ph sz="half" idx="1"/>
          </p:nvPr>
        </p:nvSpPr>
        <p:spPr>
          <a:xfrm>
            <a:off x="659199" y="3810000"/>
            <a:ext cx="7848600" cy="1333934"/>
          </a:xfrm>
        </p:spPr>
        <p:txBody>
          <a:bodyPr>
            <a:noAutofit/>
          </a:bodyPr>
          <a:lstStyle/>
          <a:p>
            <a:pPr marL="0" indent="0">
              <a:lnSpc>
                <a:spcPct val="100000"/>
              </a:lnSpc>
              <a:spcBef>
                <a:spcPts val="0"/>
              </a:spcBef>
              <a:spcAft>
                <a:spcPts val="1200"/>
              </a:spcAft>
              <a:buNone/>
            </a:pPr>
            <a:r>
              <a:rPr lang="en-US" sz="2200" dirty="0"/>
              <a:t>Contact us with any questions you have about the </a:t>
            </a:r>
            <a:r>
              <a:rPr lang="en-US" sz="2200" i="1" dirty="0"/>
              <a:t>College &amp; Career Competency Framework</a:t>
            </a:r>
            <a:r>
              <a:rPr lang="en-US" sz="2200" dirty="0"/>
              <a:t>. We are available to support teachers and school-wide implementation through virtual and on-site trainings. </a:t>
            </a:r>
          </a:p>
        </p:txBody>
      </p:sp>
      <p:pic>
        <p:nvPicPr>
          <p:cNvPr id="3" name="Picture 2"/>
          <p:cNvPicPr>
            <a:picLocks noChangeAspect="1"/>
          </p:cNvPicPr>
          <p:nvPr/>
        </p:nvPicPr>
        <p:blipFill>
          <a:blip r:embed="rId5"/>
          <a:stretch>
            <a:fillRect/>
          </a:stretch>
        </p:blipFill>
        <p:spPr>
          <a:xfrm>
            <a:off x="6096000" y="131380"/>
            <a:ext cx="2418618" cy="3430574"/>
          </a:xfrm>
          <a:prstGeom prst="rect">
            <a:avLst/>
          </a:prstGeom>
        </p:spPr>
      </p:pic>
      <p:sp>
        <p:nvSpPr>
          <p:cNvPr id="4" name="TextBox 3"/>
          <p:cNvSpPr txBox="1"/>
          <p:nvPr/>
        </p:nvSpPr>
        <p:spPr>
          <a:xfrm>
            <a:off x="1553635" y="3017661"/>
            <a:ext cx="3467937" cy="461665"/>
          </a:xfrm>
          <a:prstGeom prst="rect">
            <a:avLst/>
          </a:prstGeom>
          <a:noFill/>
        </p:spPr>
        <p:txBody>
          <a:bodyPr wrap="non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6"/>
              </a:rPr>
              <a:t>http://CCCFramework.org</a:t>
            </a:r>
            <a:r>
              <a:rPr kumimoji="0" lang="en-US" sz="1808"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xmlns="" val="2486060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49" y="76200"/>
            <a:ext cx="7886700" cy="1325563"/>
          </a:xfrm>
        </p:spPr>
        <p:txBody>
          <a:bodyPr>
            <a:normAutofit fontScale="90000"/>
          </a:bodyPr>
          <a:lstStyle/>
          <a:p>
            <a:pPr algn="ctr"/>
            <a:r>
              <a:rPr lang="en-US" dirty="0"/>
              <a:t>Who we are, our work, and our mission</a:t>
            </a:r>
          </a:p>
        </p:txBody>
      </p:sp>
      <p:pic>
        <p:nvPicPr>
          <p:cNvPr id="4" name="Picture 3"/>
          <p:cNvPicPr>
            <a:picLocks noChangeAspect="1"/>
          </p:cNvPicPr>
          <p:nvPr/>
        </p:nvPicPr>
        <p:blipFill rotWithShape="1">
          <a:blip r:embed="rId3"/>
          <a:srcRect l="753" t="2409" r="753" b="863"/>
          <a:stretch/>
        </p:blipFill>
        <p:spPr>
          <a:xfrm>
            <a:off x="1676400" y="1374331"/>
            <a:ext cx="5486400" cy="4895557"/>
          </a:xfrm>
          <a:prstGeom prst="rect">
            <a:avLst/>
          </a:prstGeom>
          <a:ln>
            <a:solidFill>
              <a:schemeClr val="tx1"/>
            </a:solidFill>
          </a:ln>
        </p:spPr>
      </p:pic>
      <p:sp>
        <p:nvSpPr>
          <p:cNvPr id="2" name="TextBox 1"/>
          <p:cNvSpPr txBox="1"/>
          <p:nvPr/>
        </p:nvSpPr>
        <p:spPr>
          <a:xfrm>
            <a:off x="5334000" y="6400800"/>
            <a:ext cx="2631948" cy="370551"/>
          </a:xfrm>
          <a:prstGeom prst="rect">
            <a:avLst/>
          </a:prstGeom>
          <a:noFill/>
        </p:spPr>
        <p:txBody>
          <a:bodyPr wrap="square" rtlCol="0">
            <a:spAutoFit/>
          </a:bodyPr>
          <a:lstStyle/>
          <a:p>
            <a:r>
              <a:rPr lang="en-US" dirty="0">
                <a:hlinkClick r:id="rId4"/>
              </a:rPr>
              <a:t>http://CCCFramework.org</a:t>
            </a:r>
            <a:endParaRPr lang="en-US" dirty="0"/>
          </a:p>
        </p:txBody>
      </p:sp>
    </p:spTree>
    <p:extLst>
      <p:ext uri="{BB962C8B-B14F-4D97-AF65-F5344CB8AC3E}">
        <p14:creationId xmlns:p14="http://schemas.microsoft.com/office/powerpoint/2010/main" xmlns="" val="110032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body" idx="1"/>
          </p:nvPr>
        </p:nvSpPr>
        <p:spPr>
          <a:xfrm>
            <a:off x="745724" y="2406053"/>
            <a:ext cx="7812350" cy="145573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US" sz="2200" b="1" i="1" dirty="0">
                <a:solidFill>
                  <a:schemeClr val="accent6">
                    <a:lumMod val="75000"/>
                  </a:schemeClr>
                </a:solidFill>
              </a:rPr>
              <a:t>Missouri Post-Secondary Success (MO PSS) </a:t>
            </a:r>
            <a:r>
              <a:rPr lang="en-US" sz="2200" dirty="0">
                <a:solidFill>
                  <a:schemeClr val="tx1"/>
                </a:solidFill>
              </a:rPr>
              <a:t>project</a:t>
            </a:r>
            <a:r>
              <a:rPr lang="en-US" sz="2200" b="1" i="1" dirty="0">
                <a:solidFill>
                  <a:schemeClr val="accent6">
                    <a:lumMod val="75000"/>
                  </a:schemeClr>
                </a:solidFill>
              </a:rPr>
              <a:t> </a:t>
            </a:r>
            <a:r>
              <a:rPr lang="en-US" sz="2200" dirty="0"/>
              <a:t>is a partnership between the </a:t>
            </a:r>
            <a:r>
              <a:rPr lang="en-US" sz="2200" b="1" i="1" dirty="0">
                <a:solidFill>
                  <a:srgbClr val="004D86"/>
                </a:solidFill>
              </a:rPr>
              <a:t>DESE</a:t>
            </a:r>
            <a:r>
              <a:rPr lang="en-US" sz="2200" b="1" dirty="0">
                <a:solidFill>
                  <a:schemeClr val="accent1"/>
                </a:solidFill>
              </a:rPr>
              <a:t> </a:t>
            </a:r>
            <a:r>
              <a:rPr lang="en-US" sz="2200" dirty="0"/>
              <a:t>and the </a:t>
            </a:r>
            <a:r>
              <a:rPr lang="en-US" sz="2200" b="1" i="1" dirty="0">
                <a:solidFill>
                  <a:srgbClr val="004D86"/>
                </a:solidFill>
              </a:rPr>
              <a:t>University of Kansas </a:t>
            </a:r>
            <a:r>
              <a:rPr lang="en-US" sz="2200" dirty="0"/>
              <a:t>that supports schools in comprehensively embedding the </a:t>
            </a:r>
            <a:r>
              <a:rPr lang="en-US" sz="2200" b="1" i="1" dirty="0">
                <a:solidFill>
                  <a:schemeClr val="accent6">
                    <a:lumMod val="75000"/>
                  </a:schemeClr>
                </a:solidFill>
              </a:rPr>
              <a:t>college and career competencies </a:t>
            </a:r>
            <a:r>
              <a:rPr lang="en-US" sz="2200" dirty="0"/>
              <a:t>including </a:t>
            </a:r>
            <a:r>
              <a:rPr lang="en-US" sz="2200" b="1" i="1" dirty="0">
                <a:solidFill>
                  <a:srgbClr val="004D86"/>
                </a:solidFill>
              </a:rPr>
              <a:t>self-regulation</a:t>
            </a:r>
            <a:r>
              <a:rPr lang="en-US" sz="2200" dirty="0"/>
              <a:t>, </a:t>
            </a:r>
            <a:r>
              <a:rPr lang="en-US" sz="2200" b="1" i="1" dirty="0">
                <a:solidFill>
                  <a:srgbClr val="004D86"/>
                </a:solidFill>
              </a:rPr>
              <a:t>assertiveness</a:t>
            </a:r>
            <a:r>
              <a:rPr lang="en-US" sz="2200" dirty="0"/>
              <a:t>, and </a:t>
            </a:r>
            <a:r>
              <a:rPr lang="en-US" sz="2200" b="1" i="1" dirty="0">
                <a:solidFill>
                  <a:srgbClr val="004D86"/>
                </a:solidFill>
              </a:rPr>
              <a:t>self-efficacy </a:t>
            </a:r>
            <a:r>
              <a:rPr lang="en-US" sz="2200" i="1" dirty="0">
                <a:solidFill>
                  <a:schemeClr val="tx1"/>
                </a:solidFill>
              </a:rPr>
              <a:t>into core content.</a:t>
            </a:r>
            <a:endParaRPr dirty="0">
              <a:solidFill>
                <a:schemeClr val="tx1"/>
              </a:solidFill>
            </a:endParaRPr>
          </a:p>
        </p:txBody>
      </p:sp>
      <p:pic>
        <p:nvPicPr>
          <p:cNvPr id="5" name="Picture 4">
            <a:extLst>
              <a:ext uri="{FF2B5EF4-FFF2-40B4-BE49-F238E27FC236}">
                <a16:creationId xmlns:a16="http://schemas.microsoft.com/office/drawing/2014/main" xmlns="" id="{6416A3BB-6446-4EA6-A415-FB6C8F7C773F}"/>
              </a:ext>
            </a:extLst>
          </p:cNvPr>
          <p:cNvPicPr>
            <a:picLocks noChangeAspect="1"/>
          </p:cNvPicPr>
          <p:nvPr/>
        </p:nvPicPr>
        <p:blipFill>
          <a:blip r:embed="rId3"/>
          <a:stretch>
            <a:fillRect/>
          </a:stretch>
        </p:blipFill>
        <p:spPr>
          <a:xfrm>
            <a:off x="1405342" y="152801"/>
            <a:ext cx="5836166" cy="1995592"/>
          </a:xfrm>
          <a:prstGeom prst="rect">
            <a:avLst/>
          </a:prstGeom>
        </p:spPr>
      </p:pic>
      <p:sp>
        <p:nvSpPr>
          <p:cNvPr id="9" name="Rectangle 8">
            <a:extLst>
              <a:ext uri="{FF2B5EF4-FFF2-40B4-BE49-F238E27FC236}">
                <a16:creationId xmlns:a16="http://schemas.microsoft.com/office/drawing/2014/main" xmlns="" id="{C43D3D85-27AF-584B-979B-CA28F1BC768B}"/>
              </a:ext>
            </a:extLst>
          </p:cNvPr>
          <p:cNvSpPr/>
          <p:nvPr/>
        </p:nvSpPr>
        <p:spPr>
          <a:xfrm>
            <a:off x="2324910" y="4484452"/>
            <a:ext cx="4494179" cy="168083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20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MO PSS Staff Contact Information:  </a:t>
            </a: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200"/>
              </a:spcAft>
            </a:pPr>
            <a:r>
              <a:rPr lang="en-US" sz="1600" dirty="0">
                <a:effectLst/>
                <a:latin typeface="Cambria" panose="02040503050406030204" pitchFamily="18" charset="0"/>
                <a:ea typeface="Calibri" panose="020F0502020204030204" pitchFamily="34" charset="0"/>
                <a:cs typeface="Times New Roman" panose="02020603050405020304" pitchFamily="18" charset="0"/>
              </a:rPr>
              <a:t>Elise </a:t>
            </a:r>
            <a:r>
              <a:rPr lang="en-US" sz="1600" dirty="0" err="1">
                <a:effectLst/>
                <a:latin typeface="Cambria" panose="02040503050406030204" pitchFamily="18" charset="0"/>
                <a:ea typeface="Calibri" panose="020F0502020204030204" pitchFamily="34" charset="0"/>
                <a:cs typeface="Times New Roman" panose="02020603050405020304" pitchFamily="18" charset="0"/>
              </a:rPr>
              <a:t>Heger</a:t>
            </a:r>
            <a:r>
              <a:rPr lang="en-US" sz="1600" dirty="0">
                <a:effectLst/>
                <a:latin typeface="Cambria" panose="02040503050406030204" pitchFamily="18" charset="0"/>
                <a:ea typeface="Calibri" panose="020F0502020204030204" pitchFamily="34" charset="0"/>
                <a:cs typeface="Times New Roman" panose="02020603050405020304" pitchFamily="18" charset="0"/>
              </a:rPr>
              <a:t>—</a:t>
            </a:r>
            <a:r>
              <a:rPr lang="en-US" sz="1600" u="sng" dirty="0">
                <a:solidFill>
                  <a:srgbClr val="0563C1"/>
                </a:solidFill>
                <a:effectLst/>
                <a:latin typeface="Cambria" panose="02040503050406030204" pitchFamily="18" charset="0"/>
                <a:ea typeface="Calibri" panose="020F0502020204030204" pitchFamily="34" charset="0"/>
                <a:cs typeface="Times New Roman" panose="02020603050405020304" pitchFamily="18" charset="0"/>
                <a:hlinkClick r:id="rId4"/>
              </a:rPr>
              <a:t>eheger@ku.edu</a:t>
            </a: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200"/>
              </a:spcAft>
            </a:pPr>
            <a:r>
              <a:rPr lang="en-US" sz="1600" dirty="0">
                <a:effectLst/>
                <a:latin typeface="Cambria" panose="02040503050406030204" pitchFamily="18" charset="0"/>
                <a:ea typeface="Calibri" panose="020F0502020204030204" pitchFamily="34" charset="0"/>
                <a:cs typeface="Times New Roman" panose="02020603050405020304" pitchFamily="18" charset="0"/>
              </a:rPr>
              <a:t>Pattie Noonan—</a:t>
            </a:r>
            <a:r>
              <a:rPr lang="en-US" sz="1600" u="sng" dirty="0">
                <a:solidFill>
                  <a:srgbClr val="0563C1"/>
                </a:solidFill>
                <a:effectLst/>
                <a:latin typeface="Cambria" panose="02040503050406030204" pitchFamily="18" charset="0"/>
                <a:ea typeface="Calibri" panose="020F0502020204030204" pitchFamily="34" charset="0"/>
                <a:cs typeface="Times New Roman" panose="02020603050405020304" pitchFamily="18" charset="0"/>
                <a:hlinkClick r:id="rId5"/>
              </a:rPr>
              <a:t>pnoonan@ku.edu</a:t>
            </a:r>
            <a:r>
              <a:rPr lang="en-US" sz="16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200"/>
              </a:spcAft>
            </a:pPr>
            <a:r>
              <a:rPr lang="en-US" sz="1600" dirty="0">
                <a:effectLst/>
                <a:latin typeface="Cambria" panose="02040503050406030204" pitchFamily="18" charset="0"/>
                <a:ea typeface="Calibri" panose="020F0502020204030204" pitchFamily="34" charset="0"/>
                <a:cs typeface="Times New Roman" panose="02020603050405020304" pitchFamily="18" charset="0"/>
              </a:rPr>
              <a:t>Michelle Loewenstein—</a:t>
            </a:r>
            <a:r>
              <a:rPr lang="en-US" sz="1600" u="sng" dirty="0">
                <a:solidFill>
                  <a:srgbClr val="0563C1"/>
                </a:solidFill>
                <a:effectLst/>
                <a:latin typeface="Cambria" panose="02040503050406030204" pitchFamily="18" charset="0"/>
                <a:ea typeface="Calibri" panose="020F0502020204030204" pitchFamily="34" charset="0"/>
                <a:cs typeface="Times New Roman" panose="02020603050405020304" pitchFamily="18" charset="0"/>
                <a:hlinkClick r:id="rId6"/>
              </a:rPr>
              <a:t>mloewenstein@ku.edu</a:t>
            </a: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200"/>
              </a:spcAft>
            </a:pPr>
            <a:r>
              <a:rPr lang="en-US" sz="1600" dirty="0">
                <a:effectLst/>
                <a:latin typeface="Cambria" panose="02040503050406030204" pitchFamily="18" charset="0"/>
                <a:ea typeface="Calibri" panose="020F0502020204030204" pitchFamily="34" charset="0"/>
                <a:cs typeface="Times New Roman" panose="02020603050405020304" pitchFamily="18" charset="0"/>
              </a:rPr>
              <a:t>Amy </a:t>
            </a:r>
            <a:r>
              <a:rPr lang="en-US" sz="1600" dirty="0" err="1">
                <a:effectLst/>
                <a:latin typeface="Cambria" panose="02040503050406030204" pitchFamily="18" charset="0"/>
                <a:ea typeface="Calibri" panose="020F0502020204030204" pitchFamily="34" charset="0"/>
                <a:cs typeface="Times New Roman" panose="02020603050405020304" pitchFamily="18" charset="0"/>
              </a:rPr>
              <a:t>Gaumer</a:t>
            </a:r>
            <a:r>
              <a:rPr lang="en-US" sz="1600" dirty="0">
                <a:effectLst/>
                <a:latin typeface="Cambria" panose="02040503050406030204" pitchFamily="18" charset="0"/>
                <a:ea typeface="Calibri" panose="020F0502020204030204" pitchFamily="34" charset="0"/>
                <a:cs typeface="Times New Roman" panose="02020603050405020304" pitchFamily="18" charset="0"/>
              </a:rPr>
              <a:t> Erickson—</a:t>
            </a:r>
            <a:r>
              <a:rPr lang="en-US" sz="1600" u="sng" dirty="0">
                <a:solidFill>
                  <a:srgbClr val="0563C1"/>
                </a:solidFill>
                <a:effectLst/>
                <a:latin typeface="Cambria" panose="02040503050406030204" pitchFamily="18" charset="0"/>
                <a:ea typeface="Calibri" panose="020F0502020204030204" pitchFamily="34" charset="0"/>
                <a:cs typeface="Times New Roman" panose="02020603050405020304" pitchFamily="18" charset="0"/>
                <a:hlinkClick r:id="rId7"/>
              </a:rPr>
              <a:t>agaumer@ku.edu</a:t>
            </a: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200"/>
              </a:spcAft>
            </a:pPr>
            <a:r>
              <a:rPr lang="en-US" sz="1000" u="none" strike="noStrike" dirty="0">
                <a:solidFill>
                  <a:srgbClr val="0563C1"/>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6"/>
        <p:cNvGrpSpPr/>
        <p:nvPr/>
      </p:nvGrpSpPr>
      <p:grpSpPr>
        <a:xfrm>
          <a:off x="0" y="0"/>
          <a:ext cx="0" cy="0"/>
          <a:chOff x="0" y="0"/>
          <a:chExt cx="0" cy="0"/>
        </a:xfrm>
      </p:grpSpPr>
      <p:pic>
        <p:nvPicPr>
          <p:cNvPr id="57" name="Google Shape;57;p2"/>
          <p:cNvPicPr preferRelativeResize="0"/>
          <p:nvPr/>
        </p:nvPicPr>
        <p:blipFill rotWithShape="1">
          <a:blip r:embed="rId3">
            <a:alphaModFix/>
          </a:blip>
          <a:srcRect l="11043" t="8049" r="10971"/>
          <a:stretch/>
        </p:blipFill>
        <p:spPr>
          <a:xfrm>
            <a:off x="0" y="1572558"/>
            <a:ext cx="3757612" cy="5140054"/>
          </a:xfrm>
          <a:prstGeom prst="rect">
            <a:avLst/>
          </a:prstGeom>
          <a:noFill/>
          <a:ln>
            <a:noFill/>
          </a:ln>
        </p:spPr>
      </p:pic>
      <p:pic>
        <p:nvPicPr>
          <p:cNvPr id="58" name="Google Shape;58;p2"/>
          <p:cNvPicPr preferRelativeResize="0"/>
          <p:nvPr/>
        </p:nvPicPr>
        <p:blipFill rotWithShape="1">
          <a:blip r:embed="rId4">
            <a:alphaModFix/>
          </a:blip>
          <a:srcRect l="9827" t="1" b="44342"/>
          <a:stretch/>
        </p:blipFill>
        <p:spPr>
          <a:xfrm>
            <a:off x="4156647" y="1872097"/>
            <a:ext cx="4835570" cy="2682486"/>
          </a:xfrm>
          <a:prstGeom prst="rect">
            <a:avLst/>
          </a:prstGeom>
          <a:noFill/>
          <a:ln>
            <a:noFill/>
          </a:ln>
        </p:spPr>
      </p:pic>
      <p:pic>
        <p:nvPicPr>
          <p:cNvPr id="59" name="Google Shape;59;p2"/>
          <p:cNvPicPr preferRelativeResize="0"/>
          <p:nvPr/>
        </p:nvPicPr>
        <p:blipFill rotWithShape="1">
          <a:blip r:embed="rId5">
            <a:alphaModFix/>
          </a:blip>
          <a:srcRect/>
          <a:stretch/>
        </p:blipFill>
        <p:spPr>
          <a:xfrm>
            <a:off x="151783" y="130077"/>
            <a:ext cx="8840434" cy="1286054"/>
          </a:xfrm>
          <a:prstGeom prst="rect">
            <a:avLst/>
          </a:prstGeom>
          <a:noFill/>
          <a:ln>
            <a:noFill/>
          </a:ln>
        </p:spPr>
      </p:pic>
      <p:pic>
        <p:nvPicPr>
          <p:cNvPr id="5" name="Picture 4">
            <a:extLst>
              <a:ext uri="{FF2B5EF4-FFF2-40B4-BE49-F238E27FC236}">
                <a16:creationId xmlns:a16="http://schemas.microsoft.com/office/drawing/2014/main" xmlns="" id="{B1A5A2D1-3C8E-4B19-A409-D914113029A4}"/>
              </a:ext>
            </a:extLst>
          </p:cNvPr>
          <p:cNvPicPr>
            <a:picLocks noChangeAspect="1"/>
          </p:cNvPicPr>
          <p:nvPr/>
        </p:nvPicPr>
        <p:blipFill rotWithShape="1">
          <a:blip r:embed="rId4"/>
          <a:srcRect t="79147"/>
          <a:stretch/>
        </p:blipFill>
        <p:spPr>
          <a:xfrm>
            <a:off x="3757612" y="4986191"/>
            <a:ext cx="5362575" cy="1005050"/>
          </a:xfrm>
          <a:prstGeom prst="rect">
            <a:avLst/>
          </a:prstGeom>
        </p:spPr>
      </p:pic>
      <p:pic>
        <p:nvPicPr>
          <p:cNvPr id="3" name="Picture 2">
            <a:extLst>
              <a:ext uri="{FF2B5EF4-FFF2-40B4-BE49-F238E27FC236}">
                <a16:creationId xmlns:a16="http://schemas.microsoft.com/office/drawing/2014/main" xmlns="" id="{3A3CF1D2-A28D-4E83-AD9C-366691451F48}"/>
              </a:ext>
            </a:extLst>
          </p:cNvPr>
          <p:cNvPicPr>
            <a:picLocks noChangeAspect="1"/>
          </p:cNvPicPr>
          <p:nvPr/>
        </p:nvPicPr>
        <p:blipFill rotWithShape="1">
          <a:blip r:embed="rId6"/>
          <a:srcRect r="31470"/>
          <a:stretch/>
        </p:blipFill>
        <p:spPr>
          <a:xfrm>
            <a:off x="3715571" y="1962697"/>
            <a:ext cx="441076" cy="2591886"/>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B6AB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B6AB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1270</TotalTime>
  <Words>4020</Words>
  <Application>Microsoft Office PowerPoint</Application>
  <PresentationFormat>On-screen Show (4:3)</PresentationFormat>
  <Paragraphs>318</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1_Office Theme</vt:lpstr>
      <vt:lpstr>2_Office Theme</vt:lpstr>
      <vt:lpstr>The College and Career Competency Framework and the Missouri Post-Secondary Success Project </vt:lpstr>
      <vt:lpstr>Learning Objectives</vt:lpstr>
      <vt:lpstr>What is one thing that you wants students to be able to do when they graduate from your district? </vt:lpstr>
      <vt:lpstr>Ask the Kids: Highest Need Competencies Identified by Over 7500 Students</vt:lpstr>
      <vt:lpstr>CASEL Video</vt:lpstr>
      <vt:lpstr>The Skills that Matter: Teaching Interpersonal and Intrapersonal Skills in Any Classroom</vt:lpstr>
      <vt:lpstr>Who we are, our work, and our mission</vt:lpstr>
      <vt:lpstr>Slide 8</vt:lpstr>
      <vt:lpstr>Slide 9</vt:lpstr>
      <vt:lpstr>The Roadmap: A Navigation Guide for College &amp; Career Competency Framework Implementation</vt:lpstr>
      <vt:lpstr>Foundational Competencies</vt:lpstr>
      <vt:lpstr>Systematic Instruction &amp; Application</vt:lpstr>
      <vt:lpstr>Slide 13</vt:lpstr>
      <vt:lpstr>Short-Term School Outcomes</vt:lpstr>
      <vt:lpstr>CCC Framework Video</vt:lpstr>
      <vt:lpstr>Self-Regulation </vt:lpstr>
      <vt:lpstr>Self-Regulation Outcomes</vt:lpstr>
      <vt:lpstr>Assertiveness</vt:lpstr>
      <vt:lpstr>Assertiveness Outcomes</vt:lpstr>
      <vt:lpstr>Assertiveness Activity</vt:lpstr>
      <vt:lpstr>Slide 21</vt:lpstr>
      <vt:lpstr>Self-Efficacy Outcomes</vt:lpstr>
      <vt:lpstr>Promoting Self-Efficacy Through Praise</vt:lpstr>
      <vt:lpstr>Implementation Issues</vt:lpstr>
      <vt:lpstr>Competency-Specific Resources</vt:lpstr>
      <vt:lpstr>Become Involved in the Missouri Post-Secondary Success Project</vt:lpstr>
      <vt:lpstr>4 R’s Reflection 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Loewenstein, Michelle</dc:creator>
  <cp:lastModifiedBy>User</cp:lastModifiedBy>
  <cp:revision>59</cp:revision>
  <cp:lastPrinted>2019-10-22T20:04:39Z</cp:lastPrinted>
  <dcterms:created xsi:type="dcterms:W3CDTF">2018-06-08T15:47:58Z</dcterms:created>
  <dcterms:modified xsi:type="dcterms:W3CDTF">2019-11-01T14:31:59Z</dcterms:modified>
</cp:coreProperties>
</file>