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handoutMasterIdLst>
    <p:handoutMasterId r:id="rId60"/>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306" r:id="rId21"/>
    <p:sldId id="276" r:id="rId22"/>
    <p:sldId id="277" r:id="rId23"/>
    <p:sldId id="307" r:id="rId24"/>
    <p:sldId id="278" r:id="rId25"/>
    <p:sldId id="279" r:id="rId26"/>
    <p:sldId id="280" r:id="rId27"/>
    <p:sldId id="281" r:id="rId28"/>
    <p:sldId id="282" r:id="rId29"/>
    <p:sldId id="283" r:id="rId30"/>
    <p:sldId id="284" r:id="rId31"/>
    <p:sldId id="285" r:id="rId32"/>
    <p:sldId id="286" r:id="rId33"/>
    <p:sldId id="319" r:id="rId34"/>
    <p:sldId id="315" r:id="rId35"/>
    <p:sldId id="316" r:id="rId36"/>
    <p:sldId id="317" r:id="rId37"/>
    <p:sldId id="318" r:id="rId38"/>
    <p:sldId id="287" r:id="rId39"/>
    <p:sldId id="288" r:id="rId40"/>
    <p:sldId id="289" r:id="rId41"/>
    <p:sldId id="290" r:id="rId42"/>
    <p:sldId id="305" r:id="rId43"/>
    <p:sldId id="314" r:id="rId44"/>
    <p:sldId id="291" r:id="rId45"/>
    <p:sldId id="300" r:id="rId46"/>
    <p:sldId id="298" r:id="rId47"/>
    <p:sldId id="299" r:id="rId48"/>
    <p:sldId id="301" r:id="rId49"/>
    <p:sldId id="313" r:id="rId50"/>
    <p:sldId id="303" r:id="rId51"/>
    <p:sldId id="292" r:id="rId52"/>
    <p:sldId id="293" r:id="rId53"/>
    <p:sldId id="294" r:id="rId54"/>
    <p:sldId id="295" r:id="rId55"/>
    <p:sldId id="304" r:id="rId56"/>
    <p:sldId id="296" r:id="rId57"/>
    <p:sldId id="297" r:id="rId5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han, Stephanie" initials="CS" lastIdx="2" clrIdx="0">
    <p:extLst>
      <p:ext uri="{19B8F6BF-5375-455C-9EA6-DF929625EA0E}">
        <p15:presenceInfo xmlns:p15="http://schemas.microsoft.com/office/powerpoint/2012/main" xmlns="" userId="Cohan, Stephanie" providerId="None"/>
      </p:ext>
    </p:extLst>
  </p:cmAuthor>
  <p:cmAuthor id="2" name="Wientge, Joseph M." initials="WJM" lastIdx="1" clrIdx="1">
    <p:extLst>
      <p:ext uri="{19B8F6BF-5375-455C-9EA6-DF929625EA0E}">
        <p15:presenceInfo xmlns:p15="http://schemas.microsoft.com/office/powerpoint/2012/main" xmlns="" userId="Wientge, Joseph 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76" d="100"/>
          <a:sy n="76" d="100"/>
        </p:scale>
        <p:origin x="-1296"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134" y="0"/>
            <a:ext cx="3038648" cy="465138"/>
          </a:xfrm>
          <a:prstGeom prst="rect">
            <a:avLst/>
          </a:prstGeom>
        </p:spPr>
        <p:txBody>
          <a:bodyPr vert="horz" lIns="91440" tIns="45720" rIns="91440" bIns="45720" rtlCol="0"/>
          <a:lstStyle>
            <a:lvl1pPr algn="r">
              <a:defRPr sz="1200"/>
            </a:lvl1pPr>
          </a:lstStyle>
          <a:p>
            <a:fld id="{97CCD381-F3E4-45E5-81DA-DF2EA65B4578}" type="datetimeFigureOut">
              <a:rPr lang="en-US" smtClean="0"/>
              <a:pPr/>
              <a:t>10/31/2019</a:t>
            </a:fld>
            <a:endParaRPr lang="en-US"/>
          </a:p>
        </p:txBody>
      </p:sp>
      <p:sp>
        <p:nvSpPr>
          <p:cNvPr id="4" name="Footer Placeholder 3"/>
          <p:cNvSpPr>
            <a:spLocks noGrp="1"/>
          </p:cNvSpPr>
          <p:nvPr>
            <p:ph type="ftr" sz="quarter" idx="2"/>
          </p:nvPr>
        </p:nvSpPr>
        <p:spPr>
          <a:xfrm>
            <a:off x="0" y="8829675"/>
            <a:ext cx="3038649"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134" y="8829675"/>
            <a:ext cx="3038648" cy="465138"/>
          </a:xfrm>
          <a:prstGeom prst="rect">
            <a:avLst/>
          </a:prstGeom>
        </p:spPr>
        <p:txBody>
          <a:bodyPr vert="horz" lIns="91440" tIns="45720" rIns="91440" bIns="45720" rtlCol="0" anchor="b"/>
          <a:lstStyle>
            <a:lvl1pPr algn="r">
              <a:defRPr sz="1200"/>
            </a:lvl1pPr>
          </a:lstStyle>
          <a:p>
            <a:fld id="{F293A7C0-422C-46A5-831E-98CC9E5EA038}" type="slidenum">
              <a:rPr lang="en-US" smtClean="0"/>
              <a:pPr/>
              <a:t>‹#›</a:t>
            </a:fld>
            <a:endParaRPr lang="en-US"/>
          </a:p>
        </p:txBody>
      </p:sp>
    </p:spTree>
    <p:extLst>
      <p:ext uri="{BB962C8B-B14F-4D97-AF65-F5344CB8AC3E}">
        <p14:creationId xmlns:p14="http://schemas.microsoft.com/office/powerpoint/2010/main" xmlns="" val="1499386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134" y="0"/>
            <a:ext cx="3038648" cy="465138"/>
          </a:xfrm>
          <a:prstGeom prst="rect">
            <a:avLst/>
          </a:prstGeom>
        </p:spPr>
        <p:txBody>
          <a:bodyPr vert="horz" lIns="91440" tIns="45720" rIns="91440" bIns="45720" rtlCol="0"/>
          <a:lstStyle>
            <a:lvl1pPr algn="r">
              <a:defRPr sz="1200"/>
            </a:lvl1pPr>
          </a:lstStyle>
          <a:p>
            <a:fld id="{FD43082F-A3AB-46B6-A947-27B86AD6EE47}" type="datetimeFigureOut">
              <a:rPr lang="en-US" smtClean="0"/>
              <a:pPr/>
              <a:t>10/31/2019</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848" y="4416426"/>
            <a:ext cx="560832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649"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134" y="8829675"/>
            <a:ext cx="3038648" cy="465138"/>
          </a:xfrm>
          <a:prstGeom prst="rect">
            <a:avLst/>
          </a:prstGeom>
        </p:spPr>
        <p:txBody>
          <a:bodyPr vert="horz" lIns="91440" tIns="45720" rIns="91440" bIns="45720" rtlCol="0" anchor="b"/>
          <a:lstStyle>
            <a:lvl1pPr algn="r">
              <a:defRPr sz="1200"/>
            </a:lvl1pPr>
          </a:lstStyle>
          <a:p>
            <a:fld id="{03EAC0B8-2FC7-4C33-8D84-19A8D773D2BD}" type="slidenum">
              <a:rPr lang="en-US" smtClean="0"/>
              <a:pPr/>
              <a:t>‹#›</a:t>
            </a:fld>
            <a:endParaRPr lang="en-US"/>
          </a:p>
        </p:txBody>
      </p:sp>
    </p:spTree>
    <p:extLst>
      <p:ext uri="{BB962C8B-B14F-4D97-AF65-F5344CB8AC3E}">
        <p14:creationId xmlns:p14="http://schemas.microsoft.com/office/powerpoint/2010/main" xmlns="" val="2141163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64E63721-76AA-406E-8C9E-F3A233297FCB}" type="slidenum">
              <a:rPr lang="en-US" smtClean="0"/>
              <a:pPr/>
              <a:t>35</a:t>
            </a:fld>
            <a:endParaRPr lang="en-US"/>
          </a:p>
        </p:txBody>
      </p:sp>
    </p:spTree>
    <p:extLst>
      <p:ext uri="{BB962C8B-B14F-4D97-AF65-F5344CB8AC3E}">
        <p14:creationId xmlns:p14="http://schemas.microsoft.com/office/powerpoint/2010/main" xmlns="" val="4173785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72AD672A-7756-494E-BF06-2BB56A5D1EAC}" type="slidenum">
              <a:rPr lang="en-US" smtClean="0"/>
              <a:pPr/>
              <a:t>48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p:sp>
      <p:sp>
        <p:nvSpPr>
          <p:cNvPr id="118787" name="Notes Placeholder 2"/>
          <p:cNvSpPr>
            <a:spLocks noGrp="1"/>
          </p:cNvSpPr>
          <p:nvPr>
            <p:ph type="body" idx="1"/>
          </p:nvPr>
        </p:nvSpPr>
        <p:spPr>
          <a:noFill/>
        </p:spPr>
        <p:txBody>
          <a:bodyPr/>
          <a:lstStyle/>
          <a:p>
            <a:endParaRPr/>
          </a:p>
        </p:txBody>
      </p:sp>
      <p:sp>
        <p:nvSpPr>
          <p:cNvPr id="118788" name="Slide Number Placeholder 3"/>
          <p:cNvSpPr>
            <a:spLocks noGrp="1"/>
          </p:cNvSpPr>
          <p:nvPr>
            <p:ph type="sldNum" sz="quarter" idx="5"/>
          </p:nvPr>
        </p:nvSpPr>
        <p:spPr>
          <a:noFill/>
        </p:spPr>
        <p:txBody>
          <a:bodyPr/>
          <a:lstStyle/>
          <a:p>
            <a:fld id="{F54562A0-82CD-4C39-9147-2E69CD43BCB7}" type="slidenum">
              <a:rPr lang="en-US" smtClean="0">
                <a:latin typeface="Times" charset="0"/>
              </a:rPr>
              <a:pPr/>
              <a:t>49</a:t>
            </a:fld>
            <a:endParaRPr lang="en-US" smtClean="0">
              <a:latin typeface="Times" charset="0"/>
            </a:endParaRPr>
          </a:p>
        </p:txBody>
      </p:sp>
    </p:spTree>
    <p:extLst>
      <p:ext uri="{BB962C8B-B14F-4D97-AF65-F5344CB8AC3E}">
        <p14:creationId xmlns:p14="http://schemas.microsoft.com/office/powerpoint/2010/main" xmlns="" val="4088602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p:sp>
      <p:sp>
        <p:nvSpPr>
          <p:cNvPr id="118787" name="Notes Placeholder 2"/>
          <p:cNvSpPr>
            <a:spLocks noGrp="1"/>
          </p:cNvSpPr>
          <p:nvPr>
            <p:ph type="body" idx="1"/>
          </p:nvPr>
        </p:nvSpPr>
        <p:spPr>
          <a:noFill/>
        </p:spPr>
        <p:txBody>
          <a:bodyPr/>
          <a:lstStyle/>
          <a:p>
            <a:endParaRPr/>
          </a:p>
        </p:txBody>
      </p:sp>
      <p:sp>
        <p:nvSpPr>
          <p:cNvPr id="118788" name="Slide Number Placeholder 3"/>
          <p:cNvSpPr>
            <a:spLocks noGrp="1"/>
          </p:cNvSpPr>
          <p:nvPr>
            <p:ph type="sldNum" sz="quarter" idx="5"/>
          </p:nvPr>
        </p:nvSpPr>
        <p:spPr>
          <a:noFill/>
        </p:spPr>
        <p:txBody>
          <a:bodyPr/>
          <a:lstStyle/>
          <a:p>
            <a:fld id="{F54562A0-82CD-4C39-9147-2E69CD43BCB7}" type="slidenum">
              <a:rPr lang="en-US" smtClean="0">
                <a:latin typeface="Times" charset="0"/>
              </a:rPr>
              <a:pPr/>
              <a:t>50</a:t>
            </a:fld>
            <a:endParaRPr lang="en-US" smtClean="0">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ound Diagonal Corner Rectangle 6"/>
          <p:cNvSpPr/>
          <p:nvPr userDrawn="1"/>
        </p:nvSpPr>
        <p:spPr>
          <a:xfrm>
            <a:off x="152400" y="152400"/>
            <a:ext cx="8839200" cy="3581400"/>
          </a:xfrm>
          <a:prstGeom prst="round2DiagRect">
            <a:avLst>
              <a:gd name="adj1" fmla="val 11816"/>
              <a:gd name="adj2" fmla="val 0"/>
            </a:avLst>
          </a:prstGeom>
          <a:solidFill>
            <a:srgbClr val="234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304800"/>
            <a:ext cx="7772400" cy="3276600"/>
          </a:xfrm>
        </p:spPr>
        <p:txBody>
          <a:bodyPr>
            <a:normAutofit/>
          </a:bodyPr>
          <a:lstStyle>
            <a:lvl1pPr>
              <a:defRPr sz="4400">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40024D-7B7C-46F0-8C32-5508D20BB805}" type="datetimeFigureOut">
              <a:rPr lang="en-US" smtClean="0">
                <a:solidFill>
                  <a:srgbClr val="4D4D4D">
                    <a:tint val="75000"/>
                  </a:srgbClr>
                </a:solidFill>
              </a:rPr>
              <a:pPr/>
              <a:t>10/31/2019</a:t>
            </a:fld>
            <a:endParaRPr lang="en-US">
              <a:solidFill>
                <a:srgbClr val="4D4D4D">
                  <a:tint val="75000"/>
                </a:srgbClr>
              </a:solidFill>
            </a:endParaRPr>
          </a:p>
        </p:txBody>
      </p:sp>
      <p:sp>
        <p:nvSpPr>
          <p:cNvPr id="5" name="Footer Placeholder 4"/>
          <p:cNvSpPr>
            <a:spLocks noGrp="1"/>
          </p:cNvSpPr>
          <p:nvPr>
            <p:ph type="ftr" sz="quarter" idx="11"/>
          </p:nvPr>
        </p:nvSpPr>
        <p:spPr/>
        <p:txBody>
          <a:bodyPr/>
          <a:lstStyle/>
          <a:p>
            <a:endParaRPr lang="en-US">
              <a:solidFill>
                <a:srgbClr val="4D4D4D">
                  <a:tint val="75000"/>
                </a:srgbClr>
              </a:solidFill>
            </a:endParaRPr>
          </a:p>
        </p:txBody>
      </p:sp>
      <p:sp>
        <p:nvSpPr>
          <p:cNvPr id="6" name="Slide Number Placeholder 5"/>
          <p:cNvSpPr>
            <a:spLocks noGrp="1"/>
          </p:cNvSpPr>
          <p:nvPr>
            <p:ph type="sldNum" sz="quarter" idx="12"/>
          </p:nvPr>
        </p:nvSpPr>
        <p:spPr/>
        <p:txBody>
          <a:bodyPr/>
          <a:lstStyle/>
          <a:p>
            <a:fld id="{2BEF6F93-65ED-49AA-8F1C-0C63B80E2998}" type="slidenum">
              <a:rPr lang="en-US" smtClean="0">
                <a:solidFill>
                  <a:srgbClr val="4D4D4D">
                    <a:tint val="75000"/>
                  </a:srgbClr>
                </a:solidFill>
              </a:rPr>
              <a:pPr/>
              <a:t>‹#›</a:t>
            </a:fld>
            <a:endParaRPr lang="en-US">
              <a:solidFill>
                <a:srgbClr val="4D4D4D">
                  <a:tint val="75000"/>
                </a:srgbClr>
              </a:solidFill>
            </a:endParaRPr>
          </a:p>
        </p:txBody>
      </p:sp>
      <p:pic>
        <p:nvPicPr>
          <p:cNvPr id="10" name="Picture 9"/>
          <p:cNvPicPr>
            <a:picLocks noChangeAspect="1"/>
          </p:cNvPicPr>
          <p:nvPr userDrawn="1"/>
        </p:nvPicPr>
        <p:blipFill>
          <a:blip r:embed="rId2" cstate="print"/>
          <a:srcRect/>
          <a:stretch>
            <a:fillRect/>
          </a:stretch>
        </p:blipFill>
        <p:spPr>
          <a:xfrm>
            <a:off x="7139201" y="5790448"/>
            <a:ext cx="1547599" cy="480382"/>
          </a:xfrm>
          <a:prstGeom prst="rect">
            <a:avLst/>
          </a:prstGeom>
        </p:spPr>
      </p:pic>
    </p:spTree>
    <p:extLst>
      <p:ext uri="{BB962C8B-B14F-4D97-AF65-F5344CB8AC3E}">
        <p14:creationId xmlns:p14="http://schemas.microsoft.com/office/powerpoint/2010/main" xmlns="" val="11013028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228600"/>
            <a:ext cx="9144000" cy="1371600"/>
          </a:xfrm>
          <a:prstGeom prst="rect">
            <a:avLst/>
          </a:prstGeom>
          <a:solidFill>
            <a:srgbClr val="234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457200" y="1722437"/>
            <a:ext cx="8229600" cy="4754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40024D-7B7C-46F0-8C32-5508D20BB805}" type="datetimeFigureOut">
              <a:rPr lang="en-US" smtClean="0">
                <a:solidFill>
                  <a:srgbClr val="4D4D4D">
                    <a:tint val="75000"/>
                  </a:srgbClr>
                </a:solidFill>
              </a:rPr>
              <a:pPr/>
              <a:t>10/31/2019</a:t>
            </a:fld>
            <a:endParaRPr lang="en-US">
              <a:solidFill>
                <a:srgbClr val="4D4D4D">
                  <a:tint val="75000"/>
                </a:srgbClr>
              </a:solidFill>
            </a:endParaRPr>
          </a:p>
        </p:txBody>
      </p:sp>
      <p:sp>
        <p:nvSpPr>
          <p:cNvPr id="5" name="Footer Placeholder 4"/>
          <p:cNvSpPr>
            <a:spLocks noGrp="1"/>
          </p:cNvSpPr>
          <p:nvPr>
            <p:ph type="ftr" sz="quarter" idx="11"/>
          </p:nvPr>
        </p:nvSpPr>
        <p:spPr/>
        <p:txBody>
          <a:bodyPr/>
          <a:lstStyle/>
          <a:p>
            <a:endParaRPr lang="en-US">
              <a:solidFill>
                <a:srgbClr val="4D4D4D">
                  <a:tint val="75000"/>
                </a:srgbClr>
              </a:solidFill>
            </a:endParaRPr>
          </a:p>
        </p:txBody>
      </p:sp>
      <p:sp>
        <p:nvSpPr>
          <p:cNvPr id="6" name="Slide Number Placeholder 5"/>
          <p:cNvSpPr>
            <a:spLocks noGrp="1"/>
          </p:cNvSpPr>
          <p:nvPr>
            <p:ph type="sldNum" sz="quarter" idx="12"/>
          </p:nvPr>
        </p:nvSpPr>
        <p:spPr/>
        <p:txBody>
          <a:bodyPr/>
          <a:lstStyle/>
          <a:p>
            <a:fld id="{2BEF6F93-65ED-49AA-8F1C-0C63B80E2998}" type="slidenum">
              <a:rPr lang="en-US" smtClean="0">
                <a:solidFill>
                  <a:srgbClr val="4D4D4D">
                    <a:tint val="75000"/>
                  </a:srgbClr>
                </a:solidFill>
              </a:rPr>
              <a:pPr/>
              <a:t>‹#›</a:t>
            </a:fld>
            <a:endParaRPr lang="en-US">
              <a:solidFill>
                <a:srgbClr val="4D4D4D">
                  <a:tint val="75000"/>
                </a:srgbClr>
              </a:solidFill>
            </a:endParaRPr>
          </a:p>
        </p:txBody>
      </p:sp>
    </p:spTree>
    <p:extLst>
      <p:ext uri="{BB962C8B-B14F-4D97-AF65-F5344CB8AC3E}">
        <p14:creationId xmlns:p14="http://schemas.microsoft.com/office/powerpoint/2010/main" xmlns="" val="18756263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flipV="1">
            <a:off x="0" y="0"/>
            <a:ext cx="9144000" cy="6858000"/>
          </a:xfrm>
          <a:prstGeom prst="rect">
            <a:avLst/>
          </a:prstGeom>
          <a:gradFill flip="none" rotWithShape="1">
            <a:gsLst>
              <a:gs pos="42000">
                <a:schemeClr val="bg1"/>
              </a:gs>
              <a:gs pos="100000">
                <a:srgbClr val="EAEAEA"/>
              </a:gs>
            </a:gsLst>
            <a:path path="circle">
              <a:fillToRect l="50000" t="50000" r="50000" b="50000"/>
            </a:path>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4D4D4D"/>
              </a:solidFill>
            </a:endParaRPr>
          </a:p>
        </p:txBody>
      </p:sp>
      <p:sp>
        <p:nvSpPr>
          <p:cNvPr id="10" name="Round Diagonal Corner Rectangle 9"/>
          <p:cNvSpPr/>
          <p:nvPr userDrawn="1"/>
        </p:nvSpPr>
        <p:spPr>
          <a:xfrm>
            <a:off x="4572000" y="152400"/>
            <a:ext cx="4419600" cy="6553200"/>
          </a:xfrm>
          <a:prstGeom prst="round2DiagRect">
            <a:avLst>
              <a:gd name="adj1" fmla="val 11816"/>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40024D-7B7C-46F0-8C32-5508D20BB805}" type="datetimeFigureOut">
              <a:rPr lang="en-US" smtClean="0">
                <a:solidFill>
                  <a:srgbClr val="4D4D4D">
                    <a:tint val="75000"/>
                  </a:srgbClr>
                </a:solidFill>
              </a:rPr>
              <a:pPr/>
              <a:t>10/31/2019</a:t>
            </a:fld>
            <a:endParaRPr lang="en-US">
              <a:solidFill>
                <a:srgbClr val="4D4D4D">
                  <a:tint val="75000"/>
                </a:srgbClr>
              </a:solidFill>
            </a:endParaRPr>
          </a:p>
        </p:txBody>
      </p:sp>
      <p:sp>
        <p:nvSpPr>
          <p:cNvPr id="5" name="Footer Placeholder 4"/>
          <p:cNvSpPr>
            <a:spLocks noGrp="1"/>
          </p:cNvSpPr>
          <p:nvPr>
            <p:ph type="ftr" sz="quarter" idx="11"/>
          </p:nvPr>
        </p:nvSpPr>
        <p:spPr/>
        <p:txBody>
          <a:bodyPr/>
          <a:lstStyle/>
          <a:p>
            <a:endParaRPr lang="en-US">
              <a:solidFill>
                <a:srgbClr val="4D4D4D">
                  <a:tint val="75000"/>
                </a:srgbClr>
              </a:solidFill>
            </a:endParaRPr>
          </a:p>
        </p:txBody>
      </p:sp>
      <p:sp>
        <p:nvSpPr>
          <p:cNvPr id="6" name="Slide Number Placeholder 5"/>
          <p:cNvSpPr>
            <a:spLocks noGrp="1"/>
          </p:cNvSpPr>
          <p:nvPr>
            <p:ph type="sldNum" sz="quarter" idx="12"/>
          </p:nvPr>
        </p:nvSpPr>
        <p:spPr/>
        <p:txBody>
          <a:bodyPr/>
          <a:lstStyle/>
          <a:p>
            <a:fld id="{2BEF6F93-65ED-49AA-8F1C-0C63B80E2998}" type="slidenum">
              <a:rPr lang="en-US" smtClean="0">
                <a:solidFill>
                  <a:srgbClr val="4D4D4D">
                    <a:tint val="75000"/>
                  </a:srgbClr>
                </a:solidFill>
              </a:rPr>
              <a:pPr/>
              <a:t>‹#›</a:t>
            </a:fld>
            <a:endParaRPr lang="en-US">
              <a:solidFill>
                <a:srgbClr val="4D4D4D">
                  <a:tint val="75000"/>
                </a:srgbClr>
              </a:solidFill>
            </a:endParaRPr>
          </a:p>
        </p:txBody>
      </p:sp>
    </p:spTree>
    <p:extLst>
      <p:ext uri="{BB962C8B-B14F-4D97-AF65-F5344CB8AC3E}">
        <p14:creationId xmlns:p14="http://schemas.microsoft.com/office/powerpoint/2010/main" xmlns="" val="42360269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7" name="Rectangle 6"/>
          <p:cNvSpPr/>
          <p:nvPr userDrawn="1"/>
        </p:nvSpPr>
        <p:spPr>
          <a:xfrm flipV="1">
            <a:off x="0" y="0"/>
            <a:ext cx="9144000" cy="6858000"/>
          </a:xfrm>
          <a:prstGeom prst="rect">
            <a:avLst/>
          </a:prstGeom>
          <a:gradFill flip="none" rotWithShape="1">
            <a:gsLst>
              <a:gs pos="42000">
                <a:schemeClr val="bg1"/>
              </a:gs>
              <a:gs pos="100000">
                <a:srgbClr val="EAEAEA"/>
              </a:gs>
            </a:gsLst>
            <a:path path="circle">
              <a:fillToRect l="50000" t="50000" r="50000" b="50000"/>
            </a:path>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4D4D4D"/>
              </a:solidFill>
            </a:endParaRPr>
          </a:p>
        </p:txBody>
      </p:sp>
      <p:sp>
        <p:nvSpPr>
          <p:cNvPr id="9" name="Round Diagonal Corner Rectangle 8"/>
          <p:cNvSpPr/>
          <p:nvPr userDrawn="1"/>
        </p:nvSpPr>
        <p:spPr>
          <a:xfrm>
            <a:off x="152400" y="4267200"/>
            <a:ext cx="8839200" cy="2438400"/>
          </a:xfrm>
          <a:prstGeom prst="round2DiagRect">
            <a:avLst>
              <a:gd name="adj1" fmla="val 11816"/>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4343400"/>
            <a:ext cx="8229599" cy="1362075"/>
          </a:xfrm>
        </p:spPr>
        <p:txBody>
          <a:bodyPr anchor="t">
            <a:normAutofit/>
          </a:bodyPr>
          <a:lstStyle>
            <a:lvl1pPr algn="l">
              <a:defRPr sz="3600" b="1" cap="all">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457200" y="2667000"/>
            <a:ext cx="82295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40024D-7B7C-46F0-8C32-5508D20BB805}" type="datetimeFigureOut">
              <a:rPr lang="en-US" smtClean="0">
                <a:solidFill>
                  <a:srgbClr val="4D4D4D">
                    <a:tint val="75000"/>
                  </a:srgbClr>
                </a:solidFill>
              </a:rPr>
              <a:pPr/>
              <a:t>10/31/2019</a:t>
            </a:fld>
            <a:endParaRPr lang="en-US">
              <a:solidFill>
                <a:srgbClr val="4D4D4D">
                  <a:tint val="75000"/>
                </a:srgbClr>
              </a:solidFill>
            </a:endParaRPr>
          </a:p>
        </p:txBody>
      </p:sp>
      <p:sp>
        <p:nvSpPr>
          <p:cNvPr id="5" name="Footer Placeholder 4"/>
          <p:cNvSpPr>
            <a:spLocks noGrp="1"/>
          </p:cNvSpPr>
          <p:nvPr>
            <p:ph type="ftr" sz="quarter" idx="11"/>
          </p:nvPr>
        </p:nvSpPr>
        <p:spPr/>
        <p:txBody>
          <a:bodyPr/>
          <a:lstStyle/>
          <a:p>
            <a:endParaRPr lang="en-US">
              <a:solidFill>
                <a:srgbClr val="4D4D4D">
                  <a:tint val="75000"/>
                </a:srgbClr>
              </a:solidFill>
            </a:endParaRPr>
          </a:p>
        </p:txBody>
      </p:sp>
      <p:sp>
        <p:nvSpPr>
          <p:cNvPr id="6" name="Slide Number Placeholder 5"/>
          <p:cNvSpPr>
            <a:spLocks noGrp="1"/>
          </p:cNvSpPr>
          <p:nvPr>
            <p:ph type="sldNum" sz="quarter" idx="12"/>
          </p:nvPr>
        </p:nvSpPr>
        <p:spPr/>
        <p:txBody>
          <a:bodyPr/>
          <a:lstStyle/>
          <a:p>
            <a:fld id="{2BEF6F93-65ED-49AA-8F1C-0C63B80E2998}" type="slidenum">
              <a:rPr lang="en-US" smtClean="0">
                <a:solidFill>
                  <a:srgbClr val="4D4D4D">
                    <a:tint val="75000"/>
                  </a:srgbClr>
                </a:solidFill>
              </a:rPr>
              <a:pPr/>
              <a:t>‹#›</a:t>
            </a:fld>
            <a:endParaRPr lang="en-US">
              <a:solidFill>
                <a:srgbClr val="4D4D4D">
                  <a:tint val="75000"/>
                </a:srgbClr>
              </a:solidFill>
            </a:endParaRPr>
          </a:p>
        </p:txBody>
      </p:sp>
    </p:spTree>
    <p:extLst>
      <p:ext uri="{BB962C8B-B14F-4D97-AF65-F5344CB8AC3E}">
        <p14:creationId xmlns:p14="http://schemas.microsoft.com/office/powerpoint/2010/main" xmlns="" val="41913286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228600"/>
            <a:ext cx="9144000" cy="1371600"/>
          </a:xfrm>
          <a:prstGeom prst="rect">
            <a:avLst/>
          </a:prstGeom>
          <a:solidFill>
            <a:srgbClr val="234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40024D-7B7C-46F0-8C32-5508D20BB805}" type="datetimeFigureOut">
              <a:rPr lang="en-US" smtClean="0">
                <a:solidFill>
                  <a:srgbClr val="4D4D4D">
                    <a:tint val="75000"/>
                  </a:srgbClr>
                </a:solidFill>
              </a:rPr>
              <a:pPr/>
              <a:t>10/31/2019</a:t>
            </a:fld>
            <a:endParaRPr lang="en-US">
              <a:solidFill>
                <a:srgbClr val="4D4D4D">
                  <a:tint val="75000"/>
                </a:srgbClr>
              </a:solidFill>
            </a:endParaRPr>
          </a:p>
        </p:txBody>
      </p:sp>
      <p:sp>
        <p:nvSpPr>
          <p:cNvPr id="6" name="Footer Placeholder 5"/>
          <p:cNvSpPr>
            <a:spLocks noGrp="1"/>
          </p:cNvSpPr>
          <p:nvPr>
            <p:ph type="ftr" sz="quarter" idx="11"/>
          </p:nvPr>
        </p:nvSpPr>
        <p:spPr/>
        <p:txBody>
          <a:bodyPr/>
          <a:lstStyle/>
          <a:p>
            <a:endParaRPr lang="en-US">
              <a:solidFill>
                <a:srgbClr val="4D4D4D">
                  <a:tint val="75000"/>
                </a:srgbClr>
              </a:solidFill>
            </a:endParaRPr>
          </a:p>
        </p:txBody>
      </p:sp>
      <p:sp>
        <p:nvSpPr>
          <p:cNvPr id="7" name="Slide Number Placeholder 6"/>
          <p:cNvSpPr>
            <a:spLocks noGrp="1"/>
          </p:cNvSpPr>
          <p:nvPr>
            <p:ph type="sldNum" sz="quarter" idx="12"/>
          </p:nvPr>
        </p:nvSpPr>
        <p:spPr/>
        <p:txBody>
          <a:bodyPr/>
          <a:lstStyle/>
          <a:p>
            <a:fld id="{2BEF6F93-65ED-49AA-8F1C-0C63B80E2998}" type="slidenum">
              <a:rPr lang="en-US" smtClean="0">
                <a:solidFill>
                  <a:srgbClr val="4D4D4D">
                    <a:tint val="75000"/>
                  </a:srgbClr>
                </a:solidFill>
              </a:rPr>
              <a:pPr/>
              <a:t>‹#›</a:t>
            </a:fld>
            <a:endParaRPr lang="en-US">
              <a:solidFill>
                <a:srgbClr val="4D4D4D">
                  <a:tint val="75000"/>
                </a:srgbClr>
              </a:solidFill>
            </a:endParaRPr>
          </a:p>
        </p:txBody>
      </p:sp>
    </p:spTree>
    <p:extLst>
      <p:ext uri="{BB962C8B-B14F-4D97-AF65-F5344CB8AC3E}">
        <p14:creationId xmlns:p14="http://schemas.microsoft.com/office/powerpoint/2010/main" xmlns="" val="13965500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228600"/>
            <a:ext cx="9144000" cy="1371600"/>
          </a:xfrm>
          <a:prstGeom prst="rect">
            <a:avLst/>
          </a:prstGeom>
          <a:solidFill>
            <a:srgbClr val="234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859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257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8859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257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40024D-7B7C-46F0-8C32-5508D20BB805}" type="datetimeFigureOut">
              <a:rPr lang="en-US" smtClean="0">
                <a:solidFill>
                  <a:srgbClr val="4D4D4D">
                    <a:tint val="75000"/>
                  </a:srgbClr>
                </a:solidFill>
              </a:rPr>
              <a:pPr/>
              <a:t>10/31/2019</a:t>
            </a:fld>
            <a:endParaRPr lang="en-US">
              <a:solidFill>
                <a:srgbClr val="4D4D4D">
                  <a:tint val="75000"/>
                </a:srgbClr>
              </a:solidFill>
            </a:endParaRPr>
          </a:p>
        </p:txBody>
      </p:sp>
      <p:sp>
        <p:nvSpPr>
          <p:cNvPr id="8" name="Footer Placeholder 7"/>
          <p:cNvSpPr>
            <a:spLocks noGrp="1"/>
          </p:cNvSpPr>
          <p:nvPr>
            <p:ph type="ftr" sz="quarter" idx="11"/>
          </p:nvPr>
        </p:nvSpPr>
        <p:spPr/>
        <p:txBody>
          <a:bodyPr/>
          <a:lstStyle/>
          <a:p>
            <a:endParaRPr lang="en-US">
              <a:solidFill>
                <a:srgbClr val="4D4D4D">
                  <a:tint val="75000"/>
                </a:srgbClr>
              </a:solidFill>
            </a:endParaRPr>
          </a:p>
        </p:txBody>
      </p:sp>
      <p:sp>
        <p:nvSpPr>
          <p:cNvPr id="9" name="Slide Number Placeholder 8"/>
          <p:cNvSpPr>
            <a:spLocks noGrp="1"/>
          </p:cNvSpPr>
          <p:nvPr>
            <p:ph type="sldNum" sz="quarter" idx="12"/>
          </p:nvPr>
        </p:nvSpPr>
        <p:spPr/>
        <p:txBody>
          <a:bodyPr/>
          <a:lstStyle/>
          <a:p>
            <a:fld id="{2BEF6F93-65ED-49AA-8F1C-0C63B80E2998}" type="slidenum">
              <a:rPr lang="en-US" smtClean="0">
                <a:solidFill>
                  <a:srgbClr val="4D4D4D">
                    <a:tint val="75000"/>
                  </a:srgbClr>
                </a:solidFill>
              </a:rPr>
              <a:pPr/>
              <a:t>‹#›</a:t>
            </a:fld>
            <a:endParaRPr lang="en-US">
              <a:solidFill>
                <a:srgbClr val="4D4D4D">
                  <a:tint val="75000"/>
                </a:srgbClr>
              </a:solidFill>
            </a:endParaRPr>
          </a:p>
        </p:txBody>
      </p:sp>
    </p:spTree>
    <p:extLst>
      <p:ext uri="{BB962C8B-B14F-4D97-AF65-F5344CB8AC3E}">
        <p14:creationId xmlns:p14="http://schemas.microsoft.com/office/powerpoint/2010/main" xmlns="" val="10459508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228600"/>
            <a:ext cx="9144000" cy="1371600"/>
          </a:xfrm>
          <a:prstGeom prst="rect">
            <a:avLst/>
          </a:prstGeom>
          <a:solidFill>
            <a:srgbClr val="234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40024D-7B7C-46F0-8C32-5508D20BB805}" type="datetimeFigureOut">
              <a:rPr lang="en-US" smtClean="0">
                <a:solidFill>
                  <a:srgbClr val="4D4D4D">
                    <a:tint val="75000"/>
                  </a:srgbClr>
                </a:solidFill>
              </a:rPr>
              <a:pPr/>
              <a:t>10/31/2019</a:t>
            </a:fld>
            <a:endParaRPr lang="en-US">
              <a:solidFill>
                <a:srgbClr val="4D4D4D">
                  <a:tint val="75000"/>
                </a:srgbClr>
              </a:solidFill>
            </a:endParaRPr>
          </a:p>
        </p:txBody>
      </p:sp>
      <p:sp>
        <p:nvSpPr>
          <p:cNvPr id="4" name="Footer Placeholder 3"/>
          <p:cNvSpPr>
            <a:spLocks noGrp="1"/>
          </p:cNvSpPr>
          <p:nvPr>
            <p:ph type="ftr" sz="quarter" idx="11"/>
          </p:nvPr>
        </p:nvSpPr>
        <p:spPr/>
        <p:txBody>
          <a:bodyPr/>
          <a:lstStyle/>
          <a:p>
            <a:endParaRPr lang="en-US">
              <a:solidFill>
                <a:srgbClr val="4D4D4D">
                  <a:tint val="75000"/>
                </a:srgbClr>
              </a:solidFill>
            </a:endParaRPr>
          </a:p>
        </p:txBody>
      </p:sp>
      <p:sp>
        <p:nvSpPr>
          <p:cNvPr id="5" name="Slide Number Placeholder 4"/>
          <p:cNvSpPr>
            <a:spLocks noGrp="1"/>
          </p:cNvSpPr>
          <p:nvPr>
            <p:ph type="sldNum" sz="quarter" idx="12"/>
          </p:nvPr>
        </p:nvSpPr>
        <p:spPr/>
        <p:txBody>
          <a:bodyPr/>
          <a:lstStyle/>
          <a:p>
            <a:fld id="{2BEF6F93-65ED-49AA-8F1C-0C63B80E2998}" type="slidenum">
              <a:rPr lang="en-US" smtClean="0">
                <a:solidFill>
                  <a:srgbClr val="4D4D4D">
                    <a:tint val="75000"/>
                  </a:srgbClr>
                </a:solidFill>
              </a:rPr>
              <a:pPr/>
              <a:t>‹#›</a:t>
            </a:fld>
            <a:endParaRPr lang="en-US">
              <a:solidFill>
                <a:srgbClr val="4D4D4D">
                  <a:tint val="75000"/>
                </a:srgbClr>
              </a:solidFill>
            </a:endParaRPr>
          </a:p>
        </p:txBody>
      </p:sp>
    </p:spTree>
    <p:extLst>
      <p:ext uri="{BB962C8B-B14F-4D97-AF65-F5344CB8AC3E}">
        <p14:creationId xmlns:p14="http://schemas.microsoft.com/office/powerpoint/2010/main" xmlns="" val="14827952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40024D-7B7C-46F0-8C32-5508D20BB805}" type="datetimeFigureOut">
              <a:rPr lang="en-US" smtClean="0">
                <a:solidFill>
                  <a:srgbClr val="4D4D4D">
                    <a:tint val="75000"/>
                  </a:srgbClr>
                </a:solidFill>
              </a:rPr>
              <a:pPr/>
              <a:t>10/31/2019</a:t>
            </a:fld>
            <a:endParaRPr lang="en-US">
              <a:solidFill>
                <a:srgbClr val="4D4D4D">
                  <a:tint val="75000"/>
                </a:srgbClr>
              </a:solidFill>
            </a:endParaRPr>
          </a:p>
        </p:txBody>
      </p:sp>
      <p:sp>
        <p:nvSpPr>
          <p:cNvPr id="3" name="Footer Placeholder 2"/>
          <p:cNvSpPr>
            <a:spLocks noGrp="1"/>
          </p:cNvSpPr>
          <p:nvPr>
            <p:ph type="ftr" sz="quarter" idx="11"/>
          </p:nvPr>
        </p:nvSpPr>
        <p:spPr/>
        <p:txBody>
          <a:bodyPr/>
          <a:lstStyle/>
          <a:p>
            <a:endParaRPr lang="en-US">
              <a:solidFill>
                <a:srgbClr val="4D4D4D">
                  <a:tint val="75000"/>
                </a:srgbClr>
              </a:solidFill>
            </a:endParaRPr>
          </a:p>
        </p:txBody>
      </p:sp>
      <p:sp>
        <p:nvSpPr>
          <p:cNvPr id="4" name="Slide Number Placeholder 3"/>
          <p:cNvSpPr>
            <a:spLocks noGrp="1"/>
          </p:cNvSpPr>
          <p:nvPr>
            <p:ph type="sldNum" sz="quarter" idx="12"/>
          </p:nvPr>
        </p:nvSpPr>
        <p:spPr/>
        <p:txBody>
          <a:bodyPr/>
          <a:lstStyle/>
          <a:p>
            <a:fld id="{2BEF6F93-65ED-49AA-8F1C-0C63B80E2998}" type="slidenum">
              <a:rPr lang="en-US" smtClean="0">
                <a:solidFill>
                  <a:srgbClr val="4D4D4D">
                    <a:tint val="75000"/>
                  </a:srgbClr>
                </a:solidFill>
              </a:rPr>
              <a:pPr/>
              <a:t>‹#›</a:t>
            </a:fld>
            <a:endParaRPr lang="en-US">
              <a:solidFill>
                <a:srgbClr val="4D4D4D">
                  <a:tint val="75000"/>
                </a:srgbClr>
              </a:solidFill>
            </a:endParaRPr>
          </a:p>
        </p:txBody>
      </p:sp>
    </p:spTree>
    <p:extLst>
      <p:ext uri="{BB962C8B-B14F-4D97-AF65-F5344CB8AC3E}">
        <p14:creationId xmlns:p14="http://schemas.microsoft.com/office/powerpoint/2010/main" xmlns="" val="22744798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40024D-7B7C-46F0-8C32-5508D20BB805}" type="datetimeFigureOut">
              <a:rPr lang="en-US" smtClean="0">
                <a:solidFill>
                  <a:srgbClr val="4D4D4D">
                    <a:tint val="75000"/>
                  </a:srgbClr>
                </a:solidFill>
              </a:rPr>
              <a:pPr/>
              <a:t>10/31/2019</a:t>
            </a:fld>
            <a:endParaRPr lang="en-US">
              <a:solidFill>
                <a:srgbClr val="4D4D4D">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4D4D4D">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EF6F93-65ED-49AA-8F1C-0C63B80E2998}" type="slidenum">
              <a:rPr lang="en-US" smtClean="0">
                <a:solidFill>
                  <a:srgbClr val="4D4D4D">
                    <a:tint val="75000"/>
                  </a:srgbClr>
                </a:solidFill>
              </a:rPr>
              <a:pPr/>
              <a:t>‹#›</a:t>
            </a:fld>
            <a:endParaRPr lang="en-US">
              <a:solidFill>
                <a:srgbClr val="4D4D4D">
                  <a:tint val="75000"/>
                </a:srgbClr>
              </a:solidFill>
            </a:endParaRPr>
          </a:p>
        </p:txBody>
      </p:sp>
    </p:spTree>
    <p:extLst>
      <p:ext uri="{BB962C8B-B14F-4D97-AF65-F5344CB8AC3E}">
        <p14:creationId xmlns:p14="http://schemas.microsoft.com/office/powerpoint/2010/main" xmlns="" val="334334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iming>
    <p:tnLst>
      <p:par>
        <p:cTn id="1" dur="indefinite" restart="never" nodeType="tmRoot"/>
      </p:par>
    </p:tnLst>
  </p:timing>
  <p:txStyles>
    <p:titleStyle>
      <a:lvl1pPr algn="ctr"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mLHJgCi2Iwk"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Ix9lIwa9h1E"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 Id="rId5" Type="http://schemas.openxmlformats.org/officeDocument/2006/relationships/image" Target="../media/image24.jpeg"/><Relationship Id="rId4" Type="http://schemas.openxmlformats.org/officeDocument/2006/relationships/image" Target="../media/image23.jpeg"/></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A1shkZENeso"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 y="152400"/>
            <a:ext cx="8839200" cy="3581400"/>
          </a:xfrm>
        </p:spPr>
        <p:txBody>
          <a:bodyPr>
            <a:noAutofit/>
          </a:bodyPr>
          <a:lstStyle/>
          <a:p>
            <a:r>
              <a:rPr lang="en-US" b="1">
                <a:effectLst/>
              </a:rPr>
              <a:t>Overcoming the Disruption:  How to Address the Distracting </a:t>
            </a:r>
            <a:r>
              <a:rPr lang="en-US" b="1" smtClean="0">
                <a:effectLst/>
              </a:rPr>
              <a:t>“Concerned Citizen”</a:t>
            </a:r>
            <a:endParaRPr lang="en-US" sz="4400">
              <a:solidFill>
                <a:schemeClr val="bg1"/>
              </a:solidFill>
            </a:endParaRPr>
          </a:p>
        </p:txBody>
      </p:sp>
      <p:sp>
        <p:nvSpPr>
          <p:cNvPr id="5" name="Subtitle 4"/>
          <p:cNvSpPr>
            <a:spLocks noGrp="1"/>
          </p:cNvSpPr>
          <p:nvPr>
            <p:ph type="subTitle" idx="1"/>
          </p:nvPr>
        </p:nvSpPr>
        <p:spPr/>
        <p:txBody>
          <a:bodyPr>
            <a:normAutofit/>
          </a:bodyPr>
          <a:lstStyle/>
          <a:p>
            <a:r>
              <a:rPr lang="en-US" sz="2800" b="1" i="1" smtClean="0">
                <a:latin typeface="Arial" panose="020B0604020202020204" pitchFamily="34" charset="0"/>
                <a:cs typeface="Arial" panose="020B0604020202020204" pitchFamily="34" charset="0"/>
              </a:rPr>
              <a:t>Presented by</a:t>
            </a:r>
            <a:r>
              <a:rPr lang="en-US" sz="2800" b="1" smtClean="0">
                <a:latin typeface="Arial" panose="020B0604020202020204" pitchFamily="34" charset="0"/>
                <a:cs typeface="Arial" panose="020B0604020202020204" pitchFamily="34" charset="0"/>
              </a:rPr>
              <a:t>:</a:t>
            </a:r>
            <a:r>
              <a:rPr lang="en-US" sz="2800" smtClean="0">
                <a:latin typeface="Arial" panose="020B0604020202020204" pitchFamily="34" charset="0"/>
                <a:cs typeface="Arial" panose="020B0604020202020204" pitchFamily="34" charset="0"/>
              </a:rPr>
              <a:t/>
            </a:r>
            <a:br>
              <a:rPr lang="en-US" sz="2800" smtClean="0">
                <a:latin typeface="Arial" panose="020B0604020202020204" pitchFamily="34" charset="0"/>
                <a:cs typeface="Arial" panose="020B0604020202020204" pitchFamily="34" charset="0"/>
              </a:rPr>
            </a:br>
            <a:r>
              <a:rPr lang="en-US" sz="2800" smtClean="0">
                <a:latin typeface="Arial" panose="020B0604020202020204" pitchFamily="34" charset="0"/>
                <a:cs typeface="Arial" panose="020B0604020202020204" pitchFamily="34" charset="0"/>
              </a:rPr>
              <a:t>Joseph M. Wientge, Jr.</a:t>
            </a:r>
            <a:endParaRPr lang="en-US">
              <a:latin typeface="Arial" panose="020B0604020202020204" pitchFamily="34" charset="0"/>
              <a:cs typeface="Arial" panose="020B0604020202020204" pitchFamily="34" charset="0"/>
            </a:endParaRPr>
          </a:p>
        </p:txBody>
      </p:sp>
      <p:sp>
        <p:nvSpPr>
          <p:cNvPr id="7" name="Subtitle 4"/>
          <p:cNvSpPr txBox="1"/>
          <p:nvPr/>
        </p:nvSpPr>
        <p:spPr>
          <a:xfrm>
            <a:off x="304800" y="5905500"/>
            <a:ext cx="3505200" cy="8763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400" b="1" smtClean="0">
                <a:solidFill>
                  <a:srgbClr val="4D4D4D">
                    <a:lumMod val="50000"/>
                    <a:lumOff val="50000"/>
                  </a:srgbClr>
                </a:solidFill>
                <a:latin typeface="Arial" panose="020B0604020202020204" pitchFamily="34" charset="0"/>
                <a:cs typeface="Arial" panose="020B0604020202020204" pitchFamily="34" charset="0"/>
              </a:rPr>
              <a:t>MARE Conference</a:t>
            </a:r>
          </a:p>
          <a:p>
            <a:pPr algn="l"/>
            <a:r>
              <a:rPr lang="en-US" sz="2400" b="1" smtClean="0">
                <a:solidFill>
                  <a:srgbClr val="4D4D4D">
                    <a:lumMod val="50000"/>
                    <a:lumOff val="50000"/>
                  </a:srgbClr>
                </a:solidFill>
                <a:latin typeface="Arial" panose="020B0604020202020204" pitchFamily="34" charset="0"/>
                <a:cs typeface="Arial" panose="020B0604020202020204" pitchFamily="34" charset="0"/>
              </a:rPr>
              <a:t>October, 2019</a:t>
            </a:r>
            <a:endParaRPr lang="en-US" sz="2800" b="1">
              <a:solidFill>
                <a:srgbClr val="4D4D4D">
                  <a:lumMod val="50000"/>
                  <a:lumOff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54198758"/>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bg1"/>
                </a:solidFill>
              </a:rPr>
              <a:t>Public Grievance Procedure</a:t>
            </a:r>
            <a:endParaRPr lang="en-US">
              <a:solidFill>
                <a:schemeClr val="bg1"/>
              </a:solidFill>
            </a:endParaRPr>
          </a:p>
        </p:txBody>
      </p:sp>
      <p:sp>
        <p:nvSpPr>
          <p:cNvPr id="3" name="Content Placeholder 2"/>
          <p:cNvSpPr>
            <a:spLocks noGrp="1"/>
          </p:cNvSpPr>
          <p:nvPr>
            <p:ph idx="1"/>
          </p:nvPr>
        </p:nvSpPr>
        <p:spPr/>
        <p:txBody>
          <a:bodyPr>
            <a:normAutofit/>
          </a:bodyPr>
          <a:lstStyle/>
          <a:p>
            <a:r>
              <a:rPr lang="en-US"/>
              <a:t>Policy KL-AP(1)/1480 - The following steps are to be followed by parents/guardians or the public when questions or complaints arise regarding the operation of the school </a:t>
            </a:r>
            <a:r>
              <a:rPr lang="en-US" smtClean="0"/>
              <a:t>district.</a:t>
            </a:r>
          </a:p>
          <a:p>
            <a:pPr lvl="1"/>
            <a:r>
              <a:rPr lang="en-US"/>
              <a:t>Issue should first be addressed to the </a:t>
            </a:r>
            <a:r>
              <a:rPr lang="en-US" b="1"/>
              <a:t>teacher</a:t>
            </a:r>
            <a:r>
              <a:rPr lang="en-US"/>
              <a:t> or </a:t>
            </a:r>
            <a:r>
              <a:rPr lang="en-US" b="1"/>
              <a:t>employee</a:t>
            </a:r>
            <a:r>
              <a:rPr lang="en-US"/>
              <a:t> </a:t>
            </a:r>
            <a:r>
              <a:rPr lang="en-US" smtClean="0"/>
              <a:t>involved</a:t>
            </a:r>
            <a:endParaRPr lang="en-US"/>
          </a:p>
          <a:p>
            <a:pPr lvl="1"/>
            <a:r>
              <a:rPr lang="en-US"/>
              <a:t>Unsettled matters should be presented to the </a:t>
            </a:r>
            <a:r>
              <a:rPr lang="en-US" b="1" smtClean="0"/>
              <a:t>principal</a:t>
            </a:r>
            <a:endParaRPr lang="en-US"/>
          </a:p>
          <a:p>
            <a:pPr lvl="1"/>
            <a:r>
              <a:rPr lang="en-US"/>
              <a:t>Then the appropriate Central Office </a:t>
            </a:r>
            <a:r>
              <a:rPr lang="en-US" b="1"/>
              <a:t>Administrator</a:t>
            </a:r>
            <a:endParaRPr lang="en-US"/>
          </a:p>
          <a:p>
            <a:pPr lvl="1"/>
            <a:r>
              <a:rPr lang="en-US"/>
              <a:t>Then the </a:t>
            </a:r>
            <a:r>
              <a:rPr lang="en-US" b="1"/>
              <a:t>Superintendent</a:t>
            </a:r>
            <a:endParaRPr lang="en-US"/>
          </a:p>
          <a:p>
            <a:pPr lvl="1"/>
            <a:r>
              <a:rPr lang="en-US"/>
              <a:t>Finally the </a:t>
            </a:r>
            <a:r>
              <a:rPr lang="en-US" b="1"/>
              <a:t>Board of </a:t>
            </a:r>
            <a:r>
              <a:rPr lang="en-US" b="1" smtClean="0"/>
              <a:t>Education</a:t>
            </a:r>
            <a:endParaRPr lang="en-US"/>
          </a:p>
        </p:txBody>
      </p:sp>
    </p:spTree>
    <p:extLst>
      <p:ext uri="{BB962C8B-B14F-4D97-AF65-F5344CB8AC3E}">
        <p14:creationId xmlns:p14="http://schemas.microsoft.com/office/powerpoint/2010/main" xmlns="" val="4133293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solidFill>
                  <a:schemeClr val="bg1"/>
                </a:solidFill>
              </a:rPr>
              <a:t>Public Grievance Procedure (cont.)</a:t>
            </a:r>
            <a:endParaRPr lang="en-US">
              <a:solidFill>
                <a:schemeClr val="bg1"/>
              </a:solidFill>
            </a:endParaRPr>
          </a:p>
        </p:txBody>
      </p:sp>
      <p:sp>
        <p:nvSpPr>
          <p:cNvPr id="3" name="Content Placeholder 2"/>
          <p:cNvSpPr>
            <a:spLocks noGrp="1"/>
          </p:cNvSpPr>
          <p:nvPr>
            <p:ph idx="1"/>
          </p:nvPr>
        </p:nvSpPr>
        <p:spPr/>
        <p:txBody>
          <a:bodyPr>
            <a:normAutofit fontScale="92500" lnSpcReduction="10000"/>
          </a:bodyPr>
          <a:lstStyle/>
          <a:p>
            <a:pPr lvl="0">
              <a:lnSpc>
                <a:spcPct val="110000"/>
              </a:lnSpc>
            </a:pPr>
            <a:r>
              <a:rPr lang="en-US"/>
              <a:t>After first level interaction – each step should include written complaint and written </a:t>
            </a:r>
            <a:r>
              <a:rPr lang="en-US" smtClean="0"/>
              <a:t>response</a:t>
            </a:r>
          </a:p>
          <a:p>
            <a:pPr>
              <a:lnSpc>
                <a:spcPct val="110000"/>
              </a:lnSpc>
            </a:pPr>
            <a:r>
              <a:rPr lang="en-US"/>
              <a:t>If issue reaches Board, then Superintendent and Board President shall determine if it will be brought to </a:t>
            </a:r>
            <a:r>
              <a:rPr lang="en-US" smtClean="0"/>
              <a:t>Board’s </a:t>
            </a:r>
            <a:r>
              <a:rPr lang="en-US"/>
              <a:t>attention. </a:t>
            </a:r>
            <a:r>
              <a:rPr lang="en-US" smtClean="0"/>
              <a:t>Board </a:t>
            </a:r>
            <a:r>
              <a:rPr lang="en-US"/>
              <a:t>may address issue without requirement of public </a:t>
            </a:r>
            <a:r>
              <a:rPr lang="en-US" smtClean="0"/>
              <a:t>comments.</a:t>
            </a:r>
          </a:p>
          <a:p>
            <a:pPr lvl="0">
              <a:lnSpc>
                <a:spcPct val="110000"/>
              </a:lnSpc>
            </a:pPr>
            <a:r>
              <a:rPr lang="en-US"/>
              <a:t>Board Options:</a:t>
            </a:r>
          </a:p>
          <a:p>
            <a:pPr lvl="1">
              <a:lnSpc>
                <a:spcPct val="110000"/>
              </a:lnSpc>
            </a:pPr>
            <a:r>
              <a:rPr lang="en-US"/>
              <a:t>Do nothing and let Superintendent’s decision stand</a:t>
            </a:r>
          </a:p>
          <a:p>
            <a:pPr lvl="1">
              <a:lnSpc>
                <a:spcPct val="110000"/>
              </a:lnSpc>
            </a:pPr>
            <a:r>
              <a:rPr lang="en-US"/>
              <a:t>Issue written decision</a:t>
            </a:r>
          </a:p>
          <a:p>
            <a:pPr lvl="1">
              <a:lnSpc>
                <a:spcPct val="110000"/>
              </a:lnSpc>
            </a:pPr>
            <a:r>
              <a:rPr lang="en-US"/>
              <a:t>Solicit comments from patron during closed session</a:t>
            </a:r>
          </a:p>
          <a:p>
            <a:pPr lvl="1">
              <a:lnSpc>
                <a:spcPct val="110000"/>
              </a:lnSpc>
            </a:pPr>
            <a:r>
              <a:rPr lang="en-US"/>
              <a:t>Place issue on agenda for public </a:t>
            </a:r>
            <a:r>
              <a:rPr lang="en-US" smtClean="0"/>
              <a:t>discussion</a:t>
            </a:r>
            <a:endParaRPr lang="en-US"/>
          </a:p>
        </p:txBody>
      </p:sp>
    </p:spTree>
    <p:extLst>
      <p:ext uri="{BB962C8B-B14F-4D97-AF65-F5344CB8AC3E}">
        <p14:creationId xmlns:p14="http://schemas.microsoft.com/office/powerpoint/2010/main" xmlns="" val="2435909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X:\Stock Photos\_people\shutterstock_103684484_NO_BG_woman_angry_upset_mad.png"/>
          <p:cNvPicPr>
            <a:picLocks noChangeAspect="1" noChangeArrowheads="1"/>
          </p:cNvPicPr>
          <p:nvPr/>
        </p:nvPicPr>
        <p:blipFill>
          <a:blip r:embed="rId2" cstate="print"/>
          <a:srcRect/>
          <a:stretch>
            <a:fillRect/>
          </a:stretch>
        </p:blipFill>
        <p:spPr>
          <a:xfrm>
            <a:off x="6217250" y="2590800"/>
            <a:ext cx="2926749" cy="42672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normAutofit/>
          </a:bodyPr>
          <a:lstStyle/>
          <a:p>
            <a:r>
              <a:rPr lang="en-US" smtClean="0">
                <a:solidFill>
                  <a:schemeClr val="bg1"/>
                </a:solidFill>
              </a:rPr>
              <a:t>Public Grievance Procedure (cont.)</a:t>
            </a:r>
            <a:endParaRPr lang="en-US">
              <a:solidFill>
                <a:schemeClr val="bg1"/>
              </a:solidFill>
            </a:endParaRPr>
          </a:p>
        </p:txBody>
      </p:sp>
      <p:sp>
        <p:nvSpPr>
          <p:cNvPr id="3" name="Content Placeholder 2"/>
          <p:cNvSpPr>
            <a:spLocks noGrp="1"/>
          </p:cNvSpPr>
          <p:nvPr>
            <p:ph idx="1"/>
          </p:nvPr>
        </p:nvSpPr>
        <p:spPr>
          <a:xfrm>
            <a:off x="457200" y="1722437"/>
            <a:ext cx="6019800" cy="4906963"/>
          </a:xfrm>
        </p:spPr>
        <p:txBody>
          <a:bodyPr/>
          <a:lstStyle/>
          <a:p>
            <a:pPr lvl="0"/>
            <a:r>
              <a:rPr lang="en-US"/>
              <a:t>Application to Scenario – use grievance procedures to eliminate many potentially contentious issues </a:t>
            </a:r>
          </a:p>
          <a:p>
            <a:pPr lvl="1"/>
            <a:r>
              <a:rPr lang="en-US"/>
              <a:t>Early resolution</a:t>
            </a:r>
          </a:p>
          <a:p>
            <a:pPr lvl="1"/>
            <a:r>
              <a:rPr lang="en-US"/>
              <a:t>Support for faculty and administrators</a:t>
            </a:r>
          </a:p>
          <a:p>
            <a:pPr lvl="1"/>
            <a:r>
              <a:rPr lang="en-US"/>
              <a:t>The Board is not the District’s </a:t>
            </a:r>
            <a:r>
              <a:rPr lang="en-US" smtClean="0"/>
              <a:t>Complaint Department</a:t>
            </a:r>
            <a:endParaRPr lang="en-US"/>
          </a:p>
          <a:p>
            <a:pPr lvl="1"/>
            <a:r>
              <a:rPr lang="en-US"/>
              <a:t>Allows Board and Administration </a:t>
            </a:r>
            <a:r>
              <a:rPr lang="en-US" smtClean="0"/>
              <a:t/>
            </a:r>
            <a:br>
              <a:rPr lang="en-US" smtClean="0"/>
            </a:br>
            <a:r>
              <a:rPr lang="en-US" smtClean="0"/>
              <a:t>to </a:t>
            </a:r>
            <a:r>
              <a:rPr lang="en-US"/>
              <a:t>be prepared to address issues </a:t>
            </a:r>
            <a:r>
              <a:rPr lang="en-US" smtClean="0"/>
              <a:t/>
            </a:r>
            <a:br>
              <a:rPr lang="en-US" smtClean="0"/>
            </a:br>
            <a:r>
              <a:rPr lang="en-US" smtClean="0"/>
              <a:t>in </a:t>
            </a:r>
            <a:r>
              <a:rPr lang="en-US"/>
              <a:t>public session</a:t>
            </a:r>
            <a:r>
              <a:rPr lang="en-US" smtClean="0"/>
              <a:t>.</a:t>
            </a:r>
            <a:endParaRPr lang="en-US"/>
          </a:p>
        </p:txBody>
      </p:sp>
    </p:spTree>
    <p:extLst>
      <p:ext uri="{BB962C8B-B14F-4D97-AF65-F5344CB8AC3E}">
        <p14:creationId xmlns:p14="http://schemas.microsoft.com/office/powerpoint/2010/main" xmlns="" val="7259102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solidFill>
                  <a:schemeClr val="bg1"/>
                </a:solidFill>
              </a:rPr>
              <a:t>Public Grievance Procedure (cont.)</a:t>
            </a:r>
            <a:endParaRPr lang="en-US">
              <a:solidFill>
                <a:schemeClr val="bg1"/>
              </a:solidFill>
            </a:endParaRPr>
          </a:p>
        </p:txBody>
      </p:sp>
      <p:sp>
        <p:nvSpPr>
          <p:cNvPr id="3" name="Content Placeholder 2"/>
          <p:cNvSpPr>
            <a:spLocks noGrp="1"/>
          </p:cNvSpPr>
          <p:nvPr>
            <p:ph idx="1"/>
          </p:nvPr>
        </p:nvSpPr>
        <p:spPr/>
        <p:txBody>
          <a:bodyPr/>
          <a:lstStyle/>
          <a:p>
            <a:pPr lvl="0"/>
            <a:r>
              <a:rPr lang="en-US"/>
              <a:t>General Rule – If issue does not have application to broader issues, no need for public comment</a:t>
            </a:r>
          </a:p>
          <a:p>
            <a:pPr lvl="1"/>
            <a:r>
              <a:rPr lang="en-US"/>
              <a:t>OK to deny request until satisfied policy has been </a:t>
            </a:r>
            <a:r>
              <a:rPr lang="en-US" smtClean="0"/>
              <a:t>followed</a:t>
            </a:r>
          </a:p>
          <a:p>
            <a:pPr lvl="0"/>
            <a:r>
              <a:rPr lang="en-US"/>
              <a:t>Typically – the patrons will get it exactly wrong and go to the Board </a:t>
            </a:r>
            <a:r>
              <a:rPr lang="en-US" smtClean="0"/>
              <a:t>first</a:t>
            </a:r>
            <a:endParaRPr lang="en-US"/>
          </a:p>
          <a:p>
            <a:pPr lvl="0"/>
            <a:r>
              <a:rPr lang="en-US"/>
              <a:t>Follow Policy – students, employees, parents, general </a:t>
            </a:r>
            <a:r>
              <a:rPr lang="en-US" smtClean="0"/>
              <a:t>public</a:t>
            </a:r>
            <a:endParaRPr lang="en-US"/>
          </a:p>
        </p:txBody>
      </p:sp>
    </p:spTree>
    <p:extLst>
      <p:ext uri="{BB962C8B-B14F-4D97-AF65-F5344CB8AC3E}">
        <p14:creationId xmlns:p14="http://schemas.microsoft.com/office/powerpoint/2010/main" xmlns="" val="3489824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X:\Stock Photos\_IMAGES THAT_NEED TO BE FILED\shutterstock_57807160.jpg"/>
          <p:cNvPicPr>
            <a:picLocks noChangeAspect="1" noChangeArrowheads="1"/>
          </p:cNvPicPr>
          <p:nvPr/>
        </p:nvPicPr>
        <p:blipFill>
          <a:blip r:embed="rId2" cstate="print"/>
          <a:srcRect/>
          <a:stretch>
            <a:fillRect/>
          </a:stretch>
        </p:blipFill>
        <p:spPr>
          <a:xfrm>
            <a:off x="6096000" y="4825602"/>
            <a:ext cx="2895600" cy="192285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itle 2"/>
          <p:cNvSpPr>
            <a:spLocks noGrp="1"/>
          </p:cNvSpPr>
          <p:nvPr>
            <p:ph type="title"/>
          </p:nvPr>
        </p:nvSpPr>
        <p:spPr/>
        <p:txBody>
          <a:bodyPr/>
          <a:lstStyle/>
          <a:p>
            <a:r>
              <a:rPr lang="en-US" smtClean="0">
                <a:solidFill>
                  <a:schemeClr val="bg1"/>
                </a:solidFill>
              </a:rPr>
              <a:t>Maintaining Control During Meeting</a:t>
            </a:r>
            <a:endParaRPr lang="en-US">
              <a:solidFill>
                <a:schemeClr val="bg1"/>
              </a:solidFill>
            </a:endParaRPr>
          </a:p>
        </p:txBody>
      </p:sp>
      <p:sp>
        <p:nvSpPr>
          <p:cNvPr id="4" name="Content Placeholder 3"/>
          <p:cNvSpPr>
            <a:spLocks noGrp="1"/>
          </p:cNvSpPr>
          <p:nvPr>
            <p:ph idx="1"/>
          </p:nvPr>
        </p:nvSpPr>
        <p:spPr/>
        <p:txBody>
          <a:bodyPr/>
          <a:lstStyle/>
          <a:p>
            <a:r>
              <a:rPr lang="en-US" smtClean="0"/>
              <a:t>Legal Backdrop for Controlling Public Comments</a:t>
            </a:r>
          </a:p>
          <a:p>
            <a:pPr lvl="1"/>
            <a:r>
              <a:rPr lang="en-US"/>
              <a:t>When discussing potential restraint or limitation of comments – must be concerned about Freedom of Speech applications</a:t>
            </a:r>
          </a:p>
          <a:p>
            <a:pPr lvl="1"/>
            <a:r>
              <a:rPr lang="en-US"/>
              <a:t>Public </a:t>
            </a:r>
            <a:r>
              <a:rPr lang="en-US" smtClean="0"/>
              <a:t>forum </a:t>
            </a:r>
            <a:r>
              <a:rPr lang="en-US"/>
              <a:t>– different types</a:t>
            </a:r>
          </a:p>
          <a:p>
            <a:pPr lvl="2"/>
            <a:r>
              <a:rPr lang="en-US"/>
              <a:t>Traditional Public</a:t>
            </a:r>
          </a:p>
          <a:p>
            <a:pPr lvl="2"/>
            <a:r>
              <a:rPr lang="en-US"/>
              <a:t>Designated or Limited Public Forums</a:t>
            </a:r>
          </a:p>
          <a:p>
            <a:pPr lvl="2"/>
            <a:r>
              <a:rPr lang="en-US" smtClean="0"/>
              <a:t>Non-public</a:t>
            </a:r>
            <a:endParaRPr lang="en-US"/>
          </a:p>
        </p:txBody>
      </p:sp>
    </p:spTree>
    <p:extLst>
      <p:ext uri="{BB962C8B-B14F-4D97-AF65-F5344CB8AC3E}">
        <p14:creationId xmlns:p14="http://schemas.microsoft.com/office/powerpoint/2010/main" xmlns="" val="36703095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solidFill>
                  <a:schemeClr val="bg1"/>
                </a:solidFill>
              </a:rPr>
              <a:t>What Type of Forum is Public Comment Section?</a:t>
            </a:r>
            <a:endParaRPr lang="en-US">
              <a:solidFill>
                <a:schemeClr val="bg1"/>
              </a:solidFill>
            </a:endParaRPr>
          </a:p>
        </p:txBody>
      </p:sp>
      <p:sp>
        <p:nvSpPr>
          <p:cNvPr id="3" name="Content Placeholder 2"/>
          <p:cNvSpPr>
            <a:spLocks noGrp="1"/>
          </p:cNvSpPr>
          <p:nvPr>
            <p:ph idx="1"/>
          </p:nvPr>
        </p:nvSpPr>
        <p:spPr/>
        <p:txBody>
          <a:bodyPr/>
          <a:lstStyle/>
          <a:p>
            <a:pPr lvl="0"/>
            <a:r>
              <a:rPr lang="en-US"/>
              <a:t>Designated or Limited Public Forum</a:t>
            </a:r>
          </a:p>
          <a:p>
            <a:pPr lvl="0"/>
            <a:r>
              <a:rPr lang="en-US"/>
              <a:t>What does it mean:</a:t>
            </a:r>
          </a:p>
          <a:p>
            <a:pPr lvl="1"/>
            <a:r>
              <a:rPr lang="en-US"/>
              <a:t>Content-based restraints are permitted so long as designed to conform to the limited purpose of the forum</a:t>
            </a:r>
          </a:p>
          <a:p>
            <a:pPr lvl="1"/>
            <a:r>
              <a:rPr lang="en-US"/>
              <a:t>Viewpoint neutral</a:t>
            </a:r>
          </a:p>
          <a:p>
            <a:pPr lvl="1"/>
            <a:r>
              <a:rPr lang="en-US"/>
              <a:t>Reasonable in light of forum’s purpose </a:t>
            </a:r>
          </a:p>
          <a:p>
            <a:pPr lvl="0"/>
            <a:r>
              <a:rPr lang="en-US"/>
              <a:t>Result - Policy provides basis for </a:t>
            </a:r>
            <a:r>
              <a:rPr lang="en-US" smtClean="0"/>
              <a:t>maintaining </a:t>
            </a:r>
            <a:r>
              <a:rPr lang="en-US"/>
              <a:t>control over unruly </a:t>
            </a:r>
            <a:r>
              <a:rPr lang="en-US" smtClean="0"/>
              <a:t>patrons</a:t>
            </a:r>
            <a:endParaRPr lang="en-US"/>
          </a:p>
        </p:txBody>
      </p:sp>
    </p:spTree>
    <p:extLst>
      <p:ext uri="{BB962C8B-B14F-4D97-AF65-F5344CB8AC3E}">
        <p14:creationId xmlns:p14="http://schemas.microsoft.com/office/powerpoint/2010/main" xmlns="" val="24338332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solidFill>
                  <a:schemeClr val="bg1"/>
                </a:solidFill>
              </a:rPr>
              <a:t>Legal Basis for Actions During Meeting:</a:t>
            </a:r>
            <a:br>
              <a:rPr lang="en-US" smtClean="0">
                <a:solidFill>
                  <a:schemeClr val="bg1"/>
                </a:solidFill>
              </a:rPr>
            </a:br>
            <a:r>
              <a:rPr lang="en-US" i="1" smtClean="0"/>
              <a:t>Green</a:t>
            </a:r>
            <a:r>
              <a:rPr lang="en-US" smtClean="0"/>
              <a:t> Case</a:t>
            </a:r>
            <a:endParaRPr lang="en-US">
              <a:solidFill>
                <a:schemeClr val="bg1"/>
              </a:solidFill>
            </a:endParaRPr>
          </a:p>
        </p:txBody>
      </p:sp>
      <p:sp>
        <p:nvSpPr>
          <p:cNvPr id="3" name="Content Placeholder 2"/>
          <p:cNvSpPr>
            <a:spLocks noGrp="1"/>
          </p:cNvSpPr>
          <p:nvPr>
            <p:ph idx="1"/>
          </p:nvPr>
        </p:nvSpPr>
        <p:spPr/>
        <p:txBody>
          <a:bodyPr>
            <a:normAutofit/>
          </a:bodyPr>
          <a:lstStyle/>
          <a:p>
            <a:pPr lvl="0"/>
            <a:r>
              <a:rPr lang="en-US"/>
              <a:t>Facts of </a:t>
            </a:r>
            <a:r>
              <a:rPr lang="en-US" smtClean="0"/>
              <a:t>Case</a:t>
            </a:r>
          </a:p>
          <a:p>
            <a:pPr lvl="1"/>
            <a:r>
              <a:rPr lang="en-US" smtClean="0"/>
              <a:t>Community activist </a:t>
            </a:r>
            <a:r>
              <a:rPr lang="en-US"/>
              <a:t>arrested when he refused to leave a public </a:t>
            </a:r>
            <a:r>
              <a:rPr lang="en-US" smtClean="0"/>
              <a:t>board meeting. Plaintiff was </a:t>
            </a:r>
            <a:r>
              <a:rPr lang="en-US"/>
              <a:t>charged with disturbing the peace and resisting arrest</a:t>
            </a:r>
            <a:endParaRPr lang="en-US" smtClean="0"/>
          </a:p>
          <a:p>
            <a:pPr lvl="0"/>
            <a:r>
              <a:rPr lang="en-US" smtClean="0"/>
              <a:t>Ruling:</a:t>
            </a:r>
          </a:p>
          <a:p>
            <a:pPr lvl="1"/>
            <a:r>
              <a:rPr lang="en-US" smtClean="0"/>
              <a:t>As </a:t>
            </a:r>
            <a:r>
              <a:rPr lang="en-US" b="1"/>
              <a:t>School Board</a:t>
            </a:r>
            <a:r>
              <a:rPr lang="en-US"/>
              <a:t> could reasonably restrict </a:t>
            </a:r>
            <a:r>
              <a:rPr lang="en-US" b="1"/>
              <a:t>public</a:t>
            </a:r>
            <a:r>
              <a:rPr lang="en-US"/>
              <a:t> access to this </a:t>
            </a:r>
            <a:r>
              <a:rPr lang="en-US" b="1"/>
              <a:t>forum</a:t>
            </a:r>
            <a:r>
              <a:rPr lang="en-US"/>
              <a:t>, its authority necessarily included the ability to remove an unruly or disruptive member of the audience: </a:t>
            </a:r>
            <a:endParaRPr lang="en-US" smtClean="0"/>
          </a:p>
          <a:p>
            <a:pPr marL="857250" lvl="2" indent="0">
              <a:buNone/>
            </a:pPr>
            <a:r>
              <a:rPr lang="en-US" smtClean="0"/>
              <a:t>“</a:t>
            </a:r>
            <a:r>
              <a:rPr lang="en-US"/>
              <a:t>to prevent his badgering, constant interruptions, and disregard for the rules of decorum.” </a:t>
            </a:r>
            <a:r>
              <a:rPr lang="en-US" i="1"/>
              <a:t> Green v. Nocciero</a:t>
            </a:r>
            <a:r>
              <a:rPr lang="en-US" smtClean="0"/>
              <a:t>, 676 F.3d 748, </a:t>
            </a:r>
            <a:r>
              <a:rPr lang="en-US"/>
              <a:t>753 (8th Cir. 2012</a:t>
            </a:r>
            <a:r>
              <a:rPr lang="en-US" smtClean="0"/>
              <a:t>)</a:t>
            </a:r>
            <a:endParaRPr lang="en-US"/>
          </a:p>
        </p:txBody>
      </p:sp>
    </p:spTree>
    <p:extLst>
      <p:ext uri="{BB962C8B-B14F-4D97-AF65-F5344CB8AC3E}">
        <p14:creationId xmlns:p14="http://schemas.microsoft.com/office/powerpoint/2010/main" xmlns="" val="471382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solidFill>
                  <a:schemeClr val="bg1"/>
                </a:solidFill>
              </a:rPr>
              <a:t>Maintaining Control Through Policy:</a:t>
            </a:r>
            <a:br>
              <a:rPr lang="en-US" smtClean="0">
                <a:solidFill>
                  <a:schemeClr val="bg1"/>
                </a:solidFill>
              </a:rPr>
            </a:br>
            <a:r>
              <a:rPr lang="en-US" smtClean="0">
                <a:solidFill>
                  <a:schemeClr val="bg1"/>
                </a:solidFill>
              </a:rPr>
              <a:t>Policy 0412/BDDH – Typical Language</a:t>
            </a:r>
            <a:endParaRPr lang="en-US">
              <a:solidFill>
                <a:schemeClr val="bg1"/>
              </a:solidFill>
            </a:endParaRPr>
          </a:p>
        </p:txBody>
      </p:sp>
      <p:sp>
        <p:nvSpPr>
          <p:cNvPr id="3" name="Content Placeholder 2"/>
          <p:cNvSpPr>
            <a:spLocks noGrp="1"/>
          </p:cNvSpPr>
          <p:nvPr>
            <p:ph idx="1"/>
          </p:nvPr>
        </p:nvSpPr>
        <p:spPr/>
        <p:txBody>
          <a:bodyPr>
            <a:normAutofit lnSpcReduction="10000"/>
          </a:bodyPr>
          <a:lstStyle/>
          <a:p>
            <a:pPr lvl="0"/>
            <a:r>
              <a:rPr lang="en-US"/>
              <a:t>Time for public comment shall not exceed </a:t>
            </a:r>
            <a:r>
              <a:rPr lang="en-US" b="1" smtClean="0"/>
              <a:t>30 or 15 minutes</a:t>
            </a:r>
            <a:r>
              <a:rPr lang="en-US"/>
              <a:t> </a:t>
            </a:r>
            <a:r>
              <a:rPr lang="en-US" smtClean="0"/>
              <a:t>(depending on specific policy).</a:t>
            </a:r>
            <a:endParaRPr lang="en-US"/>
          </a:p>
          <a:p>
            <a:pPr lvl="0"/>
            <a:r>
              <a:rPr lang="en-US"/>
              <a:t>Must register to speak and </a:t>
            </a:r>
            <a:r>
              <a:rPr lang="en-US" b="1"/>
              <a:t>identify the matter</a:t>
            </a:r>
            <a:r>
              <a:rPr lang="en-US"/>
              <a:t> before the meeting is called to order.</a:t>
            </a:r>
          </a:p>
          <a:p>
            <a:pPr lvl="0"/>
            <a:r>
              <a:rPr lang="en-US"/>
              <a:t>Can only speak once.</a:t>
            </a:r>
          </a:p>
          <a:p>
            <a:pPr lvl="0"/>
            <a:r>
              <a:rPr lang="en-US"/>
              <a:t>3 minute limit per speaker.</a:t>
            </a:r>
          </a:p>
          <a:p>
            <a:pPr lvl="0"/>
            <a:r>
              <a:rPr lang="en-US"/>
              <a:t>Board members cannot respond to any comment that is not on the agenda.</a:t>
            </a:r>
          </a:p>
          <a:p>
            <a:pPr lvl="0"/>
            <a:r>
              <a:rPr lang="en-US"/>
              <a:t>Alternatively, </a:t>
            </a:r>
            <a:r>
              <a:rPr lang="en-US" smtClean="0"/>
              <a:t>public can </a:t>
            </a:r>
            <a:r>
              <a:rPr lang="en-US"/>
              <a:t>only speak on agenda item</a:t>
            </a:r>
            <a:r>
              <a:rPr lang="en-US" smtClean="0"/>
              <a:t>.</a:t>
            </a:r>
            <a:endParaRPr lang="en-US"/>
          </a:p>
        </p:txBody>
      </p:sp>
    </p:spTree>
    <p:extLst>
      <p:ext uri="{BB962C8B-B14F-4D97-AF65-F5344CB8AC3E}">
        <p14:creationId xmlns:p14="http://schemas.microsoft.com/office/powerpoint/2010/main" xmlns="" val="2666738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bg1"/>
                </a:solidFill>
              </a:rPr>
              <a:t>Impact of Policy on Scenario</a:t>
            </a:r>
            <a:endParaRPr lang="en-US">
              <a:solidFill>
                <a:schemeClr val="bg1"/>
              </a:solidFill>
            </a:endParaRPr>
          </a:p>
        </p:txBody>
      </p:sp>
      <p:sp>
        <p:nvSpPr>
          <p:cNvPr id="3" name="Content Placeholder 2"/>
          <p:cNvSpPr>
            <a:spLocks noGrp="1"/>
          </p:cNvSpPr>
          <p:nvPr>
            <p:ph idx="1"/>
          </p:nvPr>
        </p:nvSpPr>
        <p:spPr/>
        <p:txBody>
          <a:bodyPr/>
          <a:lstStyle/>
          <a:p>
            <a:pPr lvl="0"/>
            <a:r>
              <a:rPr lang="en-US"/>
              <a:t>Read District’s public comment policy at start of each comment period</a:t>
            </a:r>
          </a:p>
          <a:p>
            <a:pPr lvl="0"/>
            <a:r>
              <a:rPr lang="en-US"/>
              <a:t>Determine if topic is permissible under your policy</a:t>
            </a:r>
          </a:p>
          <a:p>
            <a:pPr lvl="0"/>
            <a:r>
              <a:rPr lang="en-US"/>
              <a:t>Consistently follow policy</a:t>
            </a:r>
          </a:p>
          <a:p>
            <a:pPr lvl="0"/>
            <a:r>
              <a:rPr lang="en-US"/>
              <a:t>Enforce the policy </a:t>
            </a:r>
            <a:endParaRPr lang="en-US" smtClean="0"/>
          </a:p>
          <a:p>
            <a:pPr lvl="1"/>
            <a:r>
              <a:rPr lang="en-US" smtClean="0"/>
              <a:t>Problems </a:t>
            </a:r>
            <a:r>
              <a:rPr lang="en-US"/>
              <a:t>arise when policy is not enforced – looks like District is not viewpoint </a:t>
            </a:r>
            <a:r>
              <a:rPr lang="en-US" smtClean="0"/>
              <a:t>neutral, </a:t>
            </a:r>
            <a:r>
              <a:rPr lang="en-US"/>
              <a:t>and restrictions become unreasonable</a:t>
            </a:r>
            <a:r>
              <a:rPr lang="en-US" smtClean="0"/>
              <a:t>.</a:t>
            </a:r>
            <a:endParaRPr lang="en-US"/>
          </a:p>
        </p:txBody>
      </p:sp>
    </p:spTree>
    <p:extLst>
      <p:ext uri="{BB962C8B-B14F-4D97-AF65-F5344CB8AC3E}">
        <p14:creationId xmlns:p14="http://schemas.microsoft.com/office/powerpoint/2010/main" xmlns="" val="4245315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X:\Stock Photos\_people\iStock_000013326328Small_angry_accusing_businesswoman.jpg"/>
          <p:cNvPicPr>
            <a:picLocks noChangeAspect="1" noChangeArrowheads="1"/>
          </p:cNvPicPr>
          <p:nvPr/>
        </p:nvPicPr>
        <p:blipFill>
          <a:blip r:embed="rId2" cstate="print"/>
          <a:srcRect/>
          <a:stretch>
            <a:fillRect/>
          </a:stretch>
        </p:blipFill>
        <p:spPr>
          <a:xfrm>
            <a:off x="6324600" y="2594636"/>
            <a:ext cx="2819400" cy="426336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normAutofit fontScale="90000"/>
          </a:bodyPr>
          <a:lstStyle/>
          <a:p>
            <a:r>
              <a:rPr lang="en-US" smtClean="0">
                <a:solidFill>
                  <a:schemeClr val="bg1"/>
                </a:solidFill>
              </a:rPr>
              <a:t>Exercise: What Types of Conduct/Speech Can Board Restrict?</a:t>
            </a:r>
            <a:endParaRPr lang="en-US">
              <a:solidFill>
                <a:schemeClr val="bg1"/>
              </a:solidFill>
            </a:endParaRPr>
          </a:p>
        </p:txBody>
      </p:sp>
      <p:sp>
        <p:nvSpPr>
          <p:cNvPr id="3" name="Content Placeholder 2"/>
          <p:cNvSpPr>
            <a:spLocks noGrp="1"/>
          </p:cNvSpPr>
          <p:nvPr>
            <p:ph idx="1"/>
          </p:nvPr>
        </p:nvSpPr>
        <p:spPr/>
        <p:txBody>
          <a:bodyPr/>
          <a:lstStyle/>
          <a:p>
            <a:r>
              <a:rPr lang="en-US"/>
              <a:t>Comments critical of Board, Admin, Teachers, </a:t>
            </a:r>
            <a:r>
              <a:rPr lang="en-US" smtClean="0"/>
              <a:t/>
            </a:r>
            <a:br>
              <a:rPr lang="en-US" smtClean="0"/>
            </a:br>
            <a:r>
              <a:rPr lang="en-US" smtClean="0"/>
              <a:t>employees, students?</a:t>
            </a:r>
            <a:endParaRPr lang="en-US"/>
          </a:p>
          <a:p>
            <a:r>
              <a:rPr lang="en-US"/>
              <a:t>Personal </a:t>
            </a:r>
            <a:r>
              <a:rPr lang="en-US" smtClean="0"/>
              <a:t>attacks? </a:t>
            </a:r>
            <a:endParaRPr lang="en-US"/>
          </a:p>
          <a:p>
            <a:r>
              <a:rPr lang="en-US" smtClean="0"/>
              <a:t>Obscenity/profanity?</a:t>
            </a:r>
            <a:endParaRPr lang="en-US"/>
          </a:p>
          <a:p>
            <a:r>
              <a:rPr lang="en-US"/>
              <a:t>Generally disruptive conduct:</a:t>
            </a:r>
          </a:p>
          <a:p>
            <a:pPr lvl="1"/>
            <a:r>
              <a:rPr lang="en-US"/>
              <a:t>Interruptions</a:t>
            </a:r>
          </a:p>
          <a:p>
            <a:pPr lvl="1"/>
            <a:r>
              <a:rPr lang="en-US"/>
              <a:t>Refusing to follow established limits</a:t>
            </a:r>
          </a:p>
          <a:p>
            <a:pPr lvl="1"/>
            <a:r>
              <a:rPr lang="en-US" smtClean="0"/>
              <a:t>Threats</a:t>
            </a:r>
            <a:endParaRPr lang="en-US"/>
          </a:p>
        </p:txBody>
      </p:sp>
    </p:spTree>
    <p:extLst>
      <p:ext uri="{BB962C8B-B14F-4D97-AF65-F5344CB8AC3E}">
        <p14:creationId xmlns:p14="http://schemas.microsoft.com/office/powerpoint/2010/main" xmlns="" val="119835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4572000" y="152400"/>
            <a:ext cx="4419600" cy="6553200"/>
          </a:xfrm>
          <a:prstGeom prst="round2DiagRect">
            <a:avLst>
              <a:gd name="adj1" fmla="val 11816"/>
              <a:gd name="adj2" fmla="val 0"/>
            </a:avLst>
          </a:prstGeom>
          <a:solidFill>
            <a:srgbClr val="234781"/>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 Box 31"/>
          <p:cNvSpPr txBox="1">
            <a:spLocks noChangeArrowheads="1"/>
          </p:cNvSpPr>
          <p:nvPr/>
        </p:nvSpPr>
        <p:spPr>
          <a:xfrm>
            <a:off x="0" y="4070348"/>
            <a:ext cx="4572000"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b="1" smtClean="0">
                <a:solidFill>
                  <a:srgbClr val="23467F"/>
                </a:solidFill>
                <a:latin typeface="Arial" panose="020B0604020202020204" pitchFamily="34" charset="0"/>
                <a:cs typeface="Arial" panose="020B0604020202020204" pitchFamily="34" charset="0"/>
              </a:rPr>
              <a:t>Joseph M. Wientge, Jr.</a:t>
            </a:r>
            <a:r>
              <a:rPr lang="en-US" sz="2800" b="1">
                <a:solidFill>
                  <a:srgbClr val="23467F"/>
                </a:solidFill>
                <a:latin typeface="Arial" panose="020B0604020202020204" pitchFamily="34" charset="0"/>
                <a:cs typeface="Arial" panose="020B0604020202020204" pitchFamily="34" charset="0"/>
              </a:rPr>
              <a:t/>
            </a:r>
            <a:br>
              <a:rPr lang="en-US" sz="2800" b="1">
                <a:solidFill>
                  <a:srgbClr val="23467F"/>
                </a:solidFill>
                <a:latin typeface="Arial" panose="020B0604020202020204" pitchFamily="34" charset="0"/>
                <a:cs typeface="Arial" panose="020B0604020202020204" pitchFamily="34" charset="0"/>
              </a:rPr>
            </a:br>
            <a:r>
              <a:rPr lang="en-US" sz="2000" smtClean="0">
                <a:solidFill>
                  <a:srgbClr val="23467F"/>
                </a:solidFill>
                <a:latin typeface="Arial" panose="020B0604020202020204" pitchFamily="34" charset="0"/>
                <a:cs typeface="Arial" panose="020B0604020202020204" pitchFamily="34" charset="0"/>
              </a:rPr>
              <a:t>Littler </a:t>
            </a:r>
            <a:r>
              <a:rPr lang="en-US" sz="2000">
                <a:solidFill>
                  <a:srgbClr val="23467F"/>
                </a:solidFill>
                <a:latin typeface="Arial" panose="020B0604020202020204" pitchFamily="34" charset="0"/>
                <a:cs typeface="Arial" panose="020B0604020202020204" pitchFamily="34" charset="0"/>
              </a:rPr>
              <a:t>Mendelson, P.C.</a:t>
            </a:r>
            <a:br>
              <a:rPr lang="en-US" sz="2000">
                <a:solidFill>
                  <a:srgbClr val="23467F"/>
                </a:solidFill>
                <a:latin typeface="Arial" panose="020B0604020202020204" pitchFamily="34" charset="0"/>
                <a:cs typeface="Arial" panose="020B0604020202020204" pitchFamily="34" charset="0"/>
              </a:rPr>
            </a:br>
            <a:r>
              <a:rPr lang="en-US" sz="2000" smtClean="0">
                <a:solidFill>
                  <a:srgbClr val="23467F"/>
                </a:solidFill>
                <a:latin typeface="Arial" panose="020B0604020202020204" pitchFamily="34" charset="0"/>
                <a:cs typeface="Arial" panose="020B0604020202020204" pitchFamily="34" charset="0"/>
              </a:rPr>
              <a:t>St. Louis</a:t>
            </a:r>
            <a:r>
              <a:rPr lang="en-US" sz="2800">
                <a:solidFill>
                  <a:srgbClr val="23467F"/>
                </a:solidFill>
                <a:latin typeface="Arial" panose="020B0604020202020204" pitchFamily="34" charset="0"/>
                <a:cs typeface="Arial" panose="020B0604020202020204" pitchFamily="34" charset="0"/>
              </a:rPr>
              <a:t/>
            </a:r>
            <a:br>
              <a:rPr lang="en-US" sz="2800">
                <a:solidFill>
                  <a:srgbClr val="23467F"/>
                </a:solidFill>
                <a:latin typeface="Arial" panose="020B0604020202020204" pitchFamily="34" charset="0"/>
                <a:cs typeface="Arial" panose="020B0604020202020204" pitchFamily="34" charset="0"/>
              </a:rPr>
            </a:br>
            <a:r>
              <a:rPr lang="en-US" sz="2000" smtClean="0">
                <a:solidFill>
                  <a:srgbClr val="23467F"/>
                </a:solidFill>
                <a:latin typeface="Arial" panose="020B0604020202020204" pitchFamily="34" charset="0"/>
                <a:cs typeface="Arial" panose="020B0604020202020204" pitchFamily="34" charset="0"/>
              </a:rPr>
              <a:t>314.659.2017</a:t>
            </a:r>
            <a:r>
              <a:rPr lang="en-US" sz="2000">
                <a:solidFill>
                  <a:srgbClr val="23467F"/>
                </a:solidFill>
                <a:latin typeface="Arial" panose="020B0604020202020204" pitchFamily="34" charset="0"/>
                <a:cs typeface="Arial" panose="020B0604020202020204" pitchFamily="34" charset="0"/>
              </a:rPr>
              <a:t/>
            </a:r>
            <a:br>
              <a:rPr lang="en-US" sz="2000">
                <a:solidFill>
                  <a:srgbClr val="23467F"/>
                </a:solidFill>
                <a:latin typeface="Arial" panose="020B0604020202020204" pitchFamily="34" charset="0"/>
                <a:cs typeface="Arial" panose="020B0604020202020204" pitchFamily="34" charset="0"/>
              </a:rPr>
            </a:br>
            <a:r>
              <a:rPr lang="en-US" sz="2000" smtClean="0">
                <a:solidFill>
                  <a:srgbClr val="23467F"/>
                </a:solidFill>
                <a:latin typeface="Arial" panose="020B0604020202020204" pitchFamily="34" charset="0"/>
                <a:cs typeface="Arial" panose="020B0604020202020204" pitchFamily="34" charset="0"/>
              </a:rPr>
              <a:t>jwientge@littler.com</a:t>
            </a:r>
            <a:endParaRPr lang="en-US" sz="2000">
              <a:solidFill>
                <a:srgbClr val="23467F"/>
              </a:solidFill>
              <a:latin typeface="Arial" panose="020B0604020202020204" pitchFamily="34" charset="0"/>
              <a:cs typeface="Arial" panose="020B0604020202020204" pitchFamily="34" charset="0"/>
            </a:endParaRPr>
          </a:p>
        </p:txBody>
      </p:sp>
      <p:sp>
        <p:nvSpPr>
          <p:cNvPr id="8" name="Rectangle 2"/>
          <p:cNvSpPr>
            <a:spLocks noChangeArrowheads="1"/>
          </p:cNvSpPr>
          <p:nvPr/>
        </p:nvSpPr>
        <p:spPr>
          <a:xfrm>
            <a:off x="0" y="457200"/>
            <a:ext cx="457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2400" b="1" i="1">
                <a:solidFill>
                  <a:srgbClr val="23467F"/>
                </a:solidFill>
                <a:latin typeface="Arial" panose="020B0604020202020204" pitchFamily="34" charset="0"/>
                <a:cs typeface="Arial" panose="020B0604020202020204" pitchFamily="34" charset="0"/>
              </a:rPr>
              <a:t>Presented by:</a:t>
            </a:r>
          </a:p>
        </p:txBody>
      </p:sp>
      <p:pic>
        <p:nvPicPr>
          <p:cNvPr id="9" name="Picture 8" descr="M:\SF CR Team\Claudia Pendleton\Littler.com\bio template\Branciforte_Jason_DSC_9789_062211_web.jpg"/>
          <p:cNvPicPr/>
          <p:nvPr/>
        </p:nvPicPr>
        <p:blipFill>
          <a:blip r:embed="rId2" cstate="print"/>
          <a:srcRect/>
          <a:stretch>
            <a:fillRect/>
          </a:stretch>
        </p:blipFill>
        <p:spPr>
          <a:xfrm>
            <a:off x="1104900" y="1447800"/>
            <a:ext cx="2362200" cy="2362200"/>
          </a:xfrm>
          <a:prstGeom prst="rect">
            <a:avLst/>
          </a:prstGeom>
          <a:noFill/>
          <a:ln w="9525">
            <a:noFill/>
            <a:miter lim="800000"/>
          </a:ln>
        </p:spPr>
      </p:pic>
    </p:spTree>
    <p:extLst>
      <p:ext uri="{BB962C8B-B14F-4D97-AF65-F5344CB8AC3E}">
        <p14:creationId xmlns:p14="http://schemas.microsoft.com/office/powerpoint/2010/main" xmlns="" val="723340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752600"/>
            <a:ext cx="8229600" cy="4754562"/>
          </a:xfrm>
        </p:spPr>
        <p:txBody>
          <a:bodyPr>
            <a:normAutofit/>
          </a:bodyPr>
          <a:lstStyle/>
          <a:p>
            <a:pPr marL="0" indent="0" algn="ctr">
              <a:buNone/>
            </a:pPr>
            <a:r>
              <a:rPr lang="en-US" b="1" smtClean="0"/>
              <a:t>War and Hell Broke loose at West New York Board of Education (5/16/2011)</a:t>
            </a:r>
            <a:br>
              <a:rPr lang="en-US" b="1" smtClean="0"/>
            </a:br>
            <a:r>
              <a:rPr lang="en-US" b="1" i="1" smtClean="0"/>
              <a:t>Julio Reynoso</a:t>
            </a:r>
          </a:p>
          <a:p>
            <a:pPr marL="0" indent="0">
              <a:buNone/>
            </a:pPr>
            <a:endParaRPr lang="en-US"/>
          </a:p>
          <a:p>
            <a:pPr marL="0" indent="0">
              <a:buNone/>
            </a:pPr>
            <a:r>
              <a:rPr lang="en-US">
                <a:hlinkClick r:id="rId2"/>
              </a:rPr>
              <a:t>https://</a:t>
            </a:r>
            <a:r>
              <a:rPr lang="en-US" smtClean="0">
                <a:hlinkClick r:id="rId2"/>
              </a:rPr>
              <a:t>www.youtube.com/watch?v=mLHJgCi2Iwk</a:t>
            </a:r>
            <a:endParaRPr lang="en-US" smtClean="0"/>
          </a:p>
          <a:p>
            <a:pPr marL="0" indent="0">
              <a:buNone/>
            </a:pPr>
            <a:endParaRPr lang="en-US"/>
          </a:p>
          <a:p>
            <a:pPr marL="0" indent="0">
              <a:buNone/>
            </a:pPr>
            <a:endParaRPr lang="en-US" smtClean="0"/>
          </a:p>
        </p:txBody>
      </p:sp>
    </p:spTree>
    <p:extLst>
      <p:ext uri="{BB962C8B-B14F-4D97-AF65-F5344CB8AC3E}">
        <p14:creationId xmlns:p14="http://schemas.microsoft.com/office/powerpoint/2010/main" xmlns="" val="19769513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X:\Stock Photos\_misc\shutterstock_84008962_tips.png"/>
          <p:cNvPicPr>
            <a:picLocks noChangeAspect="1" noChangeArrowheads="1"/>
          </p:cNvPicPr>
          <p:nvPr/>
        </p:nvPicPr>
        <p:blipFill>
          <a:blip r:embed="rId2" cstate="print"/>
          <a:srcRect/>
          <a:stretch>
            <a:fillRect/>
          </a:stretch>
        </p:blipFill>
        <p:spPr>
          <a:xfrm>
            <a:off x="6400800" y="3450094"/>
            <a:ext cx="2397125" cy="322325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normAutofit fontScale="90000"/>
          </a:bodyPr>
          <a:lstStyle/>
          <a:p>
            <a:r>
              <a:rPr lang="en-US" smtClean="0">
                <a:solidFill>
                  <a:schemeClr val="bg1"/>
                </a:solidFill>
              </a:rPr>
              <a:t>Practical Tips for Addressing Unruly Patron(s)</a:t>
            </a:r>
            <a:endParaRPr lang="en-US">
              <a:solidFill>
                <a:schemeClr val="bg1"/>
              </a:solidFill>
            </a:endParaRPr>
          </a:p>
        </p:txBody>
      </p:sp>
      <p:sp>
        <p:nvSpPr>
          <p:cNvPr id="3" name="Content Placeholder 2"/>
          <p:cNvSpPr>
            <a:spLocks noGrp="1"/>
          </p:cNvSpPr>
          <p:nvPr>
            <p:ph idx="1"/>
          </p:nvPr>
        </p:nvSpPr>
        <p:spPr/>
        <p:txBody>
          <a:bodyPr/>
          <a:lstStyle/>
          <a:p>
            <a:r>
              <a:rPr lang="en-US"/>
              <a:t>Plan ahead </a:t>
            </a:r>
          </a:p>
          <a:p>
            <a:pPr lvl="1"/>
            <a:r>
              <a:rPr lang="en-US"/>
              <a:t>If contentious issues will be addressed, Board President and Superintendent should discuss </a:t>
            </a:r>
            <a:r>
              <a:rPr lang="en-US" smtClean="0"/>
              <a:t/>
            </a:r>
            <a:br>
              <a:rPr lang="en-US" smtClean="0"/>
            </a:br>
            <a:r>
              <a:rPr lang="en-US" smtClean="0"/>
              <a:t>safety </a:t>
            </a:r>
            <a:r>
              <a:rPr lang="en-US"/>
              <a:t>issues ahead of </a:t>
            </a:r>
            <a:r>
              <a:rPr lang="en-US" smtClean="0"/>
              <a:t>time</a:t>
            </a:r>
            <a:endParaRPr lang="en-US"/>
          </a:p>
          <a:p>
            <a:r>
              <a:rPr lang="en-US"/>
              <a:t>Board may meet to discuss </a:t>
            </a:r>
            <a:r>
              <a:rPr lang="en-US" smtClean="0"/>
              <a:t>ways </a:t>
            </a:r>
            <a:br>
              <a:rPr lang="en-US" smtClean="0"/>
            </a:br>
            <a:r>
              <a:rPr lang="en-US" smtClean="0"/>
              <a:t>to facilitate </a:t>
            </a:r>
            <a:r>
              <a:rPr lang="en-US"/>
              <a:t>conversations </a:t>
            </a:r>
          </a:p>
          <a:p>
            <a:pPr lvl="1"/>
            <a:r>
              <a:rPr lang="en-US"/>
              <a:t>Beware of Sunshine Act </a:t>
            </a:r>
            <a:r>
              <a:rPr lang="en-US" smtClean="0"/>
              <a:t>Issues</a:t>
            </a:r>
            <a:endParaRPr lang="en-US"/>
          </a:p>
        </p:txBody>
      </p:sp>
    </p:spTree>
    <p:extLst>
      <p:ext uri="{BB962C8B-B14F-4D97-AF65-F5344CB8AC3E}">
        <p14:creationId xmlns:p14="http://schemas.microsoft.com/office/powerpoint/2010/main" xmlns="" val="208780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Stock Photos\_people\shutterstock_110459105_angry_arguement_discussion.jpg"/>
          <p:cNvPicPr>
            <a:picLocks noChangeAspect="1" noChangeArrowheads="1"/>
          </p:cNvPicPr>
          <p:nvPr/>
        </p:nvPicPr>
        <p:blipFill>
          <a:blip r:embed="rId2" cstate="print"/>
          <a:srcRect r="5349"/>
          <a:stretch>
            <a:fillRect/>
          </a:stretch>
        </p:blipFill>
        <p:spPr>
          <a:xfrm>
            <a:off x="5638800" y="4230860"/>
            <a:ext cx="3336393" cy="246378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normAutofit fontScale="90000"/>
          </a:bodyPr>
          <a:lstStyle/>
          <a:p>
            <a:r>
              <a:rPr lang="en-US" smtClean="0">
                <a:solidFill>
                  <a:schemeClr val="bg1"/>
                </a:solidFill>
              </a:rPr>
              <a:t>Practical Tips for Addressing Unruly Patron(s) (cont.)</a:t>
            </a:r>
            <a:endParaRPr lang="en-US">
              <a:solidFill>
                <a:schemeClr val="bg1"/>
              </a:solidFill>
            </a:endParaRPr>
          </a:p>
        </p:txBody>
      </p:sp>
      <p:sp>
        <p:nvSpPr>
          <p:cNvPr id="3" name="Content Placeholder 2"/>
          <p:cNvSpPr>
            <a:spLocks noGrp="1"/>
          </p:cNvSpPr>
          <p:nvPr>
            <p:ph idx="1"/>
          </p:nvPr>
        </p:nvSpPr>
        <p:spPr/>
        <p:txBody>
          <a:bodyPr/>
          <a:lstStyle/>
          <a:p>
            <a:r>
              <a:rPr lang="en-US"/>
              <a:t>Board President must be prepared to enforce policy:</a:t>
            </a:r>
          </a:p>
          <a:p>
            <a:pPr lvl="1"/>
            <a:r>
              <a:rPr lang="en-US"/>
              <a:t>Three strikes and you’re out policy</a:t>
            </a:r>
          </a:p>
          <a:p>
            <a:pPr lvl="1"/>
            <a:r>
              <a:rPr lang="en-US"/>
              <a:t>Upon first violation – stop patron, identify policy, warn</a:t>
            </a:r>
          </a:p>
          <a:p>
            <a:r>
              <a:rPr lang="en-US"/>
              <a:t>Escalating discipline:</a:t>
            </a:r>
          </a:p>
          <a:p>
            <a:pPr lvl="1"/>
            <a:r>
              <a:rPr lang="en-US"/>
              <a:t>Prevented from making </a:t>
            </a:r>
            <a:r>
              <a:rPr lang="en-US" smtClean="0"/>
              <a:t/>
            </a:r>
            <a:br>
              <a:rPr lang="en-US" smtClean="0"/>
            </a:br>
            <a:r>
              <a:rPr lang="en-US" smtClean="0"/>
              <a:t>further </a:t>
            </a:r>
            <a:r>
              <a:rPr lang="en-US"/>
              <a:t>statement</a:t>
            </a:r>
          </a:p>
          <a:p>
            <a:pPr lvl="1"/>
            <a:r>
              <a:rPr lang="en-US"/>
              <a:t>Asked to leave</a:t>
            </a:r>
          </a:p>
          <a:p>
            <a:pPr lvl="1"/>
            <a:r>
              <a:rPr lang="en-US"/>
              <a:t>Escorted out</a:t>
            </a:r>
          </a:p>
          <a:p>
            <a:pPr lvl="1"/>
            <a:r>
              <a:rPr lang="en-US"/>
              <a:t>Arrested – absolute last </a:t>
            </a:r>
            <a:r>
              <a:rPr lang="en-US" smtClean="0"/>
              <a:t>resort</a:t>
            </a:r>
            <a:endParaRPr lang="en-US"/>
          </a:p>
        </p:txBody>
      </p:sp>
    </p:spTree>
    <p:extLst>
      <p:ext uri="{BB962C8B-B14F-4D97-AF65-F5344CB8AC3E}">
        <p14:creationId xmlns:p14="http://schemas.microsoft.com/office/powerpoint/2010/main" xmlns="" val="13079175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722438"/>
            <a:ext cx="8229600" cy="4754562"/>
          </a:xfrm>
        </p:spPr>
        <p:txBody>
          <a:bodyPr>
            <a:normAutofit/>
          </a:bodyPr>
          <a:lstStyle/>
          <a:p>
            <a:pPr marL="0" indent="0" algn="ctr">
              <a:buNone/>
            </a:pPr>
            <a:r>
              <a:rPr lang="en-US" b="1" smtClean="0"/>
              <a:t>Teacher Forcibly Removed, Arrested at School Board Meeting (January 9, 2018)</a:t>
            </a:r>
          </a:p>
          <a:p>
            <a:pPr marL="0" indent="0" algn="ctr">
              <a:buNone/>
            </a:pPr>
            <a:endParaRPr lang="en-US" b="1" smtClean="0"/>
          </a:p>
          <a:p>
            <a:pPr marL="0" indent="0" algn="ctr">
              <a:buNone/>
            </a:pPr>
            <a:r>
              <a:rPr lang="en-US">
                <a:hlinkClick r:id="rId2"/>
              </a:rPr>
              <a:t>https://www.youtube.com/watch?v=Ix9lIwa9h1E</a:t>
            </a:r>
            <a:endParaRPr lang="en-US" b="1" smtClean="0"/>
          </a:p>
        </p:txBody>
      </p:sp>
    </p:spTree>
    <p:extLst>
      <p:ext uri="{BB962C8B-B14F-4D97-AF65-F5344CB8AC3E}">
        <p14:creationId xmlns:p14="http://schemas.microsoft.com/office/powerpoint/2010/main" xmlns="" val="33165095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bg1"/>
                </a:solidFill>
              </a:rPr>
              <a:t>Unintended/Unknown Disruptions</a:t>
            </a:r>
            <a:endParaRPr lang="en-US">
              <a:solidFill>
                <a:schemeClr val="bg1"/>
              </a:solidFill>
            </a:endParaRPr>
          </a:p>
        </p:txBody>
      </p:sp>
      <p:sp>
        <p:nvSpPr>
          <p:cNvPr id="3" name="Content Placeholder 2"/>
          <p:cNvSpPr>
            <a:spLocks noGrp="1"/>
          </p:cNvSpPr>
          <p:nvPr>
            <p:ph idx="1"/>
          </p:nvPr>
        </p:nvSpPr>
        <p:spPr/>
        <p:txBody>
          <a:bodyPr>
            <a:normAutofit lnSpcReduction="10000"/>
          </a:bodyPr>
          <a:lstStyle/>
          <a:p>
            <a:pPr lvl="0"/>
            <a:r>
              <a:rPr lang="en-US"/>
              <a:t>Discussion of student discipline issues – </a:t>
            </a:r>
            <a:r>
              <a:rPr lang="en-US" smtClean="0"/>
              <a:t/>
            </a:r>
            <a:br>
              <a:rPr lang="en-US" smtClean="0"/>
            </a:br>
            <a:r>
              <a:rPr lang="en-US" smtClean="0"/>
              <a:t>not </a:t>
            </a:r>
            <a:r>
              <a:rPr lang="en-US"/>
              <a:t>proper forum</a:t>
            </a:r>
          </a:p>
          <a:p>
            <a:pPr lvl="1"/>
            <a:r>
              <a:rPr lang="en-US"/>
              <a:t>Potential FERPA violation – District’s responsibility </a:t>
            </a:r>
            <a:r>
              <a:rPr lang="en-US" smtClean="0"/>
              <a:t/>
            </a:r>
            <a:br>
              <a:rPr lang="en-US" smtClean="0"/>
            </a:br>
            <a:r>
              <a:rPr lang="en-US" smtClean="0"/>
              <a:t>to </a:t>
            </a:r>
            <a:r>
              <a:rPr lang="en-US"/>
              <a:t>prevent</a:t>
            </a:r>
          </a:p>
          <a:p>
            <a:pPr lvl="0"/>
            <a:r>
              <a:rPr lang="en-US"/>
              <a:t>Identification of special education kids</a:t>
            </a:r>
          </a:p>
          <a:p>
            <a:pPr lvl="1"/>
            <a:r>
              <a:rPr lang="en-US"/>
              <a:t>IDEA violation – potentially big </a:t>
            </a:r>
            <a:r>
              <a:rPr lang="en-US" smtClean="0"/>
              <a:t>problem</a:t>
            </a:r>
            <a:endParaRPr lang="en-US" smtClean="0">
              <a:solidFill>
                <a:srgbClr val="FF0000"/>
              </a:solidFill>
            </a:endParaRPr>
          </a:p>
          <a:p>
            <a:pPr lvl="0"/>
            <a:r>
              <a:rPr lang="en-US" smtClean="0"/>
              <a:t>Personnel files</a:t>
            </a:r>
          </a:p>
          <a:p>
            <a:pPr lvl="0"/>
            <a:r>
              <a:rPr lang="en-US" smtClean="0"/>
              <a:t>Other </a:t>
            </a:r>
            <a:r>
              <a:rPr lang="en-US"/>
              <a:t>confidential issues: litigation, </a:t>
            </a:r>
            <a:r>
              <a:rPr lang="en-US" smtClean="0"/>
              <a:t>employee </a:t>
            </a:r>
            <a:r>
              <a:rPr lang="en-US"/>
              <a:t>discipline</a:t>
            </a:r>
          </a:p>
          <a:p>
            <a:pPr lvl="1"/>
            <a:r>
              <a:rPr lang="en-US"/>
              <a:t>Discussion of employee performance, not the </a:t>
            </a:r>
            <a:r>
              <a:rPr lang="en-US" smtClean="0"/>
              <a:t/>
            </a:r>
            <a:br>
              <a:rPr lang="en-US" smtClean="0"/>
            </a:br>
            <a:r>
              <a:rPr lang="en-US" smtClean="0"/>
              <a:t>same </a:t>
            </a:r>
            <a:r>
              <a:rPr lang="en-US"/>
              <a:t>as discipline</a:t>
            </a:r>
          </a:p>
        </p:txBody>
      </p:sp>
    </p:spTree>
    <p:extLst>
      <p:ext uri="{BB962C8B-B14F-4D97-AF65-F5344CB8AC3E}">
        <p14:creationId xmlns:p14="http://schemas.microsoft.com/office/powerpoint/2010/main" xmlns="" val="30389479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X:\Stock Photos\_people\shutterstock_128124998_angry_manager_employee_supervisor_frustrated.jpg"/>
          <p:cNvPicPr>
            <a:picLocks noChangeAspect="1" noChangeArrowheads="1"/>
          </p:cNvPicPr>
          <p:nvPr/>
        </p:nvPicPr>
        <p:blipFill>
          <a:blip r:embed="rId2" cstate="print"/>
          <a:srcRect l="4392" r="5109"/>
          <a:stretch>
            <a:fillRect/>
          </a:stretch>
        </p:blipFill>
        <p:spPr>
          <a:xfrm>
            <a:off x="4572000" y="3429000"/>
            <a:ext cx="4476466" cy="3429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smtClean="0">
                <a:solidFill>
                  <a:schemeClr val="bg1"/>
                </a:solidFill>
              </a:rPr>
              <a:t>Board Member Causing Disruption</a:t>
            </a:r>
            <a:endParaRPr lang="en-US">
              <a:solidFill>
                <a:schemeClr val="bg1"/>
              </a:solidFill>
            </a:endParaRPr>
          </a:p>
        </p:txBody>
      </p:sp>
      <p:sp>
        <p:nvSpPr>
          <p:cNvPr id="3" name="Content Placeholder 2"/>
          <p:cNvSpPr>
            <a:spLocks noGrp="1"/>
          </p:cNvSpPr>
          <p:nvPr>
            <p:ph idx="1"/>
          </p:nvPr>
        </p:nvSpPr>
        <p:spPr/>
        <p:txBody>
          <a:bodyPr/>
          <a:lstStyle/>
          <a:p>
            <a:r>
              <a:rPr lang="en-US" smtClean="0"/>
              <a:t>Confront </a:t>
            </a:r>
            <a:r>
              <a:rPr lang="en-US"/>
              <a:t>– Closed Session</a:t>
            </a:r>
          </a:p>
          <a:p>
            <a:r>
              <a:rPr lang="en-US" smtClean="0"/>
              <a:t>Confront </a:t>
            </a:r>
            <a:r>
              <a:rPr lang="en-US"/>
              <a:t>– Open Session</a:t>
            </a:r>
          </a:p>
          <a:p>
            <a:r>
              <a:rPr lang="en-US" smtClean="0"/>
              <a:t>Warnings </a:t>
            </a:r>
            <a:r>
              <a:rPr lang="en-US"/>
              <a:t>from Board President</a:t>
            </a:r>
          </a:p>
          <a:p>
            <a:r>
              <a:rPr lang="en-US" smtClean="0"/>
              <a:t>Board </a:t>
            </a:r>
            <a:r>
              <a:rPr lang="en-US"/>
              <a:t>Resolution</a:t>
            </a:r>
          </a:p>
        </p:txBody>
      </p:sp>
    </p:spTree>
    <p:extLst>
      <p:ext uri="{BB962C8B-B14F-4D97-AF65-F5344CB8AC3E}">
        <p14:creationId xmlns:p14="http://schemas.microsoft.com/office/powerpoint/2010/main" xmlns="" val="25200900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bg1"/>
                </a:solidFill>
              </a:rPr>
              <a:t>Disruptions at </a:t>
            </a:r>
            <a:br>
              <a:rPr lang="en-US" smtClean="0">
                <a:solidFill>
                  <a:schemeClr val="bg1"/>
                </a:solidFill>
              </a:rPr>
            </a:br>
            <a:r>
              <a:rPr lang="en-US" smtClean="0">
                <a:solidFill>
                  <a:schemeClr val="bg1"/>
                </a:solidFill>
              </a:rPr>
              <a:t>School / Events</a:t>
            </a:r>
            <a:endParaRPr lang="en-US">
              <a:solidFill>
                <a:schemeClr val="bg1"/>
              </a:solidFill>
            </a:endParaRPr>
          </a:p>
        </p:txBody>
      </p:sp>
      <p:sp>
        <p:nvSpPr>
          <p:cNvPr id="4" name="Text Placeholder 3"/>
          <p:cNvSpPr>
            <a:spLocks noGrp="1"/>
          </p:cNvSpPr>
          <p:nvPr>
            <p:ph type="body" idx="1"/>
          </p:nvPr>
        </p:nvSpPr>
        <p:spPr/>
        <p:txBody>
          <a:bodyPr/>
          <a:lstStyle/>
          <a:p>
            <a:r>
              <a:rPr lang="en-US" b="1"/>
              <a:t>Overcoming the Disruption:  How to Address the Distracting </a:t>
            </a:r>
            <a:r>
              <a:rPr lang="en-US" b="1" smtClean="0"/>
              <a:t>“Concerned Citizen”</a:t>
            </a:r>
            <a:endParaRPr lang="en-US"/>
          </a:p>
        </p:txBody>
      </p:sp>
    </p:spTree>
    <p:extLst>
      <p:ext uri="{BB962C8B-B14F-4D97-AF65-F5344CB8AC3E}">
        <p14:creationId xmlns:p14="http://schemas.microsoft.com/office/powerpoint/2010/main" xmlns="" val="9793727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bg1"/>
                </a:solidFill>
              </a:rPr>
              <a:t>Disruptions at School / Events</a:t>
            </a:r>
            <a:endParaRPr lang="en-US">
              <a:solidFill>
                <a:schemeClr val="bg1"/>
              </a:solidFill>
            </a:endParaRPr>
          </a:p>
        </p:txBody>
      </p:sp>
      <p:sp>
        <p:nvSpPr>
          <p:cNvPr id="3" name="Content Placeholder 2"/>
          <p:cNvSpPr>
            <a:spLocks noGrp="1"/>
          </p:cNvSpPr>
          <p:nvPr>
            <p:ph idx="1"/>
          </p:nvPr>
        </p:nvSpPr>
        <p:spPr/>
        <p:txBody>
          <a:bodyPr/>
          <a:lstStyle/>
          <a:p>
            <a:r>
              <a:rPr lang="en-US"/>
              <a:t>Scenario – </a:t>
            </a:r>
            <a:r>
              <a:rPr lang="en-US" smtClean="0"/>
              <a:t>Parents attend a meeting with the principal following their child being punished for disruptive behavior at school.  While the mother was meeting with the principal to address the behavior of her child, the father decides to trespass into an area in the school that was off limits to visitors.  </a:t>
            </a:r>
            <a:endParaRPr lang="en-US"/>
          </a:p>
        </p:txBody>
      </p:sp>
    </p:spTree>
    <p:extLst>
      <p:ext uri="{BB962C8B-B14F-4D97-AF65-F5344CB8AC3E}">
        <p14:creationId xmlns:p14="http://schemas.microsoft.com/office/powerpoint/2010/main" xmlns="" val="33595994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solidFill>
                  <a:schemeClr val="bg1"/>
                </a:solidFill>
              </a:rPr>
              <a:t>Limiting Access to School </a:t>
            </a:r>
            <a:r>
              <a:rPr lang="en-US" smtClean="0">
                <a:solidFill>
                  <a:schemeClr val="bg1"/>
                </a:solidFill>
              </a:rPr>
              <a:t>Property</a:t>
            </a:r>
            <a:endParaRPr lang="en-US">
              <a:solidFill>
                <a:schemeClr val="bg1"/>
              </a:solidFill>
            </a:endParaRPr>
          </a:p>
        </p:txBody>
      </p:sp>
      <p:sp>
        <p:nvSpPr>
          <p:cNvPr id="3" name="Content Placeholder 2"/>
          <p:cNvSpPr>
            <a:spLocks noGrp="1"/>
          </p:cNvSpPr>
          <p:nvPr>
            <p:ph idx="1"/>
          </p:nvPr>
        </p:nvSpPr>
        <p:spPr/>
        <p:txBody>
          <a:bodyPr>
            <a:normAutofit fontScale="85000" lnSpcReduction="10000"/>
          </a:bodyPr>
          <a:lstStyle/>
          <a:p>
            <a:pPr lvl="0">
              <a:lnSpc>
                <a:spcPct val="120000"/>
              </a:lnSpc>
            </a:pPr>
            <a:r>
              <a:rPr lang="en-US" smtClean="0"/>
              <a:t>School </a:t>
            </a:r>
            <a:r>
              <a:rPr lang="en-US"/>
              <a:t>has the authority to ban individual from property</a:t>
            </a:r>
          </a:p>
          <a:p>
            <a:pPr lvl="1">
              <a:lnSpc>
                <a:spcPct val="120000"/>
              </a:lnSpc>
            </a:pPr>
            <a:r>
              <a:rPr lang="en-US"/>
              <a:t>Supreme Court – No unfettered access to school property or events</a:t>
            </a:r>
          </a:p>
          <a:p>
            <a:pPr lvl="1">
              <a:lnSpc>
                <a:spcPct val="120000"/>
              </a:lnSpc>
            </a:pPr>
            <a:r>
              <a:rPr lang="en-US"/>
              <a:t>KK-AP(1</a:t>
            </a:r>
            <a:r>
              <a:rPr lang="en-US" smtClean="0"/>
              <a:t>)/PR </a:t>
            </a:r>
            <a:r>
              <a:rPr lang="en-US"/>
              <a:t>1431: Individuals can be banned from property</a:t>
            </a:r>
          </a:p>
          <a:p>
            <a:pPr lvl="0">
              <a:lnSpc>
                <a:spcPct val="120000"/>
              </a:lnSpc>
            </a:pPr>
            <a:r>
              <a:rPr lang="en-US"/>
              <a:t>What can result in ban:</a:t>
            </a:r>
          </a:p>
          <a:p>
            <a:pPr lvl="1">
              <a:lnSpc>
                <a:spcPct val="120000"/>
              </a:lnSpc>
            </a:pPr>
            <a:r>
              <a:rPr lang="en-US"/>
              <a:t>Possession or under the influence of alcohol or </a:t>
            </a:r>
            <a:r>
              <a:rPr lang="en-US" smtClean="0"/>
              <a:t>drugs</a:t>
            </a:r>
            <a:endParaRPr lang="en-US"/>
          </a:p>
          <a:p>
            <a:pPr lvl="1">
              <a:lnSpc>
                <a:spcPct val="120000"/>
              </a:lnSpc>
            </a:pPr>
            <a:r>
              <a:rPr lang="en-US"/>
              <a:t>Possessing a weapon in violation of Board </a:t>
            </a:r>
            <a:r>
              <a:rPr lang="en-US" smtClean="0"/>
              <a:t>policy</a:t>
            </a:r>
            <a:endParaRPr lang="en-US"/>
          </a:p>
          <a:p>
            <a:pPr lvl="1">
              <a:lnSpc>
                <a:spcPct val="120000"/>
              </a:lnSpc>
            </a:pPr>
            <a:r>
              <a:rPr lang="en-US"/>
              <a:t>Fighting, threats, or </a:t>
            </a:r>
            <a:r>
              <a:rPr lang="en-US" smtClean="0"/>
              <a:t>profanity</a:t>
            </a:r>
            <a:endParaRPr lang="en-US"/>
          </a:p>
          <a:p>
            <a:pPr lvl="1">
              <a:lnSpc>
                <a:spcPct val="120000"/>
              </a:lnSpc>
            </a:pPr>
            <a:r>
              <a:rPr lang="en-US"/>
              <a:t>Engaging in any illegal or disruptive </a:t>
            </a:r>
            <a:r>
              <a:rPr lang="en-US" smtClean="0"/>
              <a:t>activity</a:t>
            </a:r>
            <a:endParaRPr lang="en-US"/>
          </a:p>
          <a:p>
            <a:pPr lvl="1">
              <a:lnSpc>
                <a:spcPct val="120000"/>
              </a:lnSpc>
            </a:pPr>
            <a:r>
              <a:rPr lang="en-US"/>
              <a:t>Violating Board policy or failing to obey the instructions of </a:t>
            </a:r>
            <a:r>
              <a:rPr lang="en-US" smtClean="0"/>
              <a:t/>
            </a:r>
            <a:br>
              <a:rPr lang="en-US" smtClean="0"/>
            </a:br>
            <a:r>
              <a:rPr lang="en-US" smtClean="0"/>
              <a:t>a </a:t>
            </a:r>
            <a:r>
              <a:rPr lang="en-US"/>
              <a:t>security official or school district </a:t>
            </a:r>
            <a:r>
              <a:rPr lang="en-US" smtClean="0"/>
              <a:t>employee</a:t>
            </a:r>
            <a:endParaRPr lang="en-US"/>
          </a:p>
        </p:txBody>
      </p:sp>
    </p:spTree>
    <p:extLst>
      <p:ext uri="{BB962C8B-B14F-4D97-AF65-F5344CB8AC3E}">
        <p14:creationId xmlns:p14="http://schemas.microsoft.com/office/powerpoint/2010/main" xmlns="" val="20395680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print"/>
          <a:srcRect/>
          <a:stretch>
            <a:fillRect/>
          </a:stretch>
        </p:blipFill>
        <p:spPr>
          <a:xfrm>
            <a:off x="6728643" y="4514673"/>
            <a:ext cx="2262957" cy="2190927"/>
          </a:xfrm>
          <a:prstGeom prst="rect">
            <a:avLst/>
          </a:prstGeom>
          <a:noFill/>
          <a:ln>
            <a:no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3200">
                <a:solidFill>
                  <a:schemeClr val="bg1"/>
                </a:solidFill>
              </a:rPr>
              <a:t>Limiting Access to School Property </a:t>
            </a:r>
            <a:r>
              <a:rPr lang="en-US" sz="3200" smtClean="0">
                <a:solidFill>
                  <a:schemeClr val="bg1"/>
                </a:solidFill>
              </a:rPr>
              <a:t>(cont.)</a:t>
            </a:r>
            <a:endParaRPr lang="en-US" sz="3200">
              <a:solidFill>
                <a:schemeClr val="bg1"/>
              </a:solidFill>
            </a:endParaRPr>
          </a:p>
        </p:txBody>
      </p:sp>
      <p:sp>
        <p:nvSpPr>
          <p:cNvPr id="3" name="Content Placeholder 2"/>
          <p:cNvSpPr>
            <a:spLocks noGrp="1"/>
          </p:cNvSpPr>
          <p:nvPr>
            <p:ph idx="1"/>
          </p:nvPr>
        </p:nvSpPr>
        <p:spPr/>
        <p:txBody>
          <a:bodyPr>
            <a:normAutofit fontScale="85000" lnSpcReduction="10000"/>
          </a:bodyPr>
          <a:lstStyle/>
          <a:p>
            <a:pPr lvl="0">
              <a:lnSpc>
                <a:spcPct val="120000"/>
              </a:lnSpc>
            </a:pPr>
            <a:r>
              <a:rPr lang="en-US" smtClean="0"/>
              <a:t>Typical </a:t>
            </a:r>
            <a:r>
              <a:rPr lang="en-US"/>
              <a:t>responses from Patrons:</a:t>
            </a:r>
          </a:p>
          <a:p>
            <a:pPr lvl="1">
              <a:lnSpc>
                <a:spcPct val="120000"/>
              </a:lnSpc>
            </a:pPr>
            <a:r>
              <a:rPr lang="en-US"/>
              <a:t>Freedom of Speech/Association</a:t>
            </a:r>
          </a:p>
          <a:p>
            <a:pPr lvl="1">
              <a:lnSpc>
                <a:spcPct val="120000"/>
              </a:lnSpc>
            </a:pPr>
            <a:r>
              <a:rPr lang="en-US"/>
              <a:t>Right of the Parents to participate in their Child’s education</a:t>
            </a:r>
          </a:p>
          <a:p>
            <a:pPr lvl="1">
              <a:lnSpc>
                <a:spcPct val="120000"/>
              </a:lnSpc>
            </a:pPr>
            <a:r>
              <a:rPr lang="en-US"/>
              <a:t>Due Process</a:t>
            </a:r>
          </a:p>
          <a:p>
            <a:pPr lvl="0">
              <a:lnSpc>
                <a:spcPct val="120000"/>
              </a:lnSpc>
            </a:pPr>
            <a:r>
              <a:rPr lang="en-US"/>
              <a:t>All true – still can ban people, might need to be creative</a:t>
            </a:r>
          </a:p>
          <a:p>
            <a:pPr lvl="0">
              <a:lnSpc>
                <a:spcPct val="120000"/>
              </a:lnSpc>
            </a:pPr>
            <a:r>
              <a:rPr lang="en-US"/>
              <a:t>Scenario example – </a:t>
            </a:r>
            <a:r>
              <a:rPr lang="en-US" smtClean="0"/>
              <a:t>even if </a:t>
            </a:r>
            <a:r>
              <a:rPr lang="en-US"/>
              <a:t>ban is appropriate, work with Dad to provide him opportunity to </a:t>
            </a:r>
            <a:r>
              <a:rPr lang="en-US" smtClean="0"/>
              <a:t/>
            </a:r>
            <a:br>
              <a:rPr lang="en-US" smtClean="0"/>
            </a:br>
            <a:r>
              <a:rPr lang="en-US" smtClean="0"/>
              <a:t>participate </a:t>
            </a:r>
            <a:r>
              <a:rPr lang="en-US"/>
              <a:t>in daughter’s education</a:t>
            </a:r>
          </a:p>
          <a:p>
            <a:pPr lvl="1">
              <a:lnSpc>
                <a:spcPct val="120000"/>
              </a:lnSpc>
            </a:pPr>
            <a:r>
              <a:rPr lang="en-US"/>
              <a:t>Parent-teacher meeting – separately</a:t>
            </a:r>
          </a:p>
          <a:p>
            <a:pPr lvl="1">
              <a:lnSpc>
                <a:spcPct val="120000"/>
              </a:lnSpc>
            </a:pPr>
            <a:r>
              <a:rPr lang="en-US"/>
              <a:t>Ability to communicate with teachers, </a:t>
            </a:r>
            <a:r>
              <a:rPr lang="en-US" smtClean="0"/>
              <a:t/>
            </a:r>
            <a:br>
              <a:rPr lang="en-US" smtClean="0"/>
            </a:br>
            <a:r>
              <a:rPr lang="en-US" smtClean="0"/>
              <a:t>electronically</a:t>
            </a:r>
            <a:r>
              <a:rPr lang="en-US"/>
              <a:t>, or through principal, etc</a:t>
            </a:r>
            <a:r>
              <a:rPr lang="en-US" smtClean="0"/>
              <a:t>.</a:t>
            </a:r>
            <a:endParaRPr lang="en-US"/>
          </a:p>
        </p:txBody>
      </p:sp>
    </p:spTree>
    <p:extLst>
      <p:ext uri="{BB962C8B-B14F-4D97-AF65-F5344CB8AC3E}">
        <p14:creationId xmlns:p14="http://schemas.microsoft.com/office/powerpoint/2010/main" xmlns="" val="774998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X:\Stock Photos\_concepts\shutterstock_95901676_check_list_objectives_hand.jpg"/>
          <p:cNvPicPr>
            <a:picLocks noChangeAspect="1" noChangeArrowheads="1"/>
          </p:cNvPicPr>
          <p:nvPr/>
        </p:nvPicPr>
        <p:blipFill>
          <a:blip r:embed="rId2" cstate="print"/>
          <a:srcRect l="12654" b="8581"/>
          <a:stretch>
            <a:fillRect/>
          </a:stretch>
        </p:blipFill>
        <p:spPr>
          <a:xfrm>
            <a:off x="6015788" y="2551462"/>
            <a:ext cx="3128211" cy="423033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smtClean="0">
                <a:solidFill>
                  <a:schemeClr val="bg1"/>
                </a:solidFill>
              </a:rPr>
              <a:t>Presentation Outline</a:t>
            </a:r>
            <a:endParaRPr lang="en-US">
              <a:solidFill>
                <a:schemeClr val="bg1"/>
              </a:solidFill>
            </a:endParaRPr>
          </a:p>
        </p:txBody>
      </p:sp>
      <p:sp>
        <p:nvSpPr>
          <p:cNvPr id="3" name="Content Placeholder 2"/>
          <p:cNvSpPr>
            <a:spLocks noGrp="1"/>
          </p:cNvSpPr>
          <p:nvPr>
            <p:ph idx="1"/>
          </p:nvPr>
        </p:nvSpPr>
        <p:spPr/>
        <p:txBody>
          <a:bodyPr/>
          <a:lstStyle/>
          <a:p>
            <a:r>
              <a:rPr lang="en-US"/>
              <a:t>Disruptions at Board Meetings</a:t>
            </a:r>
          </a:p>
          <a:p>
            <a:r>
              <a:rPr lang="en-US"/>
              <a:t>Disruptions at </a:t>
            </a:r>
            <a:r>
              <a:rPr lang="en-US" smtClean="0"/>
              <a:t>School or School Events</a:t>
            </a:r>
            <a:endParaRPr lang="en-US"/>
          </a:p>
          <a:p>
            <a:r>
              <a:rPr lang="en-US" smtClean="0"/>
              <a:t>Disruptions Online</a:t>
            </a:r>
            <a:endParaRPr lang="en-US"/>
          </a:p>
        </p:txBody>
      </p:sp>
    </p:spTree>
    <p:extLst>
      <p:ext uri="{BB962C8B-B14F-4D97-AF65-F5344CB8AC3E}">
        <p14:creationId xmlns:p14="http://schemas.microsoft.com/office/powerpoint/2010/main" xmlns="" val="19136107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solidFill>
                  <a:schemeClr val="bg1"/>
                </a:solidFill>
              </a:rPr>
              <a:t>Limiting Access </a:t>
            </a:r>
            <a:r>
              <a:rPr lang="en-US" smtClean="0">
                <a:solidFill>
                  <a:schemeClr val="bg1"/>
                </a:solidFill>
              </a:rPr>
              <a:t>Checklist</a:t>
            </a:r>
            <a:endParaRPr lang="en-US">
              <a:solidFill>
                <a:schemeClr val="bg1"/>
              </a:solidFill>
            </a:endParaRPr>
          </a:p>
        </p:txBody>
      </p:sp>
      <p:sp>
        <p:nvSpPr>
          <p:cNvPr id="3" name="Content Placeholder 2"/>
          <p:cNvSpPr>
            <a:spLocks noGrp="1"/>
          </p:cNvSpPr>
          <p:nvPr>
            <p:ph idx="1"/>
          </p:nvPr>
        </p:nvSpPr>
        <p:spPr/>
        <p:txBody>
          <a:bodyPr>
            <a:normAutofit/>
          </a:bodyPr>
          <a:lstStyle/>
          <a:p>
            <a:pPr lvl="0"/>
            <a:r>
              <a:rPr lang="en-US" smtClean="0"/>
              <a:t>Who </a:t>
            </a:r>
            <a:r>
              <a:rPr lang="en-US"/>
              <a:t>bans – Superintendent, in consultation with attorney, Board, if time allows.</a:t>
            </a:r>
          </a:p>
          <a:p>
            <a:pPr lvl="0"/>
            <a:r>
              <a:rPr lang="en-US"/>
              <a:t>Ban letter contents:</a:t>
            </a:r>
          </a:p>
          <a:p>
            <a:pPr lvl="1"/>
            <a:r>
              <a:rPr lang="en-US" smtClean="0"/>
              <a:t>Identify </a:t>
            </a:r>
            <a:r>
              <a:rPr lang="en-US"/>
              <a:t>Ban and length</a:t>
            </a:r>
          </a:p>
          <a:p>
            <a:pPr lvl="1"/>
            <a:r>
              <a:rPr lang="en-US"/>
              <a:t>Reason</a:t>
            </a:r>
          </a:p>
          <a:p>
            <a:pPr lvl="1"/>
            <a:r>
              <a:rPr lang="en-US"/>
              <a:t>Policy/regulation citation – provide copy</a:t>
            </a:r>
          </a:p>
          <a:p>
            <a:pPr lvl="1"/>
            <a:r>
              <a:rPr lang="en-US"/>
              <a:t>Board’s discretion to reduce or extend</a:t>
            </a:r>
          </a:p>
          <a:p>
            <a:pPr lvl="1"/>
            <a:r>
              <a:rPr lang="en-US"/>
              <a:t>If Parent – still permitted to participate in education</a:t>
            </a:r>
          </a:p>
          <a:p>
            <a:pPr lvl="1"/>
            <a:r>
              <a:rPr lang="en-US"/>
              <a:t>Authorities will be notified of violations/prosecuted</a:t>
            </a:r>
          </a:p>
          <a:p>
            <a:pPr lvl="0"/>
            <a:r>
              <a:rPr lang="en-US"/>
              <a:t>Meeting if possible, if not mail and Certified </a:t>
            </a:r>
            <a:r>
              <a:rPr lang="en-US" smtClean="0"/>
              <a:t>mail</a:t>
            </a:r>
            <a:endParaRPr lang="en-US"/>
          </a:p>
        </p:txBody>
      </p:sp>
    </p:spTree>
    <p:extLst>
      <p:ext uri="{BB962C8B-B14F-4D97-AF65-F5344CB8AC3E}">
        <p14:creationId xmlns:p14="http://schemas.microsoft.com/office/powerpoint/2010/main" xmlns="" val="9202989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X:\Stock Photos\_conceptual\iStock_000007217639Small_check_list.jpg"/>
          <p:cNvPicPr>
            <a:picLocks noChangeAspect="1" noChangeArrowheads="1"/>
          </p:cNvPicPr>
          <p:nvPr/>
        </p:nvPicPr>
        <p:blipFill>
          <a:blip r:embed="rId2" cstate="print"/>
          <a:srcRect t="8631" b="13369"/>
          <a:stretch>
            <a:fillRect/>
          </a:stretch>
        </p:blipFill>
        <p:spPr>
          <a:xfrm>
            <a:off x="6112774" y="1828800"/>
            <a:ext cx="2955026" cy="3429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normAutofit/>
          </a:bodyPr>
          <a:lstStyle/>
          <a:p>
            <a:r>
              <a:rPr lang="en-US">
                <a:solidFill>
                  <a:schemeClr val="bg1"/>
                </a:solidFill>
              </a:rPr>
              <a:t>Limiting Access Checklist </a:t>
            </a:r>
            <a:r>
              <a:rPr lang="en-US" smtClean="0">
                <a:solidFill>
                  <a:schemeClr val="bg1"/>
                </a:solidFill>
              </a:rPr>
              <a:t>(cont.)</a:t>
            </a:r>
            <a:endParaRPr lang="en-US">
              <a:solidFill>
                <a:schemeClr val="bg1"/>
              </a:solidFill>
            </a:endParaRPr>
          </a:p>
        </p:txBody>
      </p:sp>
      <p:sp>
        <p:nvSpPr>
          <p:cNvPr id="3" name="Content Placeholder 2"/>
          <p:cNvSpPr>
            <a:spLocks noGrp="1"/>
          </p:cNvSpPr>
          <p:nvPr>
            <p:ph idx="1"/>
          </p:nvPr>
        </p:nvSpPr>
        <p:spPr/>
        <p:txBody>
          <a:bodyPr>
            <a:normAutofit/>
          </a:bodyPr>
          <a:lstStyle/>
          <a:p>
            <a:pPr lvl="0"/>
            <a:r>
              <a:rPr lang="en-US" smtClean="0"/>
              <a:t>Disseminate </a:t>
            </a:r>
            <a:r>
              <a:rPr lang="en-US"/>
              <a:t>ban to individuals </a:t>
            </a:r>
            <a:r>
              <a:rPr lang="en-US" smtClean="0"/>
              <a:t/>
            </a:r>
            <a:br>
              <a:rPr lang="en-US" smtClean="0"/>
            </a:br>
            <a:r>
              <a:rPr lang="en-US" smtClean="0"/>
              <a:t>who </a:t>
            </a:r>
            <a:r>
              <a:rPr lang="en-US"/>
              <a:t>need to know:</a:t>
            </a:r>
          </a:p>
          <a:p>
            <a:pPr lvl="1"/>
            <a:r>
              <a:rPr lang="en-US"/>
              <a:t>Law </a:t>
            </a:r>
            <a:r>
              <a:rPr lang="en-US" smtClean="0"/>
              <a:t>enforcement</a:t>
            </a:r>
            <a:endParaRPr lang="en-US"/>
          </a:p>
          <a:p>
            <a:pPr lvl="1"/>
            <a:r>
              <a:rPr lang="en-US"/>
              <a:t>Building principals</a:t>
            </a:r>
          </a:p>
          <a:p>
            <a:pPr lvl="1"/>
            <a:r>
              <a:rPr lang="en-US" smtClean="0"/>
              <a:t>Teachers</a:t>
            </a:r>
            <a:endParaRPr lang="en-US"/>
          </a:p>
          <a:p>
            <a:pPr lvl="1"/>
            <a:r>
              <a:rPr lang="en-US"/>
              <a:t>Secretaries – whomever is </a:t>
            </a:r>
            <a:r>
              <a:rPr lang="en-US" smtClean="0"/>
              <a:t/>
            </a:r>
            <a:br>
              <a:rPr lang="en-US" smtClean="0"/>
            </a:br>
            <a:r>
              <a:rPr lang="en-US" smtClean="0"/>
              <a:t>responsible for </a:t>
            </a:r>
            <a:r>
              <a:rPr lang="en-US"/>
              <a:t>access </a:t>
            </a:r>
            <a:r>
              <a:rPr lang="en-US" smtClean="0"/>
              <a:t>to </a:t>
            </a:r>
            <a:r>
              <a:rPr lang="en-US"/>
              <a:t>buildings</a:t>
            </a:r>
          </a:p>
          <a:p>
            <a:pPr lvl="0"/>
            <a:r>
              <a:rPr lang="en-US"/>
              <a:t>Follow up on any violations – </a:t>
            </a:r>
            <a:r>
              <a:rPr lang="en-US" smtClean="0"/>
              <a:t/>
            </a:r>
            <a:br>
              <a:rPr lang="en-US" smtClean="0"/>
            </a:br>
            <a:r>
              <a:rPr lang="en-US" smtClean="0"/>
              <a:t>notify </a:t>
            </a:r>
            <a:r>
              <a:rPr lang="en-US"/>
              <a:t>individual and law enforcement</a:t>
            </a:r>
          </a:p>
          <a:p>
            <a:r>
              <a:rPr lang="en-US"/>
              <a:t>Press trespass charge or seek injunction</a:t>
            </a:r>
          </a:p>
        </p:txBody>
      </p:sp>
    </p:spTree>
    <p:extLst>
      <p:ext uri="{BB962C8B-B14F-4D97-AF65-F5344CB8AC3E}">
        <p14:creationId xmlns:p14="http://schemas.microsoft.com/office/powerpoint/2010/main" xmlns="" val="15457262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X:\Stock Photos\_people\shutterstock_6316507Small_working_mom_business_woman_african_american_baby.jpg"/>
          <p:cNvPicPr>
            <a:picLocks noChangeAspect="1" noChangeArrowheads="1"/>
          </p:cNvPicPr>
          <p:nvPr/>
        </p:nvPicPr>
        <p:blipFill>
          <a:blip r:embed="rId2" cstate="print"/>
          <a:srcRect/>
          <a:stretch>
            <a:fillRect/>
          </a:stretch>
        </p:blipFill>
        <p:spPr>
          <a:xfrm>
            <a:off x="0" y="3886200"/>
            <a:ext cx="1981200" cy="29718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normAutofit fontScale="90000"/>
          </a:bodyPr>
          <a:lstStyle/>
          <a:p>
            <a:r>
              <a:rPr lang="en-US" smtClean="0">
                <a:solidFill>
                  <a:schemeClr val="bg1"/>
                </a:solidFill>
              </a:rPr>
              <a:t>Other Disruptions:</a:t>
            </a:r>
            <a:br>
              <a:rPr lang="en-US" smtClean="0">
                <a:solidFill>
                  <a:schemeClr val="bg1"/>
                </a:solidFill>
              </a:rPr>
            </a:br>
            <a:r>
              <a:rPr lang="en-US" smtClean="0">
                <a:solidFill>
                  <a:schemeClr val="bg1"/>
                </a:solidFill>
              </a:rPr>
              <a:t>“Cares-Too-Much</a:t>
            </a:r>
            <a:r>
              <a:rPr lang="en-US">
                <a:solidFill>
                  <a:schemeClr val="bg1"/>
                </a:solidFill>
              </a:rPr>
              <a:t>” Mom</a:t>
            </a:r>
          </a:p>
        </p:txBody>
      </p:sp>
      <p:sp>
        <p:nvSpPr>
          <p:cNvPr id="3" name="Content Placeholder 2"/>
          <p:cNvSpPr>
            <a:spLocks noGrp="1"/>
          </p:cNvSpPr>
          <p:nvPr>
            <p:ph idx="1"/>
          </p:nvPr>
        </p:nvSpPr>
        <p:spPr>
          <a:xfrm>
            <a:off x="1676400" y="1722437"/>
            <a:ext cx="7239000" cy="4983163"/>
          </a:xfrm>
        </p:spPr>
        <p:txBody>
          <a:bodyPr>
            <a:normAutofit fontScale="92500" lnSpcReduction="20000"/>
          </a:bodyPr>
          <a:lstStyle/>
          <a:p>
            <a:pPr>
              <a:lnSpc>
                <a:spcPct val="110000"/>
              </a:lnSpc>
            </a:pPr>
            <a:r>
              <a:rPr lang="en-US" smtClean="0"/>
              <a:t>Shows </a:t>
            </a:r>
            <a:r>
              <a:rPr lang="en-US"/>
              <a:t>up for reading </a:t>
            </a:r>
            <a:r>
              <a:rPr lang="en-US" smtClean="0"/>
              <a:t>EVERY DAY </a:t>
            </a:r>
            <a:r>
              <a:rPr lang="en-US"/>
              <a:t>for her son</a:t>
            </a:r>
          </a:p>
          <a:p>
            <a:pPr lvl="0">
              <a:lnSpc>
                <a:spcPct val="110000"/>
              </a:lnSpc>
            </a:pPr>
            <a:r>
              <a:rPr lang="en-US"/>
              <a:t>Policy 1430 </a:t>
            </a:r>
            <a:r>
              <a:rPr lang="en-US" smtClean="0"/>
              <a:t>– </a:t>
            </a:r>
            <a:r>
              <a:rPr lang="en-US"/>
              <a:t>a parent does not have a right to observe his/her child in the educational setting</a:t>
            </a:r>
            <a:r>
              <a:rPr lang="en-US" smtClean="0"/>
              <a:t>.</a:t>
            </a:r>
            <a:endParaRPr lang="en-US"/>
          </a:p>
          <a:p>
            <a:pPr>
              <a:lnSpc>
                <a:spcPct val="110000"/>
              </a:lnSpc>
            </a:pPr>
            <a:r>
              <a:rPr lang="en-US"/>
              <a:t>Policy KK: parents discouraged from using district property to visit students and may be refused the use of district property for that purpose. </a:t>
            </a:r>
            <a:r>
              <a:rPr lang="en-US" smtClean="0"/>
              <a:t>The </a:t>
            </a:r>
            <a:r>
              <a:rPr lang="en-US"/>
              <a:t>District will not tolerate any person whose presence disturbs classes or district activities or hinders the instructional process</a:t>
            </a:r>
          </a:p>
        </p:txBody>
      </p:sp>
    </p:spTree>
    <p:extLst>
      <p:ext uri="{BB962C8B-B14F-4D97-AF65-F5344CB8AC3E}">
        <p14:creationId xmlns:p14="http://schemas.microsoft.com/office/powerpoint/2010/main" xmlns="" val="38336083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smtClean="0"/>
              <a:t>School Disruptions: Test Your </a:t>
            </a:r>
            <a:r>
              <a:rPr lang="en-US"/>
              <a:t>K</a:t>
            </a:r>
            <a:r>
              <a:rPr lang="en-US" smtClean="0"/>
              <a:t>nowledge</a:t>
            </a:r>
            <a:endParaRPr lang="en-US"/>
          </a:p>
        </p:txBody>
      </p:sp>
      <p:sp>
        <p:nvSpPr>
          <p:cNvPr id="3" name="Content Placeholder 2"/>
          <p:cNvSpPr>
            <a:spLocks noGrp="1"/>
          </p:cNvSpPr>
          <p:nvPr>
            <p:ph idx="1"/>
          </p:nvPr>
        </p:nvSpPr>
        <p:spPr/>
        <p:txBody>
          <a:bodyPr>
            <a:normAutofit/>
          </a:bodyPr>
          <a:lstStyle/>
          <a:p>
            <a:pPr marL="0" indent="0" algn="just">
              <a:buNone/>
            </a:pPr>
            <a:r>
              <a:rPr lang="en-US" sz="2000" smtClean="0"/>
              <a:t>Sally and several other students have been planning a District-wide walkout to protest gun violence. This walkout coincides with nationwide planned walkouts.  The District clearly communicated to parents the event was not school sponsored; however they permitted students to participate in the walkout without facing disciplinary action.  The District prohibited students from using any language specifically referencing guns or gun violence, out of a desire to remain neutral regarding Second Amendment issues.  The District then shut down the event when students began discussing gun violence rather than school safety at gun violence awareness rally.  </a:t>
            </a:r>
          </a:p>
          <a:p>
            <a:pPr marL="0" indent="0" algn="just">
              <a:buNone/>
            </a:pPr>
            <a:endParaRPr lang="en-US" sz="1550"/>
          </a:p>
          <a:p>
            <a:pPr marL="514350" indent="-514350">
              <a:buFont typeface="Arial" pitchFamily="34" charset="0"/>
              <a:buAutoNum type="arabicPeriod"/>
            </a:pPr>
            <a:r>
              <a:rPr lang="en-US" sz="1550"/>
              <a:t>Does it matter that the event was not school sponsored? </a:t>
            </a:r>
          </a:p>
          <a:p>
            <a:pPr marL="514350" indent="-514350">
              <a:buAutoNum type="arabicPeriod"/>
            </a:pPr>
            <a:r>
              <a:rPr lang="en-US" sz="1550" smtClean="0"/>
              <a:t>Under the First Amendment, can the District prohibit speech relating specifically to guns or gun violence? </a:t>
            </a:r>
          </a:p>
          <a:p>
            <a:pPr marL="514350" indent="-514350">
              <a:buAutoNum type="arabicPeriod"/>
            </a:pPr>
            <a:r>
              <a:rPr lang="en-US" sz="1550" smtClean="0"/>
              <a:t>What action, if any, can the school take against students who state have specific views on guns or gun violence?</a:t>
            </a:r>
            <a:endParaRPr lang="en-US" sz="1550"/>
          </a:p>
        </p:txBody>
      </p:sp>
    </p:spTree>
    <p:extLst>
      <p:ext uri="{BB962C8B-B14F-4D97-AF65-F5344CB8AC3E}">
        <p14:creationId xmlns:p14="http://schemas.microsoft.com/office/powerpoint/2010/main" xmlns="" val="40824956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0" indent="0">
              <a:buNone/>
            </a:pPr>
            <a:r>
              <a:rPr lang="en-US"/>
              <a:t>Jeffrey</a:t>
            </a:r>
            <a:r>
              <a:rPr lang="en-US" smtClean="0"/>
              <a:t> is the quarterback for the school football team and follows the NFL closely.  After agreeing with Colin Kaepernick’s decision to kneel during the National </a:t>
            </a:r>
            <a:r>
              <a:rPr lang="en-US"/>
              <a:t>A</a:t>
            </a:r>
            <a:r>
              <a:rPr lang="en-US" smtClean="0"/>
              <a:t>nthem, Jeffrey begins kneeling during the </a:t>
            </a:r>
            <a:r>
              <a:rPr lang="en-US"/>
              <a:t>National Anthem </a:t>
            </a:r>
            <a:r>
              <a:rPr lang="en-US" smtClean="0"/>
              <a:t>before football games. The coach is furious and wants to suspend Jeffrey from the team.</a:t>
            </a:r>
            <a:endParaRPr lang="en-US"/>
          </a:p>
          <a:p>
            <a:pPr marL="0" indent="0">
              <a:buNone/>
            </a:pPr>
            <a:endParaRPr lang="en-US"/>
          </a:p>
          <a:p>
            <a:pPr marL="457200" indent="-457200">
              <a:buAutoNum type="arabicPeriod"/>
            </a:pPr>
            <a:r>
              <a:rPr lang="en-US"/>
              <a:t>Was </a:t>
            </a:r>
            <a:r>
              <a:rPr lang="en-US" smtClean="0"/>
              <a:t>Jeffrey’s conduct protected </a:t>
            </a:r>
            <a:r>
              <a:rPr lang="en-US"/>
              <a:t>by the First Amendment?</a:t>
            </a:r>
          </a:p>
          <a:p>
            <a:pPr marL="457200" indent="-457200">
              <a:buAutoNum type="arabicPeriod"/>
            </a:pPr>
            <a:r>
              <a:rPr lang="en-US" smtClean="0"/>
              <a:t>What risk is there to the school if it permits Jeffrey to kneel?</a:t>
            </a:r>
          </a:p>
          <a:p>
            <a:pPr marL="457200" indent="-457200">
              <a:buAutoNum type="arabicPeriod"/>
            </a:pPr>
            <a:r>
              <a:rPr lang="en-US" smtClean="0"/>
              <a:t>Does </a:t>
            </a:r>
            <a:r>
              <a:rPr lang="en-US"/>
              <a:t>it matter </a:t>
            </a:r>
            <a:r>
              <a:rPr lang="en-US" smtClean="0"/>
              <a:t>that Jeffrey did not use words or say anything while he kneeled?</a:t>
            </a:r>
          </a:p>
          <a:p>
            <a:pPr marL="457200" indent="-457200">
              <a:buAutoNum type="arabicPeriod"/>
            </a:pPr>
            <a:r>
              <a:rPr lang="en-US" smtClean="0"/>
              <a:t>Does it matter that this occurred after school hours for a school-sponsored sport?</a:t>
            </a:r>
          </a:p>
          <a:p>
            <a:pPr marL="457200" indent="-457200">
              <a:buAutoNum type="arabicPeriod"/>
            </a:pPr>
            <a:r>
              <a:rPr lang="en-US" smtClean="0"/>
              <a:t>What </a:t>
            </a:r>
            <a:r>
              <a:rPr lang="en-US"/>
              <a:t>action, if any, can the </a:t>
            </a:r>
            <a:r>
              <a:rPr lang="en-US" smtClean="0"/>
              <a:t>school take </a:t>
            </a:r>
            <a:r>
              <a:rPr lang="en-US"/>
              <a:t>against </a:t>
            </a:r>
            <a:r>
              <a:rPr lang="en-US" smtClean="0"/>
              <a:t>Jeffrey?</a:t>
            </a:r>
          </a:p>
        </p:txBody>
      </p:sp>
      <p:sp>
        <p:nvSpPr>
          <p:cNvPr id="3" name="Title 2"/>
          <p:cNvSpPr>
            <a:spLocks noGrp="1"/>
          </p:cNvSpPr>
          <p:nvPr>
            <p:ph type="title"/>
          </p:nvPr>
        </p:nvSpPr>
        <p:spPr>
          <a:xfrm>
            <a:off x="228600" y="274638"/>
            <a:ext cx="8610600" cy="1143000"/>
          </a:xfrm>
        </p:spPr>
        <p:txBody>
          <a:bodyPr>
            <a:normAutofit fontScale="90000"/>
          </a:bodyPr>
          <a:lstStyle/>
          <a:p>
            <a:r>
              <a:rPr lang="en-US" smtClean="0"/>
              <a:t>School Disruptions: Test </a:t>
            </a:r>
            <a:r>
              <a:rPr lang="en-US"/>
              <a:t>Y</a:t>
            </a:r>
            <a:r>
              <a:rPr lang="en-US" smtClean="0"/>
              <a:t>our Knowledge</a:t>
            </a:r>
            <a:endParaRPr lang="en-US"/>
          </a:p>
        </p:txBody>
      </p:sp>
      <p:sp>
        <p:nvSpPr>
          <p:cNvPr id="4" name="Slide Number Placeholder 3"/>
          <p:cNvSpPr>
            <a:spLocks noGrp="1"/>
          </p:cNvSpPr>
          <p:nvPr>
            <p:ph type="sldNum" sz="quarter" idx="4294967295"/>
          </p:nvPr>
        </p:nvSpPr>
        <p:spPr/>
        <p:txBody>
          <a:bodyPr/>
          <a:lstStyle/>
          <a:p>
            <a:fld id="{B73F69C2-009F-4240-9724-5B3BAC1E9E06}" type="slidenum">
              <a:rPr lang="en-US" smtClean="0"/>
              <a:pPr/>
              <a:t>34</a:t>
            </a:fld>
            <a:endParaRPr lang="en-US"/>
          </a:p>
        </p:txBody>
      </p:sp>
    </p:spTree>
    <p:extLst>
      <p:ext uri="{BB962C8B-B14F-4D97-AF65-F5344CB8AC3E}">
        <p14:creationId xmlns:p14="http://schemas.microsoft.com/office/powerpoint/2010/main" xmlns="" val="4239979959"/>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0" indent="0">
              <a:buNone/>
            </a:pPr>
            <a:r>
              <a:rPr lang="en-US" smtClean="0"/>
              <a:t>Frank and several other students have been planning to walk out on April 20, 2019 to protest Donald Trump.  Frank is able to get 150 students to commit to walking out on that day and notified the principal so that the school would be aware of Frank’s plans.</a:t>
            </a:r>
          </a:p>
          <a:p>
            <a:pPr marL="0" indent="0">
              <a:buNone/>
            </a:pPr>
            <a:endParaRPr lang="en-US"/>
          </a:p>
          <a:p>
            <a:pPr marL="457200" indent="-457200">
              <a:buAutoNum type="arabicPeriod"/>
            </a:pPr>
            <a:r>
              <a:rPr lang="en-US" smtClean="0"/>
              <a:t>Is Frank’s planned protest protected </a:t>
            </a:r>
            <a:r>
              <a:rPr lang="en-US"/>
              <a:t>by the First Amendment?</a:t>
            </a:r>
          </a:p>
          <a:p>
            <a:pPr marL="457200" indent="-457200">
              <a:buAutoNum type="arabicPeriod"/>
            </a:pPr>
            <a:r>
              <a:rPr lang="en-US" smtClean="0"/>
              <a:t>Does </a:t>
            </a:r>
            <a:r>
              <a:rPr lang="en-US"/>
              <a:t>it matter </a:t>
            </a:r>
            <a:r>
              <a:rPr lang="en-US" smtClean="0"/>
              <a:t>that the protest has not taken place yet?</a:t>
            </a:r>
          </a:p>
          <a:p>
            <a:pPr marL="457200" indent="-457200">
              <a:buAutoNum type="arabicPeriod"/>
            </a:pPr>
            <a:r>
              <a:rPr lang="en-US" smtClean="0"/>
              <a:t>What </a:t>
            </a:r>
            <a:r>
              <a:rPr lang="en-US"/>
              <a:t>action, if any, can the </a:t>
            </a:r>
            <a:r>
              <a:rPr lang="en-US" smtClean="0"/>
              <a:t>school take </a:t>
            </a:r>
            <a:r>
              <a:rPr lang="en-US"/>
              <a:t>against </a:t>
            </a:r>
            <a:r>
              <a:rPr lang="en-US" smtClean="0"/>
              <a:t>Frank?</a:t>
            </a:r>
          </a:p>
          <a:p>
            <a:pPr marL="457200" indent="-457200">
              <a:buAutoNum type="arabicPeriod"/>
            </a:pPr>
            <a:r>
              <a:rPr lang="en-US" smtClean="0"/>
              <a:t>What action, if any, can the school take against the students who walk out?</a:t>
            </a:r>
          </a:p>
          <a:p>
            <a:pPr marL="457200" indent="-457200">
              <a:buAutoNum type="arabicPeriod"/>
            </a:pPr>
            <a:r>
              <a:rPr lang="en-US" smtClean="0"/>
              <a:t>What if the discipline planned by the school interferes with the student’s ability to get into college or eligibility for a scholarship?</a:t>
            </a:r>
          </a:p>
          <a:p>
            <a:endParaRPr lang="en-US"/>
          </a:p>
        </p:txBody>
      </p:sp>
      <p:sp>
        <p:nvSpPr>
          <p:cNvPr id="3" name="Title 2"/>
          <p:cNvSpPr>
            <a:spLocks noGrp="1"/>
          </p:cNvSpPr>
          <p:nvPr>
            <p:ph type="title"/>
          </p:nvPr>
        </p:nvSpPr>
        <p:spPr>
          <a:xfrm>
            <a:off x="304800" y="274638"/>
            <a:ext cx="8610600" cy="1143000"/>
          </a:xfrm>
        </p:spPr>
        <p:txBody>
          <a:bodyPr>
            <a:normAutofit fontScale="90000"/>
          </a:bodyPr>
          <a:lstStyle/>
          <a:p>
            <a:r>
              <a:rPr lang="en-US"/>
              <a:t>School Disruptions: </a:t>
            </a:r>
            <a:r>
              <a:rPr lang="en-US" smtClean="0"/>
              <a:t>Test Your Knowledge</a:t>
            </a:r>
            <a:endParaRPr lang="en-US"/>
          </a:p>
        </p:txBody>
      </p:sp>
      <p:sp>
        <p:nvSpPr>
          <p:cNvPr id="4" name="Slide Number Placeholder 3"/>
          <p:cNvSpPr>
            <a:spLocks noGrp="1"/>
          </p:cNvSpPr>
          <p:nvPr>
            <p:ph type="sldNum" sz="quarter" idx="4294967295"/>
          </p:nvPr>
        </p:nvSpPr>
        <p:spPr/>
        <p:txBody>
          <a:bodyPr/>
          <a:lstStyle/>
          <a:p>
            <a:fld id="{B73F69C2-009F-4240-9724-5B3BAC1E9E06}" type="slidenum">
              <a:rPr lang="en-US" smtClean="0"/>
              <a:pPr/>
              <a:t>35</a:t>
            </a:fld>
            <a:endParaRPr lang="en-US"/>
          </a:p>
        </p:txBody>
      </p:sp>
    </p:spTree>
    <p:extLst>
      <p:ext uri="{BB962C8B-B14F-4D97-AF65-F5344CB8AC3E}">
        <p14:creationId xmlns:p14="http://schemas.microsoft.com/office/powerpoint/2010/main" xmlns="" val="3909217609"/>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mtClean="0"/>
              <a:t>Free speech or Disruption?</a:t>
            </a:r>
            <a:endParaRPr lang="en-US"/>
          </a:p>
        </p:txBody>
      </p:sp>
      <p:sp>
        <p:nvSpPr>
          <p:cNvPr id="2" name="Content Placeholder 1"/>
          <p:cNvSpPr>
            <a:spLocks noGrp="1"/>
          </p:cNvSpPr>
          <p:nvPr>
            <p:ph sz="half" idx="1"/>
          </p:nvPr>
        </p:nvSpPr>
        <p:spPr/>
        <p:txBody>
          <a:bodyPr/>
          <a:lstStyle/>
          <a:p>
            <a:r>
              <a:rPr lang="en-US" smtClean="0"/>
              <a:t>Students do have a constitutional right to free speech at school but it can be regulated so that it does not interfere with the operations of the school or infringe upon the rights of others</a:t>
            </a:r>
            <a:endParaRPr lang="en-US"/>
          </a:p>
        </p:txBody>
      </p:sp>
      <p:sp>
        <p:nvSpPr>
          <p:cNvPr id="4" name="Slide Number Placeholder 3"/>
          <p:cNvSpPr>
            <a:spLocks noGrp="1"/>
          </p:cNvSpPr>
          <p:nvPr>
            <p:ph type="sldNum" sz="quarter" idx="4294967295"/>
          </p:nvPr>
        </p:nvSpPr>
        <p:spPr/>
        <p:txBody>
          <a:bodyPr/>
          <a:lstStyle/>
          <a:p>
            <a:fld id="{B73F69C2-009F-4240-9724-5B3BAC1E9E06}" type="slidenum">
              <a:rPr lang="en-US" smtClean="0"/>
              <a:pPr/>
              <a:t>36</a:t>
            </a:fld>
            <a:endParaRPr lang="en-US"/>
          </a:p>
        </p:txBody>
      </p:sp>
      <p:pic>
        <p:nvPicPr>
          <p:cNvPr id="2050" name="Picture 2" descr="C:\Users\aadiaz\AppData\Local\Microsoft\Windows\Temporary Internet Files\Content.IE5\WQTBZJ17\student_engagement[1].jpg"/>
          <p:cNvPicPr>
            <a:picLocks noGrp="1" noChangeAspect="1" noChangeArrowheads="1"/>
          </p:cNvPicPr>
          <p:nvPr>
            <p:ph sz="half" idx="2"/>
          </p:nvPr>
        </p:nvPicPr>
        <p:blipFill>
          <a:blip r:embed="rId2" cstate="print"/>
          <a:srcRect/>
          <a:stretch>
            <a:fillRect/>
          </a:stretch>
        </p:blipFill>
        <p:spPr>
          <a:xfrm>
            <a:off x="4557713" y="2449657"/>
            <a:ext cx="4286250" cy="28524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11631879"/>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mtClean="0"/>
              <a:t>Free speech or Disruption? (cont.)</a:t>
            </a:r>
            <a:endParaRPr lang="en-US"/>
          </a:p>
        </p:txBody>
      </p:sp>
      <p:sp>
        <p:nvSpPr>
          <p:cNvPr id="2" name="Content Placeholder 1"/>
          <p:cNvSpPr>
            <a:spLocks noGrp="1"/>
          </p:cNvSpPr>
          <p:nvPr>
            <p:ph sz="half" idx="1"/>
          </p:nvPr>
        </p:nvSpPr>
        <p:spPr/>
        <p:txBody>
          <a:bodyPr>
            <a:normAutofit fontScale="92500"/>
          </a:bodyPr>
          <a:lstStyle/>
          <a:p>
            <a:r>
              <a:rPr lang="en-US" smtClean="0"/>
              <a:t>Absolutely not</a:t>
            </a:r>
          </a:p>
          <a:p>
            <a:r>
              <a:rPr lang="en-US" smtClean="0"/>
              <a:t>Schools are permitted to ban speech or conduct that </a:t>
            </a:r>
            <a:r>
              <a:rPr lang="en-US" b="1" u="sng" smtClean="0"/>
              <a:t>materially and substantially </a:t>
            </a:r>
            <a:r>
              <a:rPr lang="en-US" smtClean="0"/>
              <a:t>disrupts the work and discipline of the school</a:t>
            </a:r>
          </a:p>
          <a:p>
            <a:r>
              <a:rPr lang="en-US" smtClean="0"/>
              <a:t>However, protesting is a form of protected student speech</a:t>
            </a:r>
            <a:endParaRPr lang="en-US"/>
          </a:p>
        </p:txBody>
      </p:sp>
      <p:sp>
        <p:nvSpPr>
          <p:cNvPr id="4" name="Slide Number Placeholder 3"/>
          <p:cNvSpPr>
            <a:spLocks noGrp="1"/>
          </p:cNvSpPr>
          <p:nvPr>
            <p:ph type="sldNum" sz="quarter" idx="4294967295"/>
          </p:nvPr>
        </p:nvSpPr>
        <p:spPr/>
        <p:txBody>
          <a:bodyPr/>
          <a:lstStyle/>
          <a:p>
            <a:fld id="{B73F69C2-009F-4240-9724-5B3BAC1E9E06}" type="slidenum">
              <a:rPr lang="en-US" smtClean="0"/>
              <a:pPr/>
              <a:t>37</a:t>
            </a:fld>
            <a:endParaRPr lang="en-US"/>
          </a:p>
        </p:txBody>
      </p:sp>
      <p:pic>
        <p:nvPicPr>
          <p:cNvPr id="3074" name="Picture 2" descr="C:\Users\aadiaz\AppData\Local\Microsoft\Windows\Temporary Internet Files\Content.IE5\IPY10UUV\digital-student-expectations[1].jpg"/>
          <p:cNvPicPr>
            <a:picLocks noChangeAspect="1" noChangeArrowheads="1"/>
          </p:cNvPicPr>
          <p:nvPr/>
        </p:nvPicPr>
        <p:blipFill>
          <a:blip r:embed="rId2" cstate="print"/>
          <a:srcRect/>
          <a:stretch>
            <a:fillRect/>
          </a:stretch>
        </p:blipFill>
        <p:spPr>
          <a:xfrm>
            <a:off x="4419600" y="2514600"/>
            <a:ext cx="4860608" cy="24003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76519705"/>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solidFill>
                  <a:schemeClr val="bg1"/>
                </a:solidFill>
              </a:rPr>
              <a:t>“</a:t>
            </a:r>
            <a:r>
              <a:rPr lang="en-US">
                <a:solidFill>
                  <a:schemeClr val="bg1"/>
                </a:solidFill>
              </a:rPr>
              <a:t>King of the Castle” Board </a:t>
            </a:r>
            <a:r>
              <a:rPr lang="en-US" smtClean="0">
                <a:solidFill>
                  <a:schemeClr val="bg1"/>
                </a:solidFill>
              </a:rPr>
              <a:t>Member</a:t>
            </a:r>
            <a:endParaRPr lang="en-US">
              <a:solidFill>
                <a:schemeClr val="bg1"/>
              </a:solidFill>
            </a:endParaRPr>
          </a:p>
        </p:txBody>
      </p:sp>
      <p:sp>
        <p:nvSpPr>
          <p:cNvPr id="3" name="Content Placeholder 2"/>
          <p:cNvSpPr>
            <a:spLocks noGrp="1"/>
          </p:cNvSpPr>
          <p:nvPr>
            <p:ph idx="1"/>
          </p:nvPr>
        </p:nvSpPr>
        <p:spPr/>
        <p:txBody>
          <a:bodyPr>
            <a:normAutofit/>
          </a:bodyPr>
          <a:lstStyle/>
          <a:p>
            <a:pPr lvl="0"/>
            <a:r>
              <a:rPr lang="en-US" smtClean="0"/>
              <a:t>Board </a:t>
            </a:r>
            <a:r>
              <a:rPr lang="en-US"/>
              <a:t>member believes he is a generous benefactor to the </a:t>
            </a:r>
            <a:r>
              <a:rPr lang="en-US" smtClean="0"/>
              <a:t>district.  Shows </a:t>
            </a:r>
            <a:r>
              <a:rPr lang="en-US"/>
              <a:t>up frequently </a:t>
            </a:r>
            <a:r>
              <a:rPr lang="en-US" smtClean="0"/>
              <a:t/>
            </a:r>
            <a:br>
              <a:rPr lang="en-US" smtClean="0"/>
            </a:br>
            <a:r>
              <a:rPr lang="en-US" smtClean="0"/>
              <a:t>at </a:t>
            </a:r>
            <a:r>
              <a:rPr lang="en-US"/>
              <a:t>the school to “check up on things.” </a:t>
            </a:r>
            <a:r>
              <a:rPr lang="en-US" smtClean="0"/>
              <a:t> Shows </a:t>
            </a:r>
            <a:br>
              <a:rPr lang="en-US" smtClean="0"/>
            </a:br>
            <a:r>
              <a:rPr lang="en-US" smtClean="0"/>
              <a:t>up </a:t>
            </a:r>
            <a:r>
              <a:rPr lang="en-US"/>
              <a:t>to cafeteria, doesn’t like meal, so he tries </a:t>
            </a:r>
            <a:r>
              <a:rPr lang="en-US" smtClean="0"/>
              <a:t/>
            </a:r>
            <a:br>
              <a:rPr lang="en-US" smtClean="0"/>
            </a:br>
            <a:r>
              <a:rPr lang="en-US" smtClean="0"/>
              <a:t>to </a:t>
            </a:r>
            <a:r>
              <a:rPr lang="en-US"/>
              <a:t>bring in different, “better” food</a:t>
            </a:r>
            <a:r>
              <a:rPr lang="en-US" smtClean="0"/>
              <a:t>.</a:t>
            </a:r>
            <a:endParaRPr lang="en-US"/>
          </a:p>
          <a:p>
            <a:pPr lvl="0"/>
            <a:r>
              <a:rPr lang="en-US"/>
              <a:t>Denied access, but has a key, so </a:t>
            </a:r>
            <a:r>
              <a:rPr lang="en-US" smtClean="0"/>
              <a:t>lets </a:t>
            </a:r>
            <a:r>
              <a:rPr lang="en-US"/>
              <a:t>himself </a:t>
            </a:r>
            <a:r>
              <a:rPr lang="en-US" smtClean="0"/>
              <a:t>in </a:t>
            </a:r>
            <a:r>
              <a:rPr lang="en-US"/>
              <a:t>after school’s out. </a:t>
            </a:r>
            <a:r>
              <a:rPr lang="en-US" smtClean="0"/>
              <a:t>Removes </a:t>
            </a:r>
            <a:r>
              <a:rPr lang="en-US"/>
              <a:t>district food </a:t>
            </a:r>
            <a:r>
              <a:rPr lang="en-US" smtClean="0"/>
              <a:t>and </a:t>
            </a:r>
            <a:r>
              <a:rPr lang="en-US"/>
              <a:t>puts in his own</a:t>
            </a:r>
            <a:r>
              <a:rPr lang="en-US" smtClean="0"/>
              <a:t>.  Pad-lock </a:t>
            </a:r>
            <a:r>
              <a:rPr lang="en-US"/>
              <a:t>and chain </a:t>
            </a:r>
            <a:r>
              <a:rPr lang="en-US" smtClean="0"/>
              <a:t>placed </a:t>
            </a:r>
            <a:r>
              <a:rPr lang="en-US"/>
              <a:t>around refrigerator, he uses bolt-cutter </a:t>
            </a:r>
            <a:r>
              <a:rPr lang="en-US" smtClean="0"/>
              <a:t>to </a:t>
            </a:r>
            <a:r>
              <a:rPr lang="en-US"/>
              <a:t>remove </a:t>
            </a:r>
            <a:r>
              <a:rPr lang="en-US" smtClean="0"/>
              <a:t>them.</a:t>
            </a:r>
            <a:endParaRPr lang="en-US"/>
          </a:p>
        </p:txBody>
      </p:sp>
    </p:spTree>
    <p:extLst>
      <p:ext uri="{BB962C8B-B14F-4D97-AF65-F5344CB8AC3E}">
        <p14:creationId xmlns:p14="http://schemas.microsoft.com/office/powerpoint/2010/main" xmlns="" val="5946294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X:\Stock Photos\_IMAGES THAT_NEED TO BE FILED\shutterstock_213077602.jpg"/>
          <p:cNvPicPr>
            <a:picLocks noChangeAspect="1" noChangeArrowheads="1"/>
          </p:cNvPicPr>
          <p:nvPr/>
        </p:nvPicPr>
        <p:blipFill>
          <a:blip r:embed="rId2" cstate="print"/>
          <a:srcRect/>
          <a:stretch>
            <a:fillRect/>
          </a:stretch>
        </p:blipFill>
        <p:spPr>
          <a:xfrm>
            <a:off x="2459102" y="3886200"/>
            <a:ext cx="4225797" cy="28194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normAutofit fontScale="90000"/>
          </a:bodyPr>
          <a:lstStyle/>
          <a:p>
            <a:r>
              <a:rPr lang="en-US">
                <a:solidFill>
                  <a:schemeClr val="bg1"/>
                </a:solidFill>
              </a:rPr>
              <a:t>The “King of the Castle” Board </a:t>
            </a:r>
            <a:r>
              <a:rPr lang="en-US" smtClean="0">
                <a:solidFill>
                  <a:schemeClr val="bg1"/>
                </a:solidFill>
              </a:rPr>
              <a:t>Member (cont.)</a:t>
            </a:r>
            <a:endParaRPr lang="en-US">
              <a:solidFill>
                <a:schemeClr val="bg1"/>
              </a:solidFill>
            </a:endParaRPr>
          </a:p>
        </p:txBody>
      </p:sp>
      <p:sp>
        <p:nvSpPr>
          <p:cNvPr id="3" name="Content Placeholder 2"/>
          <p:cNvSpPr>
            <a:spLocks noGrp="1"/>
          </p:cNvSpPr>
          <p:nvPr>
            <p:ph idx="1"/>
          </p:nvPr>
        </p:nvSpPr>
        <p:spPr/>
        <p:txBody>
          <a:bodyPr/>
          <a:lstStyle/>
          <a:p>
            <a:pPr lvl="0"/>
            <a:r>
              <a:rPr lang="en-US" smtClean="0"/>
              <a:t>Policy 0311 – individual </a:t>
            </a:r>
            <a:r>
              <a:rPr lang="en-US"/>
              <a:t>Board members must follow the regular procedures for visitors. </a:t>
            </a:r>
          </a:p>
          <a:p>
            <a:pPr lvl="0"/>
            <a:r>
              <a:rPr lang="en-US"/>
              <a:t>If Board member wishes to visit school, must arrange it through the Superintendent.</a:t>
            </a:r>
          </a:p>
        </p:txBody>
      </p:sp>
    </p:spTree>
    <p:extLst>
      <p:ext uri="{BB962C8B-B14F-4D97-AF65-F5344CB8AC3E}">
        <p14:creationId xmlns:p14="http://schemas.microsoft.com/office/powerpoint/2010/main" xmlns="" val="1100794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X:\Stock Photos\_people\iStock_000005563522Small_group_people.jpg"/>
          <p:cNvPicPr>
            <a:picLocks noChangeAspect="1" noChangeArrowheads="1"/>
          </p:cNvPicPr>
          <p:nvPr/>
        </p:nvPicPr>
        <p:blipFill>
          <a:blip r:embed="rId2" cstate="print"/>
          <a:srcRect b="29973"/>
          <a:stretch>
            <a:fillRect/>
          </a:stretch>
        </p:blipFill>
        <p:spPr>
          <a:xfrm>
            <a:off x="4117291" y="2219324"/>
            <a:ext cx="5026709" cy="196766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smtClean="0">
                <a:solidFill>
                  <a:schemeClr val="bg1"/>
                </a:solidFill>
              </a:rPr>
              <a:t>Who Are The District’s Patrons?</a:t>
            </a:r>
            <a:endParaRPr lang="en-US">
              <a:solidFill>
                <a:schemeClr val="bg1"/>
              </a:solidFill>
            </a:endParaRPr>
          </a:p>
        </p:txBody>
      </p:sp>
      <p:sp>
        <p:nvSpPr>
          <p:cNvPr id="3" name="Content Placeholder 2"/>
          <p:cNvSpPr>
            <a:spLocks noGrp="1"/>
          </p:cNvSpPr>
          <p:nvPr>
            <p:ph idx="1"/>
          </p:nvPr>
        </p:nvSpPr>
        <p:spPr/>
        <p:txBody>
          <a:bodyPr/>
          <a:lstStyle/>
          <a:p>
            <a:r>
              <a:rPr lang="en-US" smtClean="0"/>
              <a:t>Students</a:t>
            </a:r>
          </a:p>
          <a:p>
            <a:r>
              <a:rPr lang="en-US" smtClean="0"/>
              <a:t>Teachers / Staff</a:t>
            </a:r>
          </a:p>
          <a:p>
            <a:r>
              <a:rPr lang="en-US" smtClean="0"/>
              <a:t>Administrators</a:t>
            </a:r>
          </a:p>
          <a:p>
            <a:r>
              <a:rPr lang="en-US" smtClean="0"/>
              <a:t>Parents</a:t>
            </a:r>
          </a:p>
          <a:p>
            <a:r>
              <a:rPr lang="en-US" smtClean="0"/>
              <a:t>General Public</a:t>
            </a:r>
          </a:p>
          <a:p>
            <a:r>
              <a:rPr lang="en-US" smtClean="0"/>
              <a:t>Board Members</a:t>
            </a:r>
          </a:p>
          <a:p>
            <a:pPr marL="0" indent="0" algn="ctr">
              <a:buNone/>
            </a:pPr>
            <a:r>
              <a:rPr lang="en-US" sz="3600" u="sng" smtClean="0"/>
              <a:t>EVERYONE!</a:t>
            </a:r>
            <a:endParaRPr lang="en-US" sz="3600" u="sng"/>
          </a:p>
        </p:txBody>
      </p:sp>
    </p:spTree>
    <p:extLst>
      <p:ext uri="{BB962C8B-B14F-4D97-AF65-F5344CB8AC3E}">
        <p14:creationId xmlns:p14="http://schemas.microsoft.com/office/powerpoint/2010/main" xmlns="" val="6278310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bg1"/>
                </a:solidFill>
              </a:rPr>
              <a:t>Disruptions Online</a:t>
            </a:r>
            <a:endParaRPr lang="en-US">
              <a:solidFill>
                <a:schemeClr val="bg1"/>
              </a:solidFill>
            </a:endParaRPr>
          </a:p>
        </p:txBody>
      </p:sp>
      <p:sp>
        <p:nvSpPr>
          <p:cNvPr id="4" name="Text Placeholder 3"/>
          <p:cNvSpPr>
            <a:spLocks noGrp="1"/>
          </p:cNvSpPr>
          <p:nvPr>
            <p:ph type="body" idx="1"/>
          </p:nvPr>
        </p:nvSpPr>
        <p:spPr/>
        <p:txBody>
          <a:bodyPr/>
          <a:lstStyle/>
          <a:p>
            <a:r>
              <a:rPr lang="en-US" b="1"/>
              <a:t>Overcoming the Disruption:  How to Address the Distracting </a:t>
            </a:r>
            <a:r>
              <a:rPr lang="en-US" b="1" smtClean="0"/>
              <a:t>“Concerned Citizen”</a:t>
            </a:r>
            <a:endParaRPr lang="en-US"/>
          </a:p>
        </p:txBody>
      </p:sp>
    </p:spTree>
    <p:extLst>
      <p:ext uri="{BB962C8B-B14F-4D97-AF65-F5344CB8AC3E}">
        <p14:creationId xmlns:p14="http://schemas.microsoft.com/office/powerpoint/2010/main" xmlns="" val="29228485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solidFill>
                  <a:schemeClr val="bg1"/>
                </a:solidFill>
              </a:rPr>
              <a:t>“Local Blog” Scenario </a:t>
            </a:r>
          </a:p>
        </p:txBody>
      </p:sp>
      <p:pic>
        <p:nvPicPr>
          <p:cNvPr id="1027" name="Picture 3"/>
          <p:cNvPicPr>
            <a:picLocks noChangeAspect="1" noChangeArrowheads="1"/>
          </p:cNvPicPr>
          <p:nvPr/>
        </p:nvPicPr>
        <p:blipFill>
          <a:blip r:embed="rId2" cstate="print"/>
          <a:srcRect l="8495" t="2815" r="10439" b="17155"/>
          <a:stretch>
            <a:fillRect/>
          </a:stretch>
        </p:blipFill>
        <p:spPr>
          <a:xfrm>
            <a:off x="1842448" y="1704975"/>
            <a:ext cx="5459104" cy="500062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815120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X:\Stock Photos\_social_network\shutterstock_78037219_tweet_communication_social_networking.jpg"/>
          <p:cNvPicPr>
            <a:picLocks noChangeAspect="1" noChangeArrowheads="1"/>
          </p:cNvPicPr>
          <p:nvPr/>
        </p:nvPicPr>
        <p:blipFill>
          <a:blip r:embed="rId2" cstate="print"/>
          <a:srcRect l="67425" t="66256" b="6416"/>
          <a:stretch>
            <a:fillRect/>
          </a:stretch>
        </p:blipFill>
        <p:spPr>
          <a:xfrm flipH="1">
            <a:off x="838200" y="304800"/>
            <a:ext cx="1828800" cy="1634629"/>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p:cNvPicPr>
            <a:picLocks noChangeAspect="1"/>
          </p:cNvPicPr>
          <p:nvPr/>
        </p:nvPicPr>
        <p:blipFill>
          <a:blip r:embed="rId3" cstate="print"/>
          <a:srcRect l="26353" t="3846" r="33307" b="62912"/>
          <a:stretch>
            <a:fillRect/>
          </a:stretch>
        </p:blipFill>
        <p:spPr>
          <a:xfrm>
            <a:off x="888895" y="5311390"/>
            <a:ext cx="820133" cy="1013210"/>
          </a:xfrm>
          <a:prstGeom prst="rect">
            <a:avLst/>
          </a:prstGeom>
        </p:spPr>
      </p:pic>
      <p:sp>
        <p:nvSpPr>
          <p:cNvPr id="11" name="TextBox 10"/>
          <p:cNvSpPr txBox="1"/>
          <p:nvPr/>
        </p:nvSpPr>
        <p:spPr>
          <a:xfrm>
            <a:off x="2198326" y="2253265"/>
            <a:ext cx="6324600" cy="947135"/>
          </a:xfrm>
          <a:prstGeom prst="rect">
            <a:avLst/>
          </a:prstGeom>
          <a:noFill/>
        </p:spPr>
        <p:txBody>
          <a:bodyPr wrap="square" rtlCol="0" anchor="ctr">
            <a:noAutofit/>
          </a:bodyPr>
          <a:lstStyle/>
          <a:p>
            <a:pPr marL="0" lvl="1"/>
            <a:r>
              <a:rPr lang="en-US" sz="1400">
                <a:solidFill>
                  <a:prstClr val="black">
                    <a:lumMod val="65000"/>
                    <a:lumOff val="35000"/>
                  </a:prstClr>
                </a:solidFill>
                <a:latin typeface="Arial" pitchFamily="34" charset="0"/>
                <a:cs typeface="Arial" pitchFamily="34" charset="0"/>
              </a:rPr>
              <a:t>@</a:t>
            </a:r>
            <a:r>
              <a:rPr lang="en-US" sz="1400">
                <a:solidFill>
                  <a:srgbClr val="0070C0"/>
                </a:solidFill>
                <a:latin typeface="Arial" pitchFamily="34" charset="0"/>
                <a:cs typeface="Arial" pitchFamily="34" charset="0"/>
              </a:rPr>
              <a:t>jbarr</a:t>
            </a:r>
            <a:r>
              <a:rPr lang="en-US" sz="1400">
                <a:solidFill>
                  <a:srgbClr val="002060"/>
                </a:solidFill>
                <a:latin typeface="Arial" pitchFamily="34" charset="0"/>
                <a:cs typeface="Arial" pitchFamily="34" charset="0"/>
              </a:rPr>
              <a:t> </a:t>
            </a:r>
            <a:r>
              <a:rPr lang="en-US" sz="1600">
                <a:latin typeface="Arial" pitchFamily="34" charset="0"/>
                <a:cs typeface="Arial" pitchFamily="34" charset="0"/>
              </a:rPr>
              <a:t>The Administrators are only in it for the paycheck</a:t>
            </a:r>
          </a:p>
          <a:p>
            <a:r>
              <a:rPr lang="en-US" sz="1400" smtClean="0">
                <a:solidFill>
                  <a:prstClr val="black">
                    <a:lumMod val="65000"/>
                    <a:lumOff val="35000"/>
                  </a:prstClr>
                </a:solidFill>
                <a:latin typeface="Arial" pitchFamily="34" charset="0"/>
                <a:cs typeface="Arial" pitchFamily="34" charset="0"/>
              </a:rPr>
              <a:t>#overpaid #cakejob</a:t>
            </a:r>
            <a:r>
              <a:rPr lang="en-US" sz="1400">
                <a:solidFill>
                  <a:prstClr val="black">
                    <a:lumMod val="65000"/>
                    <a:lumOff val="35000"/>
                  </a:prstClr>
                </a:solidFill>
                <a:latin typeface="Arial" pitchFamily="34" charset="0"/>
                <a:cs typeface="Arial" pitchFamily="34" charset="0"/>
              </a:rPr>
              <a:t> </a:t>
            </a:r>
            <a:r>
              <a:rPr lang="en-US" sz="1400" smtClean="0">
                <a:solidFill>
                  <a:prstClr val="black">
                    <a:lumMod val="65000"/>
                    <a:lumOff val="35000"/>
                  </a:prstClr>
                </a:solidFill>
                <a:latin typeface="Arial" pitchFamily="34" charset="0"/>
                <a:cs typeface="Arial" pitchFamily="34" charset="0"/>
              </a:rPr>
              <a:t>#countingthedaystoretirement</a:t>
            </a:r>
            <a:r>
              <a:rPr lang="en-US" sz="1400">
                <a:solidFill>
                  <a:prstClr val="black">
                    <a:lumMod val="65000"/>
                    <a:lumOff val="35000"/>
                  </a:prstClr>
                </a:solidFill>
                <a:latin typeface="Arial" pitchFamily="34" charset="0"/>
                <a:cs typeface="Arial" pitchFamily="34" charset="0"/>
              </a:rPr>
              <a:t/>
            </a:r>
            <a:br>
              <a:rPr lang="en-US" sz="1400">
                <a:solidFill>
                  <a:prstClr val="black">
                    <a:lumMod val="65000"/>
                    <a:lumOff val="35000"/>
                  </a:prstClr>
                </a:solidFill>
                <a:latin typeface="Arial" pitchFamily="34" charset="0"/>
                <a:cs typeface="Arial" pitchFamily="34" charset="0"/>
              </a:rPr>
            </a:br>
            <a:r>
              <a:rPr lang="en-US" sz="1100" b="1">
                <a:solidFill>
                  <a:prstClr val="white">
                    <a:lumMod val="75000"/>
                  </a:prstClr>
                </a:solidFill>
                <a:latin typeface="Arial" pitchFamily="34" charset="0"/>
                <a:cs typeface="Arial" pitchFamily="34" charset="0"/>
              </a:rPr>
              <a:t>12:47 PM August 2</a:t>
            </a:r>
            <a:r>
              <a:rPr lang="en-US" sz="1100" b="1" baseline="30000">
                <a:solidFill>
                  <a:prstClr val="white">
                    <a:lumMod val="75000"/>
                  </a:prstClr>
                </a:solidFill>
                <a:latin typeface="Arial" pitchFamily="34" charset="0"/>
                <a:cs typeface="Arial" pitchFamily="34" charset="0"/>
              </a:rPr>
              <a:t>nd</a:t>
            </a:r>
            <a:r>
              <a:rPr lang="en-US" sz="1100" b="1">
                <a:solidFill>
                  <a:prstClr val="white">
                    <a:lumMod val="75000"/>
                  </a:prstClr>
                </a:solidFill>
                <a:latin typeface="Arial" pitchFamily="34" charset="0"/>
                <a:cs typeface="Arial" pitchFamily="34" charset="0"/>
              </a:rPr>
              <a:t> via Seesmic</a:t>
            </a:r>
            <a:endParaRPr lang="en-US" sz="1400" b="1">
              <a:solidFill>
                <a:prstClr val="white">
                  <a:lumMod val="75000"/>
                </a:prstClr>
              </a:solidFill>
              <a:latin typeface="Arial" pitchFamily="34" charset="0"/>
              <a:cs typeface="Arial" pitchFamily="34" charset="0"/>
            </a:endParaRPr>
          </a:p>
        </p:txBody>
      </p:sp>
      <p:sp>
        <p:nvSpPr>
          <p:cNvPr id="14" name="TextBox 13"/>
          <p:cNvSpPr txBox="1"/>
          <p:nvPr/>
        </p:nvSpPr>
        <p:spPr>
          <a:xfrm>
            <a:off x="2198326" y="3653662"/>
            <a:ext cx="6324600" cy="1146938"/>
          </a:xfrm>
          <a:prstGeom prst="rect">
            <a:avLst/>
          </a:prstGeom>
          <a:noFill/>
        </p:spPr>
        <p:txBody>
          <a:bodyPr wrap="square" rtlCol="0" anchor="ctr">
            <a:noAutofit/>
          </a:bodyPr>
          <a:lstStyle/>
          <a:p>
            <a:r>
              <a:rPr lang="en-US" sz="1400" smtClean="0">
                <a:solidFill>
                  <a:prstClr val="black">
                    <a:lumMod val="65000"/>
                    <a:lumOff val="35000"/>
                  </a:prstClr>
                </a:solidFill>
                <a:latin typeface="Arial" pitchFamily="34" charset="0"/>
                <a:cs typeface="Arial" pitchFamily="34" charset="0"/>
              </a:rPr>
              <a:t>@</a:t>
            </a:r>
            <a:r>
              <a:rPr lang="en-US" sz="1400" smtClean="0">
                <a:solidFill>
                  <a:srgbClr val="0070C0"/>
                </a:solidFill>
                <a:latin typeface="Arial" pitchFamily="34" charset="0"/>
                <a:cs typeface="Arial" pitchFamily="34" charset="0"/>
              </a:rPr>
              <a:t>labeen</a:t>
            </a:r>
            <a:r>
              <a:rPr lang="en-US" sz="1400" smtClean="0">
                <a:solidFill>
                  <a:srgbClr val="1F497D">
                    <a:lumMod val="60000"/>
                    <a:lumOff val="40000"/>
                  </a:srgbClr>
                </a:solidFill>
                <a:latin typeface="Arial" pitchFamily="34" charset="0"/>
                <a:cs typeface="Arial" pitchFamily="34" charset="0"/>
              </a:rPr>
              <a:t> </a:t>
            </a:r>
            <a:r>
              <a:rPr lang="en-US" sz="1600" smtClean="0">
                <a:solidFill>
                  <a:prstClr val="black">
                    <a:lumMod val="65000"/>
                    <a:lumOff val="35000"/>
                  </a:prstClr>
                </a:solidFill>
                <a:latin typeface="Arial" pitchFamily="34" charset="0"/>
                <a:cs typeface="Arial" pitchFamily="34" charset="0"/>
              </a:rPr>
              <a:t>My son’s third grade teacher at District 13 is dumber than </a:t>
            </a:r>
            <a:br>
              <a:rPr lang="en-US" sz="1600" smtClean="0">
                <a:solidFill>
                  <a:prstClr val="black">
                    <a:lumMod val="65000"/>
                    <a:lumOff val="35000"/>
                  </a:prstClr>
                </a:solidFill>
                <a:latin typeface="Arial" pitchFamily="34" charset="0"/>
                <a:cs typeface="Arial" pitchFamily="34" charset="0"/>
              </a:rPr>
            </a:br>
            <a:r>
              <a:rPr lang="en-US" sz="1600" smtClean="0">
                <a:solidFill>
                  <a:prstClr val="black">
                    <a:lumMod val="65000"/>
                    <a:lumOff val="35000"/>
                  </a:prstClr>
                </a:solidFill>
                <a:latin typeface="Arial" pitchFamily="34" charset="0"/>
                <a:cs typeface="Arial" pitchFamily="34" charset="0"/>
              </a:rPr>
              <a:t>a box of hammers</a:t>
            </a:r>
          </a:p>
          <a:p>
            <a:r>
              <a:rPr lang="en-US" sz="1400" smtClean="0">
                <a:solidFill>
                  <a:prstClr val="black">
                    <a:lumMod val="65000"/>
                    <a:lumOff val="35000"/>
                  </a:prstClr>
                </a:solidFill>
                <a:latin typeface="Arial" pitchFamily="34" charset="0"/>
                <a:cs typeface="Arial" pitchFamily="34" charset="0"/>
              </a:rPr>
              <a:t>#itainthammertime #toolegittoquit</a:t>
            </a:r>
            <a:br>
              <a:rPr lang="en-US" sz="1400" smtClean="0">
                <a:solidFill>
                  <a:prstClr val="black">
                    <a:lumMod val="65000"/>
                    <a:lumOff val="35000"/>
                  </a:prstClr>
                </a:solidFill>
                <a:latin typeface="Arial" pitchFamily="34" charset="0"/>
                <a:cs typeface="Arial" pitchFamily="34" charset="0"/>
              </a:rPr>
            </a:br>
            <a:r>
              <a:rPr lang="en-US" sz="1100" b="1" smtClean="0">
                <a:solidFill>
                  <a:prstClr val="white">
                    <a:lumMod val="75000"/>
                  </a:prstClr>
                </a:solidFill>
                <a:latin typeface="Arial" pitchFamily="34" charset="0"/>
                <a:cs typeface="Arial" pitchFamily="34" charset="0"/>
              </a:rPr>
              <a:t>1:08 PM August 2</a:t>
            </a:r>
            <a:r>
              <a:rPr lang="en-US" sz="1100" b="1" baseline="30000" smtClean="0">
                <a:solidFill>
                  <a:prstClr val="white">
                    <a:lumMod val="75000"/>
                  </a:prstClr>
                </a:solidFill>
                <a:latin typeface="Arial" pitchFamily="34" charset="0"/>
                <a:cs typeface="Arial" pitchFamily="34" charset="0"/>
              </a:rPr>
              <a:t>nd</a:t>
            </a:r>
            <a:r>
              <a:rPr lang="en-US" sz="1100" b="1" smtClean="0">
                <a:solidFill>
                  <a:prstClr val="white">
                    <a:lumMod val="75000"/>
                  </a:prstClr>
                </a:solidFill>
                <a:latin typeface="Arial" pitchFamily="34" charset="0"/>
                <a:cs typeface="Arial" pitchFamily="34" charset="0"/>
              </a:rPr>
              <a:t> via Seesmic twhirl in reply to rsanchez </a:t>
            </a:r>
            <a:endParaRPr lang="en-US" sz="1100" b="1">
              <a:solidFill>
                <a:prstClr val="white">
                  <a:lumMod val="75000"/>
                </a:prstClr>
              </a:solidFill>
              <a:latin typeface="Arial" pitchFamily="34" charset="0"/>
              <a:cs typeface="Arial" pitchFamily="34" charset="0"/>
            </a:endParaRPr>
          </a:p>
        </p:txBody>
      </p:sp>
      <p:sp>
        <p:nvSpPr>
          <p:cNvPr id="15" name="TextBox 14"/>
          <p:cNvSpPr txBox="1"/>
          <p:nvPr/>
        </p:nvSpPr>
        <p:spPr>
          <a:xfrm>
            <a:off x="2198326" y="5311390"/>
            <a:ext cx="6313055" cy="1013210"/>
          </a:xfrm>
          <a:prstGeom prst="rect">
            <a:avLst/>
          </a:prstGeom>
          <a:noFill/>
        </p:spPr>
        <p:txBody>
          <a:bodyPr wrap="square" rtlCol="0" anchor="ctr">
            <a:noAutofit/>
          </a:bodyPr>
          <a:lstStyle/>
          <a:p>
            <a:r>
              <a:rPr lang="en-US" sz="1600" smtClean="0">
                <a:solidFill>
                  <a:prstClr val="black">
                    <a:lumMod val="65000"/>
                    <a:lumOff val="35000"/>
                  </a:prstClr>
                </a:solidFill>
                <a:latin typeface="Arial" pitchFamily="34" charset="0"/>
                <a:cs typeface="Arial" pitchFamily="34" charset="0"/>
              </a:rPr>
              <a:t>My District’s MAP scores are atrocious. It’s like the inmates are running the asylum over there. </a:t>
            </a:r>
          </a:p>
          <a:p>
            <a:r>
              <a:rPr lang="en-US" sz="1400" smtClean="0">
                <a:solidFill>
                  <a:prstClr val="black">
                    <a:lumMod val="65000"/>
                    <a:lumOff val="35000"/>
                  </a:prstClr>
                </a:solidFill>
                <a:latin typeface="Arial" pitchFamily="34" charset="0"/>
                <a:cs typeface="Arial" pitchFamily="34" charset="0"/>
              </a:rPr>
              <a:t>#getoutwhileyoucan #fridaynightisfrightnight</a:t>
            </a:r>
            <a:r>
              <a:rPr lang="en-US" sz="1400">
                <a:solidFill>
                  <a:prstClr val="black">
                    <a:lumMod val="65000"/>
                    <a:lumOff val="35000"/>
                  </a:prstClr>
                </a:solidFill>
                <a:latin typeface="Arial" pitchFamily="34" charset="0"/>
                <a:cs typeface="Arial" pitchFamily="34" charset="0"/>
              </a:rPr>
              <a:t/>
            </a:r>
            <a:br>
              <a:rPr lang="en-US" sz="1400">
                <a:solidFill>
                  <a:prstClr val="black">
                    <a:lumMod val="65000"/>
                    <a:lumOff val="35000"/>
                  </a:prstClr>
                </a:solidFill>
                <a:latin typeface="Arial" pitchFamily="34" charset="0"/>
                <a:cs typeface="Arial" pitchFamily="34" charset="0"/>
              </a:rPr>
            </a:br>
            <a:r>
              <a:rPr lang="en-US" sz="1100" b="1">
                <a:solidFill>
                  <a:prstClr val="white">
                    <a:lumMod val="75000"/>
                  </a:prstClr>
                </a:solidFill>
                <a:latin typeface="Arial" pitchFamily="34" charset="0"/>
                <a:cs typeface="Arial" pitchFamily="34" charset="0"/>
              </a:rPr>
              <a:t>1:02 PM August 2</a:t>
            </a:r>
            <a:r>
              <a:rPr lang="en-US" sz="1100" b="1" baseline="30000">
                <a:solidFill>
                  <a:prstClr val="white">
                    <a:lumMod val="75000"/>
                  </a:prstClr>
                </a:solidFill>
                <a:latin typeface="Arial" pitchFamily="34" charset="0"/>
                <a:cs typeface="Arial" pitchFamily="34" charset="0"/>
              </a:rPr>
              <a:t>nd</a:t>
            </a:r>
            <a:r>
              <a:rPr lang="en-US" sz="1100" b="1">
                <a:solidFill>
                  <a:prstClr val="white">
                    <a:lumMod val="75000"/>
                  </a:prstClr>
                </a:solidFill>
                <a:latin typeface="Arial" pitchFamily="34" charset="0"/>
                <a:cs typeface="Arial" pitchFamily="34" charset="0"/>
              </a:rPr>
              <a:t> via Seesmic twhirl</a:t>
            </a:r>
            <a:endParaRPr lang="en-US" sz="1400" b="1">
              <a:solidFill>
                <a:prstClr val="white">
                  <a:lumMod val="75000"/>
                </a:prstClr>
              </a:solidFill>
              <a:latin typeface="Arial" pitchFamily="34" charset="0"/>
              <a:cs typeface="Arial" pitchFamily="34" charset="0"/>
            </a:endParaRPr>
          </a:p>
        </p:txBody>
      </p:sp>
      <p:pic>
        <p:nvPicPr>
          <p:cNvPr id="19" name="Picture 18"/>
          <p:cNvPicPr>
            <a:picLocks noChangeAspect="1"/>
          </p:cNvPicPr>
          <p:nvPr/>
        </p:nvPicPr>
        <p:blipFill>
          <a:blip r:embed="rId4" cstate="print"/>
          <a:srcRect l="14546" r="55454" b="49906"/>
          <a:stretch>
            <a:fillRect/>
          </a:stretch>
        </p:blipFill>
        <p:spPr>
          <a:xfrm>
            <a:off x="888895" y="2253265"/>
            <a:ext cx="850392" cy="947135"/>
          </a:xfrm>
          <a:prstGeom prst="rect">
            <a:avLst/>
          </a:prstGeom>
        </p:spPr>
      </p:pic>
      <p:pic>
        <p:nvPicPr>
          <p:cNvPr id="10" name="Picture 9"/>
          <p:cNvPicPr>
            <a:picLocks noChangeAspect="1"/>
          </p:cNvPicPr>
          <p:nvPr/>
        </p:nvPicPr>
        <p:blipFill>
          <a:blip r:embed="rId5" cstate="print"/>
          <a:srcRect l="14563" t="5559" r="30011" b="44580"/>
          <a:stretch>
            <a:fillRect/>
          </a:stretch>
        </p:blipFill>
        <p:spPr>
          <a:xfrm>
            <a:off x="888895" y="3653662"/>
            <a:ext cx="850392" cy="1146938"/>
          </a:xfrm>
          <a:prstGeom prst="rect">
            <a:avLst/>
          </a:prstGeom>
        </p:spPr>
      </p:pic>
      <p:cxnSp>
        <p:nvCxnSpPr>
          <p:cNvPr id="4" name="Straight Connector 3"/>
          <p:cNvCxnSpPr/>
          <p:nvPr/>
        </p:nvCxnSpPr>
        <p:spPr>
          <a:xfrm>
            <a:off x="869924" y="3429000"/>
            <a:ext cx="7480352" cy="0"/>
          </a:xfrm>
          <a:prstGeom prst="line">
            <a:avLst/>
          </a:prstGeom>
          <a:ln w="9525" cap="flat" algn="ctr">
            <a:solidFill>
              <a:srgbClr val="00B0F0"/>
            </a:solidFill>
            <a:prstDash val="solid"/>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609600" y="240220"/>
            <a:ext cx="8001000" cy="6312980"/>
          </a:xfrm>
          <a:prstGeom prst="roundRect">
            <a:avLst>
              <a:gd name="adj" fmla="val 4392"/>
            </a:avLst>
          </a:prstGeom>
          <a:noFill/>
          <a:ln w="12700" cap="flat" algn="ctr">
            <a:solidFill>
              <a:srgbClr val="00B0F0"/>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869924" y="5029200"/>
            <a:ext cx="7480352" cy="0"/>
          </a:xfrm>
          <a:prstGeom prst="line">
            <a:avLst/>
          </a:prstGeom>
          <a:ln w="9525" cap="flat" algn="ctr">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69924" y="1981200"/>
            <a:ext cx="7480352" cy="0"/>
          </a:xfrm>
          <a:prstGeom prst="line">
            <a:avLst/>
          </a:prstGeom>
          <a:ln w="9525" cap="flat" algn="ctr">
            <a:solidFill>
              <a:srgbClr val="00B0F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29788060"/>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rcRect/>
          <a:stretch>
            <a:fillRect/>
          </a:stretch>
        </p:blipFill>
        <p:spPr>
          <a:xfrm>
            <a:off x="6172200" y="152400"/>
            <a:ext cx="2057400" cy="3475608"/>
          </a:xfrm>
          <a:prstGeom prst="rect">
            <a:avLst/>
          </a:prstGeom>
        </p:spPr>
      </p:pic>
      <p:pic>
        <p:nvPicPr>
          <p:cNvPr id="3" name="Picture 2"/>
          <p:cNvPicPr>
            <a:picLocks noChangeAspect="1"/>
          </p:cNvPicPr>
          <p:nvPr/>
        </p:nvPicPr>
        <p:blipFill>
          <a:blip r:embed="rId3" cstate="print"/>
          <a:srcRect/>
          <a:stretch>
            <a:fillRect/>
          </a:stretch>
        </p:blipFill>
        <p:spPr>
          <a:xfrm>
            <a:off x="762000" y="533400"/>
            <a:ext cx="3910041" cy="2409843"/>
          </a:xfrm>
          <a:prstGeom prst="rect">
            <a:avLst/>
          </a:prstGeom>
        </p:spPr>
      </p:pic>
      <p:pic>
        <p:nvPicPr>
          <p:cNvPr id="5" name="Picture 4"/>
          <p:cNvPicPr>
            <a:picLocks noChangeAspect="1"/>
          </p:cNvPicPr>
          <p:nvPr/>
        </p:nvPicPr>
        <p:blipFill>
          <a:blip r:embed="rId4" cstate="print"/>
          <a:srcRect/>
          <a:stretch>
            <a:fillRect/>
          </a:stretch>
        </p:blipFill>
        <p:spPr>
          <a:xfrm>
            <a:off x="1676400" y="3352800"/>
            <a:ext cx="4231304" cy="2933704"/>
          </a:xfrm>
          <a:prstGeom prst="rect">
            <a:avLst/>
          </a:prstGeom>
        </p:spPr>
      </p:pic>
    </p:spTree>
    <p:extLst>
      <p:ext uri="{BB962C8B-B14F-4D97-AF65-F5344CB8AC3E}">
        <p14:creationId xmlns:p14="http://schemas.microsoft.com/office/powerpoint/2010/main" xmlns="" val="2584129999"/>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solidFill>
                  <a:schemeClr val="bg1"/>
                </a:solidFill>
              </a:rPr>
              <a:t>How Do You </a:t>
            </a:r>
            <a:r>
              <a:rPr lang="en-US" smtClean="0">
                <a:solidFill>
                  <a:schemeClr val="bg1"/>
                </a:solidFill>
              </a:rPr>
              <a:t>Investigate?</a:t>
            </a:r>
            <a:endParaRPr lang="en-US">
              <a:solidFill>
                <a:schemeClr val="bg1"/>
              </a:solidFill>
            </a:endParaRPr>
          </a:p>
        </p:txBody>
      </p:sp>
      <p:sp>
        <p:nvSpPr>
          <p:cNvPr id="3" name="Content Placeholder 2"/>
          <p:cNvSpPr>
            <a:spLocks noGrp="1"/>
          </p:cNvSpPr>
          <p:nvPr>
            <p:ph idx="1"/>
          </p:nvPr>
        </p:nvSpPr>
        <p:spPr/>
        <p:txBody>
          <a:bodyPr>
            <a:normAutofit fontScale="92500"/>
          </a:bodyPr>
          <a:lstStyle/>
          <a:p>
            <a:pPr lvl="0">
              <a:lnSpc>
                <a:spcPct val="110000"/>
              </a:lnSpc>
            </a:pPr>
            <a:r>
              <a:rPr lang="en-US" smtClean="0"/>
              <a:t>Determine </a:t>
            </a:r>
            <a:r>
              <a:rPr lang="en-US"/>
              <a:t>who posted the statements</a:t>
            </a:r>
          </a:p>
          <a:p>
            <a:pPr lvl="1">
              <a:lnSpc>
                <a:spcPct val="110000"/>
              </a:lnSpc>
            </a:pPr>
            <a:r>
              <a:rPr lang="en-US"/>
              <a:t>If statements are from employees or students – </a:t>
            </a:r>
            <a:r>
              <a:rPr lang="en-US" smtClean="0"/>
              <a:t/>
            </a:r>
            <a:br>
              <a:rPr lang="en-US" smtClean="0"/>
            </a:br>
            <a:r>
              <a:rPr lang="en-US" smtClean="0"/>
              <a:t>more </a:t>
            </a:r>
            <a:r>
              <a:rPr lang="en-US"/>
              <a:t>power to address it</a:t>
            </a:r>
          </a:p>
          <a:p>
            <a:pPr lvl="0">
              <a:lnSpc>
                <a:spcPct val="110000"/>
              </a:lnSpc>
            </a:pPr>
            <a:r>
              <a:rPr lang="en-US"/>
              <a:t>How do you determine who made the </a:t>
            </a:r>
            <a:r>
              <a:rPr lang="en-US" smtClean="0"/>
              <a:t>statements?</a:t>
            </a:r>
            <a:endParaRPr lang="en-US"/>
          </a:p>
          <a:p>
            <a:pPr lvl="1">
              <a:lnSpc>
                <a:spcPct val="110000"/>
              </a:lnSpc>
            </a:pPr>
            <a:r>
              <a:rPr lang="en-US"/>
              <a:t>Traditional investigation </a:t>
            </a:r>
          </a:p>
          <a:p>
            <a:pPr lvl="1">
              <a:lnSpc>
                <a:spcPct val="110000"/>
              </a:lnSpc>
            </a:pPr>
            <a:r>
              <a:rPr lang="en-US"/>
              <a:t>Ask </a:t>
            </a:r>
            <a:r>
              <a:rPr lang="en-US" smtClean="0"/>
              <a:t>website </a:t>
            </a:r>
            <a:r>
              <a:rPr lang="en-US"/>
              <a:t>for information:</a:t>
            </a:r>
          </a:p>
          <a:p>
            <a:pPr lvl="2">
              <a:lnSpc>
                <a:spcPct val="110000"/>
              </a:lnSpc>
            </a:pPr>
            <a:r>
              <a:rPr lang="en-US"/>
              <a:t>User name</a:t>
            </a:r>
          </a:p>
          <a:p>
            <a:pPr lvl="2">
              <a:lnSpc>
                <a:spcPct val="110000"/>
              </a:lnSpc>
            </a:pPr>
            <a:r>
              <a:rPr lang="en-US"/>
              <a:t>Actual name</a:t>
            </a:r>
          </a:p>
          <a:p>
            <a:pPr lvl="2">
              <a:lnSpc>
                <a:spcPct val="110000"/>
              </a:lnSpc>
            </a:pPr>
            <a:r>
              <a:rPr lang="en-US"/>
              <a:t>IP address</a:t>
            </a:r>
          </a:p>
          <a:p>
            <a:pPr lvl="1">
              <a:lnSpc>
                <a:spcPct val="110000"/>
              </a:lnSpc>
            </a:pPr>
            <a:r>
              <a:rPr lang="en-US" smtClean="0"/>
              <a:t>Possible </a:t>
            </a:r>
            <a:r>
              <a:rPr lang="en-US"/>
              <a:t>legal action with subpoena directing production </a:t>
            </a:r>
            <a:r>
              <a:rPr lang="en-US" smtClean="0"/>
              <a:t/>
            </a:r>
            <a:br>
              <a:rPr lang="en-US" smtClean="0"/>
            </a:br>
            <a:r>
              <a:rPr lang="en-US" smtClean="0"/>
              <a:t>of </a:t>
            </a:r>
            <a:r>
              <a:rPr lang="en-US"/>
              <a:t>information</a:t>
            </a:r>
          </a:p>
        </p:txBody>
      </p:sp>
    </p:spTree>
    <p:extLst>
      <p:ext uri="{BB962C8B-B14F-4D97-AF65-F5344CB8AC3E}">
        <p14:creationId xmlns:p14="http://schemas.microsoft.com/office/powerpoint/2010/main" xmlns="" val="22363583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X:\Stock Photos\_people\iStock_000005290011Small_questions.jpg"/>
          <p:cNvPicPr>
            <a:picLocks noChangeAspect="1" noChangeArrowheads="1"/>
          </p:cNvPicPr>
          <p:nvPr/>
        </p:nvPicPr>
        <p:blipFill>
          <a:blip r:embed="rId2" cstate="print"/>
          <a:srcRect l="10593" r="9718"/>
          <a:stretch>
            <a:fillRect/>
          </a:stretch>
        </p:blipFill>
        <p:spPr>
          <a:xfrm>
            <a:off x="5721146" y="2438400"/>
            <a:ext cx="3275004" cy="4419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smtClean="0">
                <a:solidFill>
                  <a:schemeClr val="bg1"/>
                </a:solidFill>
              </a:rPr>
              <a:t>How Do You Respond?</a:t>
            </a:r>
            <a:endParaRPr lang="en-US">
              <a:solidFill>
                <a:schemeClr val="bg1"/>
              </a:solidFill>
            </a:endParaRPr>
          </a:p>
        </p:txBody>
      </p:sp>
      <p:sp>
        <p:nvSpPr>
          <p:cNvPr id="3" name="Content Placeholder 2"/>
          <p:cNvSpPr>
            <a:spLocks noGrp="1"/>
          </p:cNvSpPr>
          <p:nvPr>
            <p:ph idx="1"/>
          </p:nvPr>
        </p:nvSpPr>
        <p:spPr/>
        <p:txBody>
          <a:bodyPr/>
          <a:lstStyle/>
          <a:p>
            <a:r>
              <a:rPr lang="en-US" smtClean="0"/>
              <a:t>Different options depending if poster is:</a:t>
            </a:r>
          </a:p>
          <a:p>
            <a:pPr lvl="1"/>
            <a:r>
              <a:rPr lang="en-US" smtClean="0"/>
              <a:t>Employee of the District;</a:t>
            </a:r>
          </a:p>
          <a:p>
            <a:pPr lvl="1"/>
            <a:r>
              <a:rPr lang="en-US" smtClean="0"/>
              <a:t>Student; or </a:t>
            </a:r>
          </a:p>
          <a:p>
            <a:pPr lvl="1"/>
            <a:r>
              <a:rPr lang="en-US" smtClean="0"/>
              <a:t>Member of the public</a:t>
            </a:r>
          </a:p>
        </p:txBody>
      </p:sp>
    </p:spTree>
    <p:extLst>
      <p:ext uri="{BB962C8B-B14F-4D97-AF65-F5344CB8AC3E}">
        <p14:creationId xmlns:p14="http://schemas.microsoft.com/office/powerpoint/2010/main" xmlns="" val="11830225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rcRect t="38237"/>
          <a:stretch>
            <a:fillRect/>
          </a:stretch>
        </p:blipFill>
        <p:spPr>
          <a:xfrm>
            <a:off x="2133600" y="4343400"/>
            <a:ext cx="5181600" cy="2362200"/>
          </a:xfrm>
          <a:prstGeom prst="rect">
            <a:avLst/>
          </a:prstGeom>
        </p:spPr>
      </p:pic>
      <p:sp>
        <p:nvSpPr>
          <p:cNvPr id="2" name="Title 1"/>
          <p:cNvSpPr>
            <a:spLocks noGrp="1"/>
          </p:cNvSpPr>
          <p:nvPr>
            <p:ph type="title"/>
          </p:nvPr>
        </p:nvSpPr>
        <p:spPr/>
        <p:txBody>
          <a:bodyPr/>
          <a:lstStyle/>
          <a:p>
            <a:r>
              <a:rPr lang="en-US" smtClean="0">
                <a:solidFill>
                  <a:schemeClr val="bg1"/>
                </a:solidFill>
              </a:rPr>
              <a:t>Employee: Response Test</a:t>
            </a:r>
            <a:endParaRPr lang="en-US">
              <a:solidFill>
                <a:schemeClr val="bg1"/>
              </a:solidFill>
            </a:endParaRPr>
          </a:p>
        </p:txBody>
      </p:sp>
      <p:sp>
        <p:nvSpPr>
          <p:cNvPr id="4" name="Content Placeholder 2"/>
          <p:cNvSpPr>
            <a:spLocks noGrp="1"/>
          </p:cNvSpPr>
          <p:nvPr>
            <p:ph idx="1"/>
          </p:nvPr>
        </p:nvSpPr>
        <p:spPr>
          <a:xfrm>
            <a:off x="457200" y="1722437"/>
            <a:ext cx="8229600" cy="2011363"/>
          </a:xfrm>
        </p:spPr>
        <p:txBody>
          <a:bodyPr/>
          <a:lstStyle/>
          <a:p>
            <a:pPr lvl="1">
              <a:buFont typeface="Arial" panose="020B0604020202020204" pitchFamily="34" charset="0"/>
              <a:buChar char="•"/>
            </a:pPr>
            <a:r>
              <a:rPr lang="en-US" sz="2000" i="1" smtClean="0"/>
              <a:t>Garcetti</a:t>
            </a:r>
            <a:r>
              <a:rPr lang="en-US" sz="2000" smtClean="0"/>
              <a:t> – DA commented on office’s conduct in pending case</a:t>
            </a:r>
          </a:p>
          <a:p>
            <a:endParaRPr lang="en-US" sz="2400" smtClean="0"/>
          </a:p>
          <a:p>
            <a:r>
              <a:rPr lang="en-US" sz="2400" smtClean="0"/>
              <a:t>Test - Speech protected when teacher is speaking as private person on a matter of public concern</a:t>
            </a:r>
          </a:p>
        </p:txBody>
      </p:sp>
    </p:spTree>
    <p:extLst>
      <p:ext uri="{BB962C8B-B14F-4D97-AF65-F5344CB8AC3E}">
        <p14:creationId xmlns:p14="http://schemas.microsoft.com/office/powerpoint/2010/main" xmlns="" val="3651175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rcRect/>
          <a:stretch>
            <a:fillRect/>
          </a:stretch>
        </p:blipFill>
        <p:spPr>
          <a:xfrm>
            <a:off x="5631791" y="1600200"/>
            <a:ext cx="3512210" cy="5257799"/>
          </a:xfrm>
          <a:prstGeom prst="rect">
            <a:avLst/>
          </a:prstGeom>
        </p:spPr>
      </p:pic>
      <p:sp>
        <p:nvSpPr>
          <p:cNvPr id="2" name="Title 1"/>
          <p:cNvSpPr>
            <a:spLocks noGrp="1"/>
          </p:cNvSpPr>
          <p:nvPr>
            <p:ph type="title"/>
          </p:nvPr>
        </p:nvSpPr>
        <p:spPr/>
        <p:txBody>
          <a:bodyPr/>
          <a:lstStyle/>
          <a:p>
            <a:r>
              <a:rPr lang="en-US">
                <a:solidFill>
                  <a:schemeClr val="bg1"/>
                </a:solidFill>
              </a:rPr>
              <a:t>Employee: Response </a:t>
            </a:r>
            <a:r>
              <a:rPr lang="en-US" smtClean="0">
                <a:solidFill>
                  <a:schemeClr val="bg1"/>
                </a:solidFill>
              </a:rPr>
              <a:t>Test (</a:t>
            </a:r>
            <a:r>
              <a:rPr lang="en-US"/>
              <a:t>c</a:t>
            </a:r>
            <a:r>
              <a:rPr lang="en-US" smtClean="0">
                <a:solidFill>
                  <a:schemeClr val="bg1"/>
                </a:solidFill>
              </a:rPr>
              <a:t>ont.)</a:t>
            </a:r>
            <a:endParaRPr lang="en-US">
              <a:solidFill>
                <a:schemeClr val="bg1"/>
              </a:solidFill>
            </a:endParaRPr>
          </a:p>
        </p:txBody>
      </p:sp>
      <p:sp>
        <p:nvSpPr>
          <p:cNvPr id="33793" name="Content Placeholder 2"/>
          <p:cNvSpPr>
            <a:spLocks noGrp="1"/>
          </p:cNvSpPr>
          <p:nvPr>
            <p:ph idx="1"/>
          </p:nvPr>
        </p:nvSpPr>
        <p:spPr>
          <a:xfrm>
            <a:off x="457200" y="1752600"/>
            <a:ext cx="5334000" cy="4525963"/>
          </a:xfrm>
        </p:spPr>
        <p:txBody>
          <a:bodyPr/>
          <a:lstStyle/>
          <a:p>
            <a:r>
              <a:rPr lang="en-US" i="1" smtClean="0"/>
              <a:t>Garcetti</a:t>
            </a:r>
            <a:r>
              <a:rPr lang="en-US" smtClean="0"/>
              <a:t> – If not matter of public concern, then can potentially be subject to discipline, even if after school and using personal computing equipment.</a:t>
            </a:r>
          </a:p>
        </p:txBody>
      </p:sp>
    </p:spTree>
    <p:extLst>
      <p:ext uri="{BB962C8B-B14F-4D97-AF65-F5344CB8AC3E}">
        <p14:creationId xmlns:p14="http://schemas.microsoft.com/office/powerpoint/2010/main" xmlns="" val="42856832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rcRect b="23103"/>
          <a:stretch>
            <a:fillRect/>
          </a:stretch>
        </p:blipFill>
        <p:spPr>
          <a:xfrm>
            <a:off x="3505200" y="4239438"/>
            <a:ext cx="5638800" cy="2618562"/>
          </a:xfrm>
          <a:prstGeom prst="rect">
            <a:avLst/>
          </a:prstGeom>
        </p:spPr>
      </p:pic>
      <p:sp>
        <p:nvSpPr>
          <p:cNvPr id="2" name="Title 1"/>
          <p:cNvSpPr>
            <a:spLocks noGrp="1"/>
          </p:cNvSpPr>
          <p:nvPr>
            <p:ph type="title"/>
          </p:nvPr>
        </p:nvSpPr>
        <p:spPr/>
        <p:txBody>
          <a:bodyPr>
            <a:noAutofit/>
          </a:bodyPr>
          <a:lstStyle/>
          <a:p>
            <a:r>
              <a:rPr lang="en-US" sz="3600" smtClean="0">
                <a:solidFill>
                  <a:schemeClr val="bg1"/>
                </a:solidFill>
              </a:rPr>
              <a:t>Student: Response Test</a:t>
            </a:r>
            <a:endParaRPr lang="en-US" sz="3600" b="1">
              <a:solidFill>
                <a:schemeClr val="bg1"/>
              </a:solidFill>
            </a:endParaRPr>
          </a:p>
        </p:txBody>
      </p:sp>
      <p:sp>
        <p:nvSpPr>
          <p:cNvPr id="3" name="Content Placeholder 2"/>
          <p:cNvSpPr>
            <a:spLocks noGrp="1"/>
          </p:cNvSpPr>
          <p:nvPr>
            <p:ph idx="1"/>
          </p:nvPr>
        </p:nvSpPr>
        <p:spPr/>
        <p:txBody>
          <a:bodyPr/>
          <a:lstStyle/>
          <a:p>
            <a:r>
              <a:rPr lang="en-US" u="sng" smtClean="0"/>
              <a:t>NEXUS TEST (</a:t>
            </a:r>
            <a:r>
              <a:rPr lang="en-US" i="1" u="sng" smtClean="0"/>
              <a:t>Tinker</a:t>
            </a:r>
            <a:r>
              <a:rPr lang="en-US" u="sng" smtClean="0"/>
              <a:t> case)</a:t>
            </a:r>
            <a:r>
              <a:rPr lang="en-US" smtClean="0"/>
              <a:t>:</a:t>
            </a:r>
          </a:p>
          <a:p>
            <a:pPr lvl="1">
              <a:buClr>
                <a:schemeClr val="tx2"/>
              </a:buClr>
            </a:pPr>
            <a:r>
              <a:rPr lang="en-US" u="sng" smtClean="0"/>
              <a:t>Practical Application</a:t>
            </a:r>
            <a:r>
              <a:rPr lang="en-US" smtClean="0"/>
              <a:t>: Connection between off-campus speech and </a:t>
            </a:r>
            <a:r>
              <a:rPr lang="en-US" b="1" u="sng" smtClean="0"/>
              <a:t>material</a:t>
            </a:r>
            <a:r>
              <a:rPr lang="en-US" smtClean="0"/>
              <a:t> and </a:t>
            </a:r>
            <a:r>
              <a:rPr lang="en-US" b="1" u="sng" smtClean="0"/>
              <a:t>substantial</a:t>
            </a:r>
            <a:r>
              <a:rPr lang="en-US" smtClean="0"/>
              <a:t> interference with efficient school operations.</a:t>
            </a:r>
          </a:p>
          <a:p>
            <a:pPr lvl="1">
              <a:buClr>
                <a:schemeClr val="tx2"/>
              </a:buClr>
            </a:pPr>
            <a:r>
              <a:rPr lang="en-US" smtClean="0"/>
              <a:t>Students can be disciplined for speech that occurs off-campus when a relationship or nexus to the school can be established.</a:t>
            </a:r>
          </a:p>
        </p:txBody>
      </p:sp>
    </p:spTree>
    <p:extLst>
      <p:ext uri="{BB962C8B-B14F-4D97-AF65-F5344CB8AC3E}">
        <p14:creationId xmlns:p14="http://schemas.microsoft.com/office/powerpoint/2010/main" xmlns="" val="5931754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solidFill>
                  <a:schemeClr val="bg1"/>
                </a:solidFill>
              </a:rPr>
              <a:t>Student: Response Test </a:t>
            </a:r>
            <a:r>
              <a:rPr lang="en-US" smtClean="0">
                <a:solidFill>
                  <a:schemeClr val="bg1"/>
                </a:solidFill>
              </a:rPr>
              <a:t>(</a:t>
            </a:r>
            <a:r>
              <a:rPr lang="en-US"/>
              <a:t>c</a:t>
            </a:r>
            <a:r>
              <a:rPr lang="en-US" smtClean="0">
                <a:solidFill>
                  <a:schemeClr val="bg1"/>
                </a:solidFill>
              </a:rPr>
              <a:t>ont.)</a:t>
            </a:r>
            <a:endParaRPr lang="en-US"/>
          </a:p>
        </p:txBody>
      </p:sp>
      <p:sp>
        <p:nvSpPr>
          <p:cNvPr id="2" name="Subtitle 1"/>
          <p:cNvSpPr>
            <a:spLocks noGrp="1"/>
          </p:cNvSpPr>
          <p:nvPr>
            <p:ph idx="1"/>
          </p:nvPr>
        </p:nvSpPr>
        <p:spPr>
          <a:xfrm>
            <a:off x="457200" y="1722437"/>
            <a:ext cx="8229600" cy="4525963"/>
          </a:xfrm>
        </p:spPr>
        <p:txBody>
          <a:bodyPr>
            <a:normAutofit/>
          </a:bodyPr>
          <a:lstStyle/>
          <a:p>
            <a:r>
              <a:rPr lang="en-US" sz="2400" smtClean="0"/>
              <a:t>Scenario: Parents are upset with principal’s leadership and hold many meetings in an effort to get her fired.  Student overhears parent discussing his dislike for principal and decides to make a dozen stickers with principal’s face that state “fire principal.”  Student hands a few stickers out during class which causes the teacher to send student to the principal. One sticker ends up on a gym water fountain. </a:t>
            </a:r>
            <a:endParaRPr lang="en-US"/>
          </a:p>
        </p:txBody>
      </p:sp>
    </p:spTree>
    <p:extLst>
      <p:ext uri="{BB962C8B-B14F-4D97-AF65-F5344CB8AC3E}">
        <p14:creationId xmlns:p14="http://schemas.microsoft.com/office/powerpoint/2010/main" xmlns="" val="3720644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mtClean="0">
                <a:solidFill>
                  <a:schemeClr val="bg1"/>
                </a:solidFill>
              </a:rPr>
              <a:t>Disruptions at </a:t>
            </a:r>
            <a:br>
              <a:rPr lang="en-US" smtClean="0">
                <a:solidFill>
                  <a:schemeClr val="bg1"/>
                </a:solidFill>
              </a:rPr>
            </a:br>
            <a:r>
              <a:rPr lang="en-US" smtClean="0">
                <a:solidFill>
                  <a:schemeClr val="bg1"/>
                </a:solidFill>
              </a:rPr>
              <a:t>board meetings</a:t>
            </a:r>
            <a:endParaRPr lang="en-US">
              <a:solidFill>
                <a:schemeClr val="bg1"/>
              </a:solidFill>
            </a:endParaRPr>
          </a:p>
        </p:txBody>
      </p:sp>
      <p:sp>
        <p:nvSpPr>
          <p:cNvPr id="5" name="Text Placeholder 4"/>
          <p:cNvSpPr>
            <a:spLocks noGrp="1"/>
          </p:cNvSpPr>
          <p:nvPr>
            <p:ph type="body" idx="1"/>
          </p:nvPr>
        </p:nvSpPr>
        <p:spPr>
          <a:xfrm>
            <a:off x="457200" y="2667000"/>
            <a:ext cx="8610600" cy="1500187"/>
          </a:xfrm>
        </p:spPr>
        <p:txBody>
          <a:bodyPr/>
          <a:lstStyle/>
          <a:p>
            <a:r>
              <a:rPr lang="en-US" b="1"/>
              <a:t>Overcoming the Disruption:  How to Address the Distracting </a:t>
            </a:r>
            <a:r>
              <a:rPr lang="en-US" b="1" smtClean="0"/>
              <a:t>“Concerned Citizen”</a:t>
            </a:r>
            <a:endParaRPr lang="en-US"/>
          </a:p>
        </p:txBody>
      </p:sp>
    </p:spTree>
    <p:extLst>
      <p:ext uri="{BB962C8B-B14F-4D97-AF65-F5344CB8AC3E}">
        <p14:creationId xmlns:p14="http://schemas.microsoft.com/office/powerpoint/2010/main" xmlns="" val="16196940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rcRect/>
          <a:stretch>
            <a:fillRect/>
          </a:stretch>
        </p:blipFill>
        <p:spPr>
          <a:xfrm>
            <a:off x="5844083" y="2209800"/>
            <a:ext cx="3299917" cy="4495800"/>
          </a:xfrm>
          <a:prstGeom prst="rect">
            <a:avLst/>
          </a:prstGeom>
        </p:spPr>
      </p:pic>
      <p:sp>
        <p:nvSpPr>
          <p:cNvPr id="4" name="Title 3"/>
          <p:cNvSpPr>
            <a:spLocks noGrp="1"/>
          </p:cNvSpPr>
          <p:nvPr>
            <p:ph type="title"/>
          </p:nvPr>
        </p:nvSpPr>
        <p:spPr/>
        <p:txBody>
          <a:bodyPr/>
          <a:lstStyle/>
          <a:p>
            <a:r>
              <a:rPr lang="en-US">
                <a:solidFill>
                  <a:schemeClr val="bg1"/>
                </a:solidFill>
              </a:rPr>
              <a:t>Student: Response Test </a:t>
            </a:r>
            <a:r>
              <a:rPr lang="en-US" smtClean="0">
                <a:solidFill>
                  <a:schemeClr val="bg1"/>
                </a:solidFill>
              </a:rPr>
              <a:t>(cont.)</a:t>
            </a:r>
            <a:endParaRPr lang="en-US"/>
          </a:p>
        </p:txBody>
      </p:sp>
      <p:sp>
        <p:nvSpPr>
          <p:cNvPr id="2" name="Subtitle 1"/>
          <p:cNvSpPr>
            <a:spLocks noGrp="1"/>
          </p:cNvSpPr>
          <p:nvPr>
            <p:ph idx="1"/>
          </p:nvPr>
        </p:nvSpPr>
        <p:spPr>
          <a:xfrm>
            <a:off x="457200" y="1722437"/>
            <a:ext cx="5638800" cy="4525963"/>
          </a:xfrm>
        </p:spPr>
        <p:txBody>
          <a:bodyPr/>
          <a:lstStyle/>
          <a:p>
            <a:r>
              <a:rPr lang="en-US" sz="2400" smtClean="0"/>
              <a:t>Response to online student </a:t>
            </a:r>
            <a:r>
              <a:rPr lang="en-US" sz="2400"/>
              <a:t>d</a:t>
            </a:r>
            <a:r>
              <a:rPr lang="en-US" sz="2400" smtClean="0"/>
              <a:t>isruption depends on type of speech.</a:t>
            </a:r>
          </a:p>
          <a:p>
            <a:r>
              <a:rPr lang="en-US" sz="2400" smtClean="0"/>
              <a:t>Be vary wary of reacting to the following:</a:t>
            </a:r>
          </a:p>
          <a:p>
            <a:pPr lvl="1"/>
            <a:r>
              <a:rPr lang="en-US" sz="2000" smtClean="0"/>
              <a:t>Off campus communications which don’t threaten.</a:t>
            </a:r>
          </a:p>
          <a:p>
            <a:pPr lvl="1"/>
            <a:r>
              <a:rPr lang="en-US" sz="2000" smtClean="0"/>
              <a:t>Insufficient connection between speech and substantial disruption in school.</a:t>
            </a:r>
          </a:p>
          <a:p>
            <a:pPr lvl="1"/>
            <a:r>
              <a:rPr lang="en-US" sz="2000" smtClean="0"/>
              <a:t>The communication is directed toward someone other than students.</a:t>
            </a:r>
            <a:endParaRPr lang="en-US" smtClean="0"/>
          </a:p>
          <a:p>
            <a:endParaRPr lang="en-US"/>
          </a:p>
        </p:txBody>
      </p:sp>
    </p:spTree>
    <p:extLst>
      <p:ext uri="{BB962C8B-B14F-4D97-AF65-F5344CB8AC3E}">
        <p14:creationId xmlns:p14="http://schemas.microsoft.com/office/powerpoint/2010/main" xmlns="" val="1248678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X:\Stock Photos\_concepts\shutterstock_47342218_choices_options.jpg"/>
          <p:cNvPicPr>
            <a:picLocks noChangeAspect="1" noChangeArrowheads="1"/>
          </p:cNvPicPr>
          <p:nvPr/>
        </p:nvPicPr>
        <p:blipFill>
          <a:blip r:embed="rId2" cstate="print"/>
          <a:srcRect/>
          <a:stretch>
            <a:fillRect/>
          </a:stretch>
        </p:blipFill>
        <p:spPr>
          <a:xfrm>
            <a:off x="5269194" y="4114800"/>
            <a:ext cx="3646206" cy="24384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normAutofit/>
          </a:bodyPr>
          <a:lstStyle/>
          <a:p>
            <a:r>
              <a:rPr lang="en-US" smtClean="0">
                <a:solidFill>
                  <a:schemeClr val="bg1"/>
                </a:solidFill>
              </a:rPr>
              <a:t>General Public: Response Options</a:t>
            </a:r>
            <a:endParaRPr lang="en-US">
              <a:solidFill>
                <a:schemeClr val="bg1"/>
              </a:solidFill>
            </a:endParaRPr>
          </a:p>
        </p:txBody>
      </p:sp>
      <p:sp>
        <p:nvSpPr>
          <p:cNvPr id="3" name="Content Placeholder 2"/>
          <p:cNvSpPr>
            <a:spLocks noGrp="1"/>
          </p:cNvSpPr>
          <p:nvPr>
            <p:ph idx="1"/>
          </p:nvPr>
        </p:nvSpPr>
        <p:spPr/>
        <p:txBody>
          <a:bodyPr/>
          <a:lstStyle/>
          <a:p>
            <a:r>
              <a:rPr lang="en-US" smtClean="0"/>
              <a:t>Ignore</a:t>
            </a:r>
            <a:endParaRPr lang="en-US"/>
          </a:p>
          <a:p>
            <a:pPr lvl="1"/>
            <a:r>
              <a:rPr lang="en-US"/>
              <a:t>Often times best advise</a:t>
            </a:r>
          </a:p>
          <a:p>
            <a:r>
              <a:rPr lang="en-US" smtClean="0"/>
              <a:t>Removal </a:t>
            </a:r>
            <a:r>
              <a:rPr lang="en-US"/>
              <a:t>of </a:t>
            </a:r>
            <a:r>
              <a:rPr lang="en-US" smtClean="0"/>
              <a:t>offensive post </a:t>
            </a:r>
            <a:endParaRPr lang="en-US"/>
          </a:p>
          <a:p>
            <a:pPr lvl="1"/>
            <a:r>
              <a:rPr lang="en-US"/>
              <a:t>Seek assistance from service provider</a:t>
            </a:r>
          </a:p>
          <a:p>
            <a:pPr lvl="0"/>
            <a:r>
              <a:rPr lang="en-US"/>
              <a:t>Respond</a:t>
            </a:r>
          </a:p>
          <a:p>
            <a:pPr lvl="1"/>
            <a:r>
              <a:rPr lang="en-US"/>
              <a:t>Almost never a good idea</a:t>
            </a:r>
          </a:p>
          <a:p>
            <a:pPr lvl="1"/>
            <a:r>
              <a:rPr lang="en-US"/>
              <a:t>Response not approved</a:t>
            </a:r>
          </a:p>
          <a:p>
            <a:pPr lvl="1"/>
            <a:r>
              <a:rPr lang="en-US"/>
              <a:t>Nothing </a:t>
            </a:r>
            <a:r>
              <a:rPr lang="en-US" smtClean="0"/>
              <a:t>resolved</a:t>
            </a:r>
            <a:endParaRPr lang="en-US"/>
          </a:p>
        </p:txBody>
      </p:sp>
    </p:spTree>
    <p:extLst>
      <p:ext uri="{BB962C8B-B14F-4D97-AF65-F5344CB8AC3E}">
        <p14:creationId xmlns:p14="http://schemas.microsoft.com/office/powerpoint/2010/main" xmlns="" val="39028988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solidFill>
                  <a:schemeClr val="bg1"/>
                </a:solidFill>
              </a:rPr>
              <a:t>Response Options </a:t>
            </a:r>
            <a:r>
              <a:rPr lang="en-US" smtClean="0">
                <a:solidFill>
                  <a:schemeClr val="bg1"/>
                </a:solidFill>
              </a:rPr>
              <a:t>(Cont.)</a:t>
            </a:r>
            <a:endParaRPr lang="en-US">
              <a:solidFill>
                <a:schemeClr val="bg1"/>
              </a:solidFill>
            </a:endParaRPr>
          </a:p>
        </p:txBody>
      </p:sp>
      <p:sp>
        <p:nvSpPr>
          <p:cNvPr id="3" name="Content Placeholder 2"/>
          <p:cNvSpPr>
            <a:spLocks noGrp="1"/>
          </p:cNvSpPr>
          <p:nvPr>
            <p:ph idx="1"/>
          </p:nvPr>
        </p:nvSpPr>
        <p:spPr/>
        <p:txBody>
          <a:bodyPr/>
          <a:lstStyle/>
          <a:p>
            <a:pPr lvl="0"/>
            <a:r>
              <a:rPr lang="en-US" smtClean="0"/>
              <a:t>Fox </a:t>
            </a:r>
            <a:r>
              <a:rPr lang="en-US"/>
              <a:t>cautionary tale</a:t>
            </a:r>
          </a:p>
          <a:p>
            <a:pPr lvl="1"/>
            <a:r>
              <a:rPr lang="en-US" smtClean="0"/>
              <a:t>Certain concerned citizens posted thread on Topix forum accusing administrators of nepotism</a:t>
            </a:r>
          </a:p>
          <a:p>
            <a:pPr lvl="1"/>
            <a:r>
              <a:rPr lang="en-US" u="sng" smtClean="0"/>
              <a:t>Response</a:t>
            </a:r>
            <a:r>
              <a:rPr lang="en-US" smtClean="0"/>
              <a:t>: administrators allegedly responded and accused citizens of: 1) pedophilia; 2) bestiality; 3) serial killing; 4) homosexuality; 5) kidnapping; and 6) domestic terrorism.  </a:t>
            </a:r>
          </a:p>
          <a:p>
            <a:pPr lvl="1"/>
            <a:r>
              <a:rPr lang="en-US" smtClean="0"/>
              <a:t> </a:t>
            </a:r>
            <a:r>
              <a:rPr lang="en-US" u="sng" smtClean="0"/>
              <a:t>Result</a:t>
            </a:r>
            <a:r>
              <a:rPr lang="en-US" smtClean="0"/>
              <a:t>: One administrator fired and another resigned; significant issues for District; and lawsuit against administrators individually for defamation.</a:t>
            </a:r>
          </a:p>
        </p:txBody>
      </p:sp>
    </p:spTree>
    <p:extLst>
      <p:ext uri="{BB962C8B-B14F-4D97-AF65-F5344CB8AC3E}">
        <p14:creationId xmlns:p14="http://schemas.microsoft.com/office/powerpoint/2010/main" xmlns="" val="22243389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solidFill>
                  <a:schemeClr val="bg1"/>
                </a:solidFill>
              </a:rPr>
              <a:t>Lawsuit </a:t>
            </a:r>
            <a:r>
              <a:rPr lang="en-US" smtClean="0">
                <a:solidFill>
                  <a:schemeClr val="bg1"/>
                </a:solidFill>
              </a:rPr>
              <a:t>Options for Individuals</a:t>
            </a:r>
            <a:endParaRPr lang="en-US">
              <a:solidFill>
                <a:schemeClr val="bg1"/>
              </a:solidFill>
            </a:endParaRPr>
          </a:p>
        </p:txBody>
      </p:sp>
      <p:sp>
        <p:nvSpPr>
          <p:cNvPr id="3" name="Content Placeholder 2"/>
          <p:cNvSpPr>
            <a:spLocks noGrp="1"/>
          </p:cNvSpPr>
          <p:nvPr>
            <p:ph idx="1"/>
          </p:nvPr>
        </p:nvSpPr>
        <p:spPr/>
        <p:txBody>
          <a:bodyPr>
            <a:normAutofit fontScale="92500"/>
          </a:bodyPr>
          <a:lstStyle/>
          <a:p>
            <a:pPr lvl="0"/>
            <a:r>
              <a:rPr lang="en-US" smtClean="0"/>
              <a:t>Defamation </a:t>
            </a:r>
            <a:r>
              <a:rPr lang="en-US"/>
              <a:t>– essentially the same as libel/slander</a:t>
            </a:r>
          </a:p>
          <a:p>
            <a:pPr lvl="0"/>
            <a:r>
              <a:rPr lang="en-US"/>
              <a:t>Elements:</a:t>
            </a:r>
          </a:p>
          <a:p>
            <a:pPr lvl="1"/>
            <a:r>
              <a:rPr lang="en-US"/>
              <a:t>Publication;</a:t>
            </a:r>
          </a:p>
          <a:p>
            <a:pPr lvl="1"/>
            <a:r>
              <a:rPr lang="en-US"/>
              <a:t>Defamatory statement;</a:t>
            </a:r>
          </a:p>
          <a:p>
            <a:pPr lvl="2"/>
            <a:r>
              <a:rPr lang="en-US"/>
              <a:t>Harms the reputation or deters people from associating with you</a:t>
            </a:r>
          </a:p>
          <a:p>
            <a:pPr lvl="1"/>
            <a:r>
              <a:rPr lang="en-US"/>
              <a:t>Identifies plaintiff;</a:t>
            </a:r>
          </a:p>
          <a:p>
            <a:pPr lvl="1"/>
            <a:r>
              <a:rPr lang="en-US"/>
              <a:t>False;</a:t>
            </a:r>
          </a:p>
          <a:p>
            <a:pPr lvl="1"/>
            <a:r>
              <a:rPr lang="en-US"/>
              <a:t>Published with requisite degree of </a:t>
            </a:r>
            <a:r>
              <a:rPr lang="en-US" smtClean="0"/>
              <a:t>fault;</a:t>
            </a:r>
            <a:endParaRPr lang="en-US"/>
          </a:p>
          <a:p>
            <a:pPr lvl="2"/>
            <a:r>
              <a:rPr lang="en-US"/>
              <a:t>Public Figures – </a:t>
            </a:r>
            <a:r>
              <a:rPr lang="en-US" b="1" u="sng"/>
              <a:t>Malice</a:t>
            </a:r>
            <a:endParaRPr lang="en-US"/>
          </a:p>
          <a:p>
            <a:pPr lvl="3"/>
            <a:r>
              <a:rPr lang="en-US"/>
              <a:t>Defendant actually knew it was </a:t>
            </a:r>
            <a:r>
              <a:rPr lang="en-US" smtClean="0"/>
              <a:t>false; or</a:t>
            </a:r>
            <a:endParaRPr lang="en-US"/>
          </a:p>
          <a:p>
            <a:pPr lvl="3"/>
            <a:r>
              <a:rPr lang="en-US"/>
              <a:t>Serious doubts about it (reckless disregard)</a:t>
            </a:r>
          </a:p>
          <a:p>
            <a:pPr lvl="1"/>
            <a:r>
              <a:rPr lang="en-US"/>
              <a:t>Damages Plaintiff’s </a:t>
            </a:r>
            <a:r>
              <a:rPr lang="en-US" smtClean="0"/>
              <a:t>reputation</a:t>
            </a:r>
            <a:endParaRPr lang="en-US"/>
          </a:p>
        </p:txBody>
      </p:sp>
    </p:spTree>
    <p:extLst>
      <p:ext uri="{BB962C8B-B14F-4D97-AF65-F5344CB8AC3E}">
        <p14:creationId xmlns:p14="http://schemas.microsoft.com/office/powerpoint/2010/main" xmlns="" val="42929791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X:\Stock Photos\_legal\shutterstock_93505339_lawsuit_sue_notice_case.jpg"/>
          <p:cNvPicPr>
            <a:picLocks noChangeAspect="1" noChangeArrowheads="1"/>
          </p:cNvPicPr>
          <p:nvPr/>
        </p:nvPicPr>
        <p:blipFill>
          <a:blip r:embed="rId2" cstate="print"/>
          <a:srcRect/>
          <a:stretch>
            <a:fillRect/>
          </a:stretch>
        </p:blipFill>
        <p:spPr>
          <a:xfrm>
            <a:off x="4953000" y="3962400"/>
            <a:ext cx="3956050" cy="264560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normAutofit/>
          </a:bodyPr>
          <a:lstStyle/>
          <a:p>
            <a:r>
              <a:rPr lang="en-US">
                <a:solidFill>
                  <a:schemeClr val="bg1"/>
                </a:solidFill>
              </a:rPr>
              <a:t>Lawsuit Options </a:t>
            </a:r>
            <a:r>
              <a:rPr lang="en-US" smtClean="0">
                <a:solidFill>
                  <a:schemeClr val="bg1"/>
                </a:solidFill>
              </a:rPr>
              <a:t>(cont.)</a:t>
            </a:r>
            <a:endParaRPr lang="en-US">
              <a:solidFill>
                <a:schemeClr val="bg1"/>
              </a:solidFill>
            </a:endParaRPr>
          </a:p>
        </p:txBody>
      </p:sp>
      <p:sp>
        <p:nvSpPr>
          <p:cNvPr id="3" name="Content Placeholder 2"/>
          <p:cNvSpPr>
            <a:spLocks noGrp="1"/>
          </p:cNvSpPr>
          <p:nvPr>
            <p:ph idx="1"/>
          </p:nvPr>
        </p:nvSpPr>
        <p:spPr/>
        <p:txBody>
          <a:bodyPr>
            <a:normAutofit/>
          </a:bodyPr>
          <a:lstStyle/>
          <a:p>
            <a:pPr lvl="0"/>
            <a:r>
              <a:rPr lang="en-US" smtClean="0"/>
              <a:t>Defamation </a:t>
            </a:r>
            <a:r>
              <a:rPr lang="en-US"/>
              <a:t>– lawsuit almost never a good idea</a:t>
            </a:r>
          </a:p>
          <a:p>
            <a:pPr lvl="1"/>
            <a:r>
              <a:rPr lang="en-US"/>
              <a:t>Very hard to prove</a:t>
            </a:r>
          </a:p>
          <a:p>
            <a:pPr lvl="1"/>
            <a:r>
              <a:rPr lang="en-US"/>
              <a:t>Distracting</a:t>
            </a:r>
          </a:p>
          <a:p>
            <a:pPr lvl="1"/>
            <a:r>
              <a:rPr lang="en-US"/>
              <a:t>Who is suit brought by (individual or district)</a:t>
            </a:r>
          </a:p>
          <a:p>
            <a:pPr lvl="1"/>
            <a:r>
              <a:rPr lang="en-US"/>
              <a:t>Costly</a:t>
            </a:r>
          </a:p>
          <a:p>
            <a:pPr lvl="1"/>
            <a:r>
              <a:rPr lang="en-US"/>
              <a:t>Recovery worth </a:t>
            </a:r>
            <a:r>
              <a:rPr lang="en-US" smtClean="0"/>
              <a:t>it?</a:t>
            </a:r>
            <a:endParaRPr lang="en-US"/>
          </a:p>
        </p:txBody>
      </p:sp>
    </p:spTree>
    <p:extLst>
      <p:ext uri="{BB962C8B-B14F-4D97-AF65-F5344CB8AC3E}">
        <p14:creationId xmlns:p14="http://schemas.microsoft.com/office/powerpoint/2010/main" xmlns="" val="28855738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bg1"/>
                </a:solidFill>
              </a:rPr>
              <a:t>Final Thoughts:</a:t>
            </a:r>
            <a:endParaRPr lang="en-US">
              <a:solidFill>
                <a:schemeClr val="bg1"/>
              </a:solidFill>
            </a:endParaRPr>
          </a:p>
        </p:txBody>
      </p:sp>
      <p:sp>
        <p:nvSpPr>
          <p:cNvPr id="3" name="Content Placeholder 2"/>
          <p:cNvSpPr>
            <a:spLocks noGrp="1"/>
          </p:cNvSpPr>
          <p:nvPr>
            <p:ph idx="1"/>
          </p:nvPr>
        </p:nvSpPr>
        <p:spPr/>
        <p:txBody>
          <a:bodyPr/>
          <a:lstStyle/>
          <a:p>
            <a:r>
              <a:rPr lang="en-US" smtClean="0"/>
              <a:t>Know and Follow Policies</a:t>
            </a:r>
          </a:p>
          <a:p>
            <a:r>
              <a:rPr lang="en-US" smtClean="0"/>
              <a:t>Prepare in Advance for Potentially Disruptive Situations</a:t>
            </a:r>
          </a:p>
          <a:p>
            <a:r>
              <a:rPr lang="en-US" smtClean="0"/>
              <a:t>Keep Open Lines of Communication</a:t>
            </a:r>
          </a:p>
          <a:p>
            <a:r>
              <a:rPr lang="en-US" smtClean="0"/>
              <a:t>Be Consistent in Enforcement of Policies</a:t>
            </a:r>
          </a:p>
          <a:p>
            <a:r>
              <a:rPr lang="en-US" smtClean="0"/>
              <a:t>Do Not Be Afraid to Take Decisive Action to Prevent or Control Disruptive Patron</a:t>
            </a:r>
            <a:endParaRPr lang="en-US"/>
          </a:p>
        </p:txBody>
      </p:sp>
    </p:spTree>
    <p:extLst>
      <p:ext uri="{BB962C8B-B14F-4D97-AF65-F5344CB8AC3E}">
        <p14:creationId xmlns:p14="http://schemas.microsoft.com/office/powerpoint/2010/main" xmlns="" val="39457815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a:solidFill>
                  <a:schemeClr val="bg1"/>
                </a:solidFill>
              </a:rPr>
              <a:t>Questions?</a:t>
            </a:r>
          </a:p>
        </p:txBody>
      </p:sp>
      <p:pic>
        <p:nvPicPr>
          <p:cNvPr id="3" name="Picture 2"/>
          <p:cNvPicPr>
            <a:picLocks noChangeAspect="1"/>
          </p:cNvPicPr>
          <p:nvPr/>
        </p:nvPicPr>
        <p:blipFill>
          <a:blip r:embed="rId2" cstate="print"/>
          <a:srcRect/>
          <a:stretch>
            <a:fillRect/>
          </a:stretch>
        </p:blipFill>
        <p:spPr>
          <a:xfrm>
            <a:off x="2209800" y="1657350"/>
            <a:ext cx="6934200" cy="5200650"/>
          </a:xfrm>
          <a:prstGeom prst="rect">
            <a:avLst/>
          </a:prstGeom>
        </p:spPr>
      </p:pic>
    </p:spTree>
    <p:extLst>
      <p:ext uri="{BB962C8B-B14F-4D97-AF65-F5344CB8AC3E}">
        <p14:creationId xmlns:p14="http://schemas.microsoft.com/office/powerpoint/2010/main" xmlns="" val="2871329759"/>
      </p:ext>
    </p:extLst>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4"/>
          <p:cNvSpPr txBox="1"/>
          <p:nvPr/>
        </p:nvSpPr>
        <p:spPr>
          <a:xfrm>
            <a:off x="4572001" y="838200"/>
            <a:ext cx="4419599" cy="5334000"/>
          </a:xfrm>
          <a:prstGeom prst="rect">
            <a:avLst/>
          </a:prstGeom>
        </p:spPr>
        <p:txBody>
          <a:bodyPr vert="horz" lIns="91440" tIns="45720" rIns="91440" bIns="45720" rtlCol="0" anchor="t">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r>
              <a:rPr lang="en-US" sz="2800" b="1">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Unruly Patrons: </a:t>
            </a:r>
            <a:endParaRPr lang="en-US" sz="2800" b="1"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2800" b="1"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a:t>
            </a:r>
            <a:r>
              <a:rPr lang="en-US" sz="2800" b="1">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Handle Overzealous </a:t>
            </a:r>
            <a:endParaRPr lang="en-US" sz="2800" b="1"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2800" b="1"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“Concerned </a:t>
            </a:r>
            <a:r>
              <a:rPr lang="en-US" sz="2800" b="1">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Citizens</a:t>
            </a:r>
            <a:r>
              <a:rPr lang="en-US" sz="2800" b="1"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2400" b="1"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US" sz="2400" smtClean="0">
              <a:solidFill>
                <a:prstClr val="white"/>
              </a:solidFill>
              <a:latin typeface="Arial" panose="020B0604020202020204" pitchFamily="34" charset="0"/>
              <a:cs typeface="Arial" panose="020B0604020202020204" pitchFamily="34" charset="0"/>
            </a:endParaRPr>
          </a:p>
          <a:p>
            <a:pPr algn="ctr"/>
            <a:endParaRPr lang="en-US" sz="2400" smtClean="0">
              <a:solidFill>
                <a:prstClr val="white"/>
              </a:solidFill>
              <a:latin typeface="Arial" panose="020B0604020202020204" pitchFamily="34" charset="0"/>
              <a:cs typeface="Arial" panose="020B0604020202020204" pitchFamily="34" charset="0"/>
            </a:endParaRPr>
          </a:p>
          <a:p>
            <a:pPr algn="ctr"/>
            <a:endParaRPr lang="en-US" sz="2400" smtClean="0">
              <a:solidFill>
                <a:prstClr val="white"/>
              </a:solidFill>
              <a:latin typeface="Arial" panose="020B0604020202020204" pitchFamily="34" charset="0"/>
              <a:cs typeface="Arial" panose="020B0604020202020204" pitchFamily="34" charset="0"/>
            </a:endParaRPr>
          </a:p>
          <a:p>
            <a:pPr algn="ctr"/>
            <a:endParaRPr lang="en-US" sz="2400">
              <a:solidFill>
                <a:prstClr val="white"/>
              </a:solidFill>
              <a:latin typeface="Arial" panose="020B0604020202020204" pitchFamily="34" charset="0"/>
              <a:cs typeface="Arial" panose="020B0604020202020204" pitchFamily="34" charset="0"/>
            </a:endParaRPr>
          </a:p>
          <a:p>
            <a:pPr algn="ctr"/>
            <a:endParaRPr lang="en-US" sz="2400" smtClean="0">
              <a:solidFill>
                <a:prstClr val="white"/>
              </a:solidFill>
              <a:latin typeface="Arial" panose="020B0604020202020204" pitchFamily="34" charset="0"/>
              <a:cs typeface="Arial" panose="020B0604020202020204" pitchFamily="34" charset="0"/>
            </a:endParaRPr>
          </a:p>
          <a:p>
            <a:pPr algn="ctr"/>
            <a:endParaRPr lang="en-US" sz="2400" smtClean="0">
              <a:solidFill>
                <a:prstClr val="white"/>
              </a:solidFill>
              <a:latin typeface="Arial" panose="020B0604020202020204" pitchFamily="34" charset="0"/>
              <a:cs typeface="Arial" panose="020B0604020202020204" pitchFamily="34" charset="0"/>
            </a:endParaRPr>
          </a:p>
          <a:p>
            <a:pPr algn="ctr"/>
            <a:r>
              <a:rPr lang="en-US" sz="240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October, 2019</a:t>
            </a:r>
            <a:endParaRPr lang="en-US" sz="240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1" name="Picture 4" descr="shutterstock_72598429[1].jpg"/>
          <p:cNvPicPr>
            <a:picLocks noChangeAspect="1"/>
          </p:cNvPicPr>
          <p:nvPr/>
        </p:nvPicPr>
        <p:blipFill>
          <a:blip r:embed="rId2" cstate="print">
            <a:clrChange>
              <a:clrFrom>
                <a:srgbClr val="FFFFFF"/>
              </a:clrFrom>
              <a:clrTo>
                <a:srgbClr val="FFFFFF">
                  <a:alpha val="0"/>
                </a:srgbClr>
              </a:clrTo>
            </a:clrChange>
          </a:blip>
          <a:srcRect/>
          <a:stretch>
            <a:fillRect/>
          </a:stretch>
        </p:blipFill>
        <p:spPr>
          <a:xfrm>
            <a:off x="1" y="685800"/>
            <a:ext cx="4572000" cy="3305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p:nvPicPr>
        <p:blipFill>
          <a:blip r:embed="rId3" cstate="print"/>
          <a:srcRect/>
          <a:stretch>
            <a:fillRect/>
          </a:stretch>
        </p:blipFill>
        <p:spPr>
          <a:xfrm>
            <a:off x="381000" y="6072818"/>
            <a:ext cx="1547599" cy="480382"/>
          </a:xfrm>
          <a:prstGeom prst="rect">
            <a:avLst/>
          </a:prstGeom>
        </p:spPr>
      </p:pic>
    </p:spTree>
    <p:extLst>
      <p:ext uri="{BB962C8B-B14F-4D97-AF65-F5344CB8AC3E}">
        <p14:creationId xmlns:p14="http://schemas.microsoft.com/office/powerpoint/2010/main" xmlns="" val="4146672447"/>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smtClean="0">
                <a:solidFill>
                  <a:schemeClr val="bg1"/>
                </a:solidFill>
              </a:rPr>
              <a:t>Disruptions at Board Meetings</a:t>
            </a:r>
            <a:endParaRPr lang="en-US">
              <a:solidFill>
                <a:schemeClr val="bg1"/>
              </a:solidFill>
            </a:endParaRPr>
          </a:p>
        </p:txBody>
      </p:sp>
      <p:sp>
        <p:nvSpPr>
          <p:cNvPr id="3" name="Content Placeholder 2"/>
          <p:cNvSpPr>
            <a:spLocks noGrp="1"/>
          </p:cNvSpPr>
          <p:nvPr>
            <p:ph idx="4294967295"/>
          </p:nvPr>
        </p:nvSpPr>
        <p:spPr>
          <a:xfrm>
            <a:off x="457200" y="1722438"/>
            <a:ext cx="8229600" cy="4754562"/>
          </a:xfrm>
        </p:spPr>
        <p:txBody>
          <a:bodyPr>
            <a:normAutofit/>
          </a:bodyPr>
          <a:lstStyle/>
          <a:p>
            <a:pPr marL="0" indent="0" algn="ctr">
              <a:buNone/>
            </a:pPr>
            <a:r>
              <a:rPr lang="en-US" b="1" smtClean="0"/>
              <a:t>Fight Breaks out at school meeting: 3/9/13 </a:t>
            </a:r>
            <a:br>
              <a:rPr lang="en-US" b="1" smtClean="0"/>
            </a:br>
            <a:endParaRPr lang="en-US"/>
          </a:p>
          <a:p>
            <a:pPr marL="0" indent="0" algn="ctr">
              <a:buNone/>
            </a:pPr>
            <a:r>
              <a:rPr lang="en-US" smtClean="0">
                <a:hlinkClick r:id="rId2"/>
              </a:rPr>
              <a:t>https://www.youtube.com/watch?v=A1shkZENeso</a:t>
            </a:r>
            <a:endParaRPr lang="en-US" smtClean="0"/>
          </a:p>
          <a:p>
            <a:pPr marL="0" indent="0" algn="ctr">
              <a:buNone/>
            </a:pPr>
            <a:endParaRPr lang="en-US" b="1" smtClean="0"/>
          </a:p>
        </p:txBody>
      </p:sp>
    </p:spTree>
    <p:extLst>
      <p:ext uri="{BB962C8B-B14F-4D97-AF65-F5344CB8AC3E}">
        <p14:creationId xmlns:p14="http://schemas.microsoft.com/office/powerpoint/2010/main" xmlns="" val="3965853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X:\Stock Photos\_papers\shutterstock_98302547_hand_writing.jpg"/>
          <p:cNvPicPr>
            <a:picLocks noChangeAspect="1" noChangeArrowheads="1"/>
          </p:cNvPicPr>
          <p:nvPr/>
        </p:nvPicPr>
        <p:blipFill>
          <a:blip r:embed="rId2" cstate="print"/>
          <a:srcRect/>
          <a:stretch>
            <a:fillRect/>
          </a:stretch>
        </p:blipFill>
        <p:spPr>
          <a:xfrm>
            <a:off x="5341937" y="4321312"/>
            <a:ext cx="3802063" cy="253668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normAutofit fontScale="90000"/>
          </a:bodyPr>
          <a:lstStyle/>
          <a:p>
            <a:r>
              <a:rPr lang="en-US" smtClean="0">
                <a:solidFill>
                  <a:schemeClr val="bg1"/>
                </a:solidFill>
              </a:rPr>
              <a:t>“No Love Lost” Scenario:</a:t>
            </a:r>
            <a:br>
              <a:rPr lang="en-US" smtClean="0">
                <a:solidFill>
                  <a:schemeClr val="bg1"/>
                </a:solidFill>
              </a:rPr>
            </a:br>
            <a:r>
              <a:rPr lang="en-US" smtClean="0"/>
              <a:t>Background</a:t>
            </a:r>
            <a:endParaRPr lang="en-US">
              <a:solidFill>
                <a:schemeClr val="bg1"/>
              </a:solidFill>
            </a:endParaRPr>
          </a:p>
        </p:txBody>
      </p:sp>
      <p:sp>
        <p:nvSpPr>
          <p:cNvPr id="3" name="Content Placeholder 2"/>
          <p:cNvSpPr>
            <a:spLocks noGrp="1"/>
          </p:cNvSpPr>
          <p:nvPr>
            <p:ph idx="1"/>
          </p:nvPr>
        </p:nvSpPr>
        <p:spPr/>
        <p:txBody>
          <a:bodyPr/>
          <a:lstStyle/>
          <a:p>
            <a:pPr lvl="0"/>
            <a:r>
              <a:rPr lang="en-US" smtClean="0"/>
              <a:t>Member of general public, father of several students, and former teacher, recently wrote op-ed column for local paper blasting administration’s handling of “Title VII” issues, calling for Superintendent’s termination, and resignation of the entire board</a:t>
            </a:r>
          </a:p>
        </p:txBody>
      </p:sp>
    </p:spTree>
    <p:extLst>
      <p:ext uri="{BB962C8B-B14F-4D97-AF65-F5344CB8AC3E}">
        <p14:creationId xmlns:p14="http://schemas.microsoft.com/office/powerpoint/2010/main" xmlns="" val="1684302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X:\Stock Photos\_people\iStock_000020195203XSmall_thoughts_ideas_group_meeting_productive.jpg"/>
          <p:cNvPicPr>
            <a:picLocks noChangeAspect="1" noChangeArrowheads="1"/>
          </p:cNvPicPr>
          <p:nvPr/>
        </p:nvPicPr>
        <p:blipFill>
          <a:blip r:embed="rId2" cstate="print"/>
          <a:srcRect b="11619"/>
          <a:stretch>
            <a:fillRect/>
          </a:stretch>
        </p:blipFill>
        <p:spPr>
          <a:xfrm>
            <a:off x="4495800" y="3810000"/>
            <a:ext cx="4197028" cy="304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smtClean="0">
                <a:solidFill>
                  <a:schemeClr val="bg1"/>
                </a:solidFill>
              </a:rPr>
              <a:t>“No Love Lost” Scenario (cont.)</a:t>
            </a:r>
            <a:endParaRPr lang="en-US">
              <a:solidFill>
                <a:schemeClr val="bg1"/>
              </a:solidFill>
            </a:endParaRPr>
          </a:p>
        </p:txBody>
      </p:sp>
      <p:sp>
        <p:nvSpPr>
          <p:cNvPr id="3" name="Content Placeholder 2"/>
          <p:cNvSpPr>
            <a:spLocks noGrp="1"/>
          </p:cNvSpPr>
          <p:nvPr>
            <p:ph idx="1"/>
          </p:nvPr>
        </p:nvSpPr>
        <p:spPr/>
        <p:txBody>
          <a:bodyPr/>
          <a:lstStyle/>
          <a:p>
            <a:r>
              <a:rPr lang="en-US" smtClean="0"/>
              <a:t>Rises to speak during general public comment section</a:t>
            </a:r>
          </a:p>
          <a:p>
            <a:r>
              <a:rPr lang="en-US"/>
              <a:t>Can you stop him? – Should you?</a:t>
            </a:r>
          </a:p>
          <a:p>
            <a:r>
              <a:rPr lang="en-US"/>
              <a:t>What options do you have </a:t>
            </a:r>
            <a:r>
              <a:rPr lang="en-US" smtClean="0"/>
              <a:t>to exercise </a:t>
            </a:r>
            <a:r>
              <a:rPr lang="en-US"/>
              <a:t>control </a:t>
            </a:r>
            <a:r>
              <a:rPr lang="en-US" smtClean="0"/>
              <a:t/>
            </a:r>
            <a:br>
              <a:rPr lang="en-US" smtClean="0"/>
            </a:br>
            <a:r>
              <a:rPr lang="en-US" smtClean="0"/>
              <a:t>over </a:t>
            </a:r>
            <a:r>
              <a:rPr lang="en-US"/>
              <a:t>situation</a:t>
            </a:r>
            <a:r>
              <a:rPr lang="en-US" smtClean="0"/>
              <a:t>?</a:t>
            </a:r>
          </a:p>
        </p:txBody>
      </p:sp>
    </p:spTree>
    <p:extLst>
      <p:ext uri="{BB962C8B-B14F-4D97-AF65-F5344CB8AC3E}">
        <p14:creationId xmlns:p14="http://schemas.microsoft.com/office/powerpoint/2010/main" xmlns="" val="3101465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solidFill>
                  <a:schemeClr val="bg1"/>
                </a:solidFill>
              </a:rPr>
              <a:t>Board Policies  </a:t>
            </a:r>
            <a:endParaRPr lang="en-US">
              <a:solidFill>
                <a:schemeClr val="bg1"/>
              </a:solidFill>
            </a:endParaRPr>
          </a:p>
        </p:txBody>
      </p:sp>
      <p:sp>
        <p:nvSpPr>
          <p:cNvPr id="3" name="Content Placeholder 2"/>
          <p:cNvSpPr>
            <a:spLocks noGrp="1"/>
          </p:cNvSpPr>
          <p:nvPr>
            <p:ph idx="1"/>
          </p:nvPr>
        </p:nvSpPr>
        <p:spPr>
          <a:xfrm>
            <a:off x="2743200" y="1722437"/>
            <a:ext cx="5943600" cy="4754563"/>
          </a:xfrm>
        </p:spPr>
        <p:txBody>
          <a:bodyPr/>
          <a:lstStyle/>
          <a:p>
            <a:r>
              <a:rPr lang="en-US" smtClean="0"/>
              <a:t>Provides guidance for decision-makers.</a:t>
            </a:r>
          </a:p>
          <a:p>
            <a:pPr lvl="0"/>
            <a:r>
              <a:rPr lang="en-US"/>
              <a:t>The best defense is a good offense – be prepared and know your District’s policies regarding complaints to the Board. </a:t>
            </a:r>
            <a:endParaRPr lang="en-US" smtClean="0"/>
          </a:p>
          <a:p>
            <a:r>
              <a:rPr lang="en-US"/>
              <a:t>Districts’ policies vary significantly on these issues, so must know and FOLLOW yours</a:t>
            </a:r>
            <a:r>
              <a:rPr lang="en-US" smtClean="0"/>
              <a:t>.</a:t>
            </a:r>
            <a:endParaRPr lang="en-US"/>
          </a:p>
        </p:txBody>
      </p:sp>
      <p:grpSp>
        <p:nvGrpSpPr>
          <p:cNvPr id="4" name="Group 3"/>
          <p:cNvGrpSpPr/>
          <p:nvPr/>
        </p:nvGrpSpPr>
        <p:grpSpPr>
          <a:xfrm>
            <a:off x="0" y="3352800"/>
            <a:ext cx="2773424" cy="3505200"/>
            <a:chOff x="0" y="3352800"/>
            <a:chExt cx="2773424" cy="3505200"/>
          </a:xfrm>
        </p:grpSpPr>
        <p:pic>
          <p:nvPicPr>
            <p:cNvPr id="6146" name="Picture 2" descr="X:\Stock Photos\_papers\handbook_notebook.jpg"/>
            <p:cNvPicPr>
              <a:picLocks noChangeAspect="1" noChangeArrowheads="1"/>
            </p:cNvPicPr>
            <p:nvPr/>
          </p:nvPicPr>
          <p:blipFill>
            <a:blip r:embed="rId2" cstate="print"/>
            <a:srcRect t="10887" b="4756"/>
            <a:stretch>
              <a:fillRect/>
            </a:stretch>
          </p:blipFill>
          <p:spPr>
            <a:xfrm>
              <a:off x="0" y="3352800"/>
              <a:ext cx="2773424" cy="35052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rot="21289336">
              <a:off x="660391" y="4026503"/>
              <a:ext cx="1452642" cy="707886"/>
            </a:xfrm>
            <a:prstGeom prst="rect">
              <a:avLst/>
            </a:prstGeom>
          </p:spPr>
          <p:txBody>
            <a:bodyPr wrap="none">
              <a:spAutoFit/>
            </a:bodyPr>
            <a:lstStyle/>
            <a:p>
              <a:pPr algn="ctr"/>
              <a:r>
                <a:rPr lang="en-US" sz="2000" b="1" smtClean="0">
                  <a:solidFill>
                    <a:schemeClr val="tx2"/>
                  </a:solidFill>
                  <a:latin typeface="Arial" pitchFamily="34" charset="0"/>
                  <a:cs typeface="Arial" pitchFamily="34" charset="0"/>
                </a:rPr>
                <a:t>BOARD</a:t>
              </a:r>
            </a:p>
            <a:p>
              <a:pPr algn="ctr"/>
              <a:r>
                <a:rPr lang="en-US" sz="2000" b="1" smtClean="0">
                  <a:solidFill>
                    <a:schemeClr val="tx2"/>
                  </a:solidFill>
                  <a:latin typeface="Arial" pitchFamily="34" charset="0"/>
                  <a:cs typeface="Arial" pitchFamily="34" charset="0"/>
                </a:rPr>
                <a:t>POLICIES </a:t>
              </a:r>
              <a:endParaRPr lang="en-US" sz="2000" b="1">
                <a:solidFill>
                  <a:schemeClr val="tx2"/>
                </a:solidFill>
                <a:latin typeface="Arial" pitchFamily="34" charset="0"/>
                <a:cs typeface="Arial" pitchFamily="34" charset="0"/>
              </a:endParaRPr>
            </a:p>
          </p:txBody>
        </p:sp>
      </p:grpSp>
    </p:spTree>
    <p:extLst>
      <p:ext uri="{BB962C8B-B14F-4D97-AF65-F5344CB8AC3E}">
        <p14:creationId xmlns:p14="http://schemas.microsoft.com/office/powerpoint/2010/main" xmlns="" val="127575526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Littler Colors">
      <a:dk1>
        <a:srgbClr val="4D4D4D"/>
      </a:dk1>
      <a:lt1>
        <a:sysClr val="window" lastClr="FFFFFF"/>
      </a:lt1>
      <a:dk2>
        <a:srgbClr val="000000"/>
      </a:dk2>
      <a:lt2>
        <a:srgbClr val="B5A19B"/>
      </a:lt2>
      <a:accent1>
        <a:srgbClr val="5C7F92"/>
      </a:accent1>
      <a:accent2>
        <a:srgbClr val="69913A"/>
      </a:accent2>
      <a:accent3>
        <a:srgbClr val="23467F"/>
      </a:accent3>
      <a:accent4>
        <a:srgbClr val="983222"/>
      </a:accent4>
      <a:accent5>
        <a:srgbClr val="4C2846"/>
      </a:accent5>
      <a:accent6>
        <a:srgbClr val="CF6E03"/>
      </a:accent6>
      <a:hlink>
        <a:srgbClr val="23467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PI28042[1]</Template>
  <TotalTime>0</TotalTime>
  <Words>2471</Words>
  <Application>Microsoft Office PowerPoint</Application>
  <PresentationFormat>On-screen Show (4:3)</PresentationFormat>
  <Paragraphs>315</Paragraphs>
  <Slides>57</Slides>
  <Notes>4</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1_Office Theme</vt:lpstr>
      <vt:lpstr>Overcoming the Disruption:  How to Address the Distracting “Concerned Citizen”</vt:lpstr>
      <vt:lpstr>Slide 2</vt:lpstr>
      <vt:lpstr>Presentation Outline</vt:lpstr>
      <vt:lpstr>Who Are The District’s Patrons?</vt:lpstr>
      <vt:lpstr>Disruptions at  board meetings</vt:lpstr>
      <vt:lpstr>Disruptions at Board Meetings</vt:lpstr>
      <vt:lpstr>“No Love Lost” Scenario: Background</vt:lpstr>
      <vt:lpstr>“No Love Lost” Scenario (cont.)</vt:lpstr>
      <vt:lpstr>Board Policies  </vt:lpstr>
      <vt:lpstr>Public Grievance Procedure</vt:lpstr>
      <vt:lpstr>Public Grievance Procedure (cont.)</vt:lpstr>
      <vt:lpstr>Public Grievance Procedure (cont.)</vt:lpstr>
      <vt:lpstr>Public Grievance Procedure (cont.)</vt:lpstr>
      <vt:lpstr>Maintaining Control During Meeting</vt:lpstr>
      <vt:lpstr>What Type of Forum is Public Comment Section?</vt:lpstr>
      <vt:lpstr>Legal Basis for Actions During Meeting: Green Case</vt:lpstr>
      <vt:lpstr>Maintaining Control Through Policy: Policy 0412/BDDH – Typical Language</vt:lpstr>
      <vt:lpstr>Impact of Policy on Scenario</vt:lpstr>
      <vt:lpstr>Exercise: What Types of Conduct/Speech Can Board Restrict?</vt:lpstr>
      <vt:lpstr>Slide 20</vt:lpstr>
      <vt:lpstr>Practical Tips for Addressing Unruly Patron(s)</vt:lpstr>
      <vt:lpstr>Practical Tips for Addressing Unruly Patron(s) (cont.)</vt:lpstr>
      <vt:lpstr>Slide 23</vt:lpstr>
      <vt:lpstr>Unintended/Unknown Disruptions</vt:lpstr>
      <vt:lpstr>Board Member Causing Disruption</vt:lpstr>
      <vt:lpstr>Disruptions at  School / Events</vt:lpstr>
      <vt:lpstr>Disruptions at School / Events</vt:lpstr>
      <vt:lpstr>Limiting Access to School Property</vt:lpstr>
      <vt:lpstr>Limiting Access to School Property (cont.)</vt:lpstr>
      <vt:lpstr>Limiting Access Checklist</vt:lpstr>
      <vt:lpstr>Limiting Access Checklist (cont.)</vt:lpstr>
      <vt:lpstr>Other Disruptions: “Cares-Too-Much” Mom</vt:lpstr>
      <vt:lpstr>School Disruptions: Test Your Knowledge</vt:lpstr>
      <vt:lpstr>School Disruptions: Test Your Knowledge</vt:lpstr>
      <vt:lpstr>School Disruptions: Test Your Knowledge</vt:lpstr>
      <vt:lpstr>Free speech or Disruption?</vt:lpstr>
      <vt:lpstr>Free speech or Disruption? (cont.)</vt:lpstr>
      <vt:lpstr>“King of the Castle” Board Member</vt:lpstr>
      <vt:lpstr>The “King of the Castle” Board Member (cont.)</vt:lpstr>
      <vt:lpstr>Disruptions Online</vt:lpstr>
      <vt:lpstr>“Local Blog” Scenario </vt:lpstr>
      <vt:lpstr>Slide 42</vt:lpstr>
      <vt:lpstr>Slide 43</vt:lpstr>
      <vt:lpstr>How Do You Investigate?</vt:lpstr>
      <vt:lpstr>How Do You Respond?</vt:lpstr>
      <vt:lpstr>Employee: Response Test</vt:lpstr>
      <vt:lpstr>Employee: Response Test (cont.)</vt:lpstr>
      <vt:lpstr>Student: Response Test</vt:lpstr>
      <vt:lpstr>Student: Response Test (cont.)</vt:lpstr>
      <vt:lpstr>Student: Response Test (cont.)</vt:lpstr>
      <vt:lpstr>General Public: Response Options</vt:lpstr>
      <vt:lpstr>Response Options (Cont.)</vt:lpstr>
      <vt:lpstr>Lawsuit Options for Individuals</vt:lpstr>
      <vt:lpstr>Lawsuit Options (cont.)</vt:lpstr>
      <vt:lpstr>Final Thoughts:</vt:lpstr>
      <vt:lpstr>Questions?</vt:lpstr>
      <vt:lpstr>Slide 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Overcoming the Disruption:  How to Address the Distracting “Concerned Citizen”</dc:title>
  <dc:creator>User</dc:creator>
  <cp:lastModifiedBy>User</cp:lastModifiedBy>
  <cp:revision>1</cp:revision>
  <cp:lastPrinted>2019-10-30T17:03:36Z</cp:lastPrinted>
  <dcterms:created xsi:type="dcterms:W3CDTF">2019-10-30T17:03:36Z</dcterms:created>
  <dcterms:modified xsi:type="dcterms:W3CDTF">2019-10-31T12:33:07Z</dcterms:modified>
</cp:coreProperties>
</file>