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Default Extension="wmv" ContentType="video/x-ms-wmv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9" r:id="rId1"/>
    <p:sldMasterId id="2147483921" r:id="rId2"/>
    <p:sldMasterId id="2147483934" r:id="rId3"/>
    <p:sldMasterId id="2147483949" r:id="rId4"/>
    <p:sldMasterId id="2147483975" r:id="rId5"/>
    <p:sldMasterId id="2147483994" r:id="rId6"/>
    <p:sldMasterId id="2147484009" r:id="rId7"/>
  </p:sldMasterIdLst>
  <p:notesMasterIdLst>
    <p:notesMasterId r:id="rId57"/>
  </p:notesMasterIdLst>
  <p:handoutMasterIdLst>
    <p:handoutMasterId r:id="rId58"/>
  </p:handoutMasterIdLst>
  <p:sldIdLst>
    <p:sldId id="445" r:id="rId8"/>
    <p:sldId id="447" r:id="rId9"/>
    <p:sldId id="448" r:id="rId10"/>
    <p:sldId id="449" r:id="rId11"/>
    <p:sldId id="450" r:id="rId12"/>
    <p:sldId id="457" r:id="rId13"/>
    <p:sldId id="459" r:id="rId14"/>
    <p:sldId id="456" r:id="rId15"/>
    <p:sldId id="460" r:id="rId16"/>
    <p:sldId id="461" r:id="rId17"/>
    <p:sldId id="463" r:id="rId18"/>
    <p:sldId id="464" r:id="rId19"/>
    <p:sldId id="465" r:id="rId20"/>
    <p:sldId id="470" r:id="rId21"/>
    <p:sldId id="473" r:id="rId22"/>
    <p:sldId id="477" r:id="rId23"/>
    <p:sldId id="479" r:id="rId24"/>
    <p:sldId id="480" r:id="rId25"/>
    <p:sldId id="481" r:id="rId26"/>
    <p:sldId id="482" r:id="rId27"/>
    <p:sldId id="483" r:id="rId28"/>
    <p:sldId id="484" r:id="rId29"/>
    <p:sldId id="485" r:id="rId30"/>
    <p:sldId id="505" r:id="rId31"/>
    <p:sldId id="506" r:id="rId32"/>
    <p:sldId id="507" r:id="rId33"/>
    <p:sldId id="508" r:id="rId34"/>
    <p:sldId id="509" r:id="rId35"/>
    <p:sldId id="510" r:id="rId36"/>
    <p:sldId id="511" r:id="rId37"/>
    <p:sldId id="512" r:id="rId38"/>
    <p:sldId id="513" r:id="rId39"/>
    <p:sldId id="530" r:id="rId40"/>
    <p:sldId id="531" r:id="rId41"/>
    <p:sldId id="532" r:id="rId42"/>
    <p:sldId id="533" r:id="rId43"/>
    <p:sldId id="534" r:id="rId44"/>
    <p:sldId id="535" r:id="rId45"/>
    <p:sldId id="536" r:id="rId46"/>
    <p:sldId id="537" r:id="rId47"/>
    <p:sldId id="516" r:id="rId48"/>
    <p:sldId id="517" r:id="rId49"/>
    <p:sldId id="518" r:id="rId50"/>
    <p:sldId id="519" r:id="rId51"/>
    <p:sldId id="520" r:id="rId52"/>
    <p:sldId id="521" r:id="rId53"/>
    <p:sldId id="524" r:id="rId54"/>
    <p:sldId id="525" r:id="rId55"/>
    <p:sldId id="538" r:id="rId5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508" autoAdjust="0"/>
    <p:restoredTop sz="95383" autoAdjust="0"/>
  </p:normalViewPr>
  <p:slideViewPr>
    <p:cSldViewPr>
      <p:cViewPr varScale="1">
        <p:scale>
          <a:sx n="72" d="100"/>
          <a:sy n="72" d="100"/>
        </p:scale>
        <p:origin x="-126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66"/>
    </p:cViewPr>
  </p:sorterViewPr>
  <p:notesViewPr>
    <p:cSldViewPr>
      <p:cViewPr>
        <p:scale>
          <a:sx n="100" d="100"/>
          <a:sy n="100" d="100"/>
        </p:scale>
        <p:origin x="606" y="-756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8F26A093-C946-42B4-8E2B-0C3FA0C455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0057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8"/>
            <a:ext cx="5852160" cy="378047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4FF0FAE6-C4CA-4638-AB10-069AE26E5D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6106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5A84C7-CFF3-48C6-8F60-61619B95528A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052898" y="1"/>
            <a:ext cx="3101657" cy="472513"/>
          </a:xfrm>
          <a:prstGeom prst="rect">
            <a:avLst/>
          </a:prstGeom>
        </p:spPr>
        <p:txBody>
          <a:bodyPr lIns="93077" tIns="46538" rIns="93077" bIns="46538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4868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A134-0C97-4F27-A9CB-A3340176C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0B97-D91A-4916-BA40-5445985937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9381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A134-0C97-4F27-A9CB-A3340176C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0B97-D91A-4916-BA40-5445985937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4885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A134-0C97-4F27-A9CB-A3340176C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0B97-D91A-4916-BA40-5445985937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7452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A49DEB-977B-4DF2-A930-66F971FF120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9683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56208-7567-4BF5-B2C2-B0963D9F7943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1688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7F8D74-1A7F-4B8E-B77D-BB0B794500C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8932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906632-5543-48E7-AF96-BF7A8DD2068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0684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A4C5FE-43D0-4309-9E81-E95327EE868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0547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3F041D-B039-4222-911B-C6FDCAC0517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18462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D36A31-F733-449F-811A-FD0E8675A780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0402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9C232-5633-4876-B96F-5E8F008AB94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3837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87686"/>
            <a:ext cx="8763000" cy="4636914"/>
          </a:xfrm>
        </p:spPr>
        <p:txBody>
          <a:bodyPr/>
          <a:lstStyle>
            <a:lvl1pPr>
              <a:defRPr>
                <a:latin typeface="Book Antiqua" panose="02040602050305030304" pitchFamily="18" charset="0"/>
              </a:defRPr>
            </a:lvl1pPr>
            <a:lvl2pPr marL="685800" indent="-228600">
              <a:buFont typeface="Book Antiqua" panose="02040602050305030304" pitchFamily="18" charset="0"/>
              <a:buChar char="−"/>
              <a:defRPr>
                <a:latin typeface="Book Antiqua" panose="02040602050305030304" pitchFamily="18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latin typeface="Book Antiqua" panose="02040602050305030304" pitchFamily="18" charset="0"/>
              </a:defRPr>
            </a:lvl3pPr>
            <a:lvl4pPr marL="1600200" indent="-228600">
              <a:buFont typeface="Courier New" panose="02070309020205020404" pitchFamily="49" charset="0"/>
              <a:buChar char="o"/>
              <a:defRPr>
                <a:latin typeface="Book Antiqua" panose="02040602050305030304" pitchFamily="18" charset="0"/>
              </a:defRPr>
            </a:lvl4pPr>
            <a:lvl5pPr>
              <a:defRPr>
                <a:latin typeface="Book Antiqua" panose="0204060205030503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76212"/>
            <a:ext cx="9144000" cy="14620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02144" y="270835"/>
            <a:ext cx="9324203" cy="11188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" y="270834"/>
            <a:ext cx="915246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-16276" y="1355739"/>
            <a:ext cx="915246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67500"/>
            <a:ext cx="8839200" cy="1325563"/>
          </a:xfrm>
        </p:spPr>
        <p:txBody>
          <a:bodyPr/>
          <a:lstStyle>
            <a:lvl1pPr algn="ctr">
              <a:defRPr>
                <a:latin typeface="Book Antiqua" panose="0204060205030503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4" name="Picture 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701" y="6324600"/>
            <a:ext cx="1460500" cy="44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1126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CFDA42-E1BD-413A-A07C-A8FF163B2E41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22637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4F5B3-5F54-4596-AA2B-8AD73AB15F6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91350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DB124B-21BB-4B8A-98A0-773BCDA0BD85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00106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56208-7567-4BF5-B2C2-B0963D9F7943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7604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A49DEB-977B-4DF2-A930-66F971FF120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80496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56208-7567-4BF5-B2C2-B0963D9F7943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07337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7F8D74-1A7F-4B8E-B77D-BB0B794500C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81704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906632-5543-48E7-AF96-BF7A8DD2068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7535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A4C5FE-43D0-4309-9E81-E95327EE868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72029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3F041D-B039-4222-911B-C6FDCAC0517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3664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A134-0C97-4F27-A9CB-A3340176C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0B97-D91A-4916-BA40-5445985937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95804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D36A31-F733-449F-811A-FD0E8675A780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61229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9C232-5633-4876-B96F-5E8F008AB94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65338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pPr>
              <a:defRPr/>
            </a:pPr>
            <a:fld id="{21CFDA42-E1BD-413A-A07C-A8FF163B2E41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27872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F228BF-FC57-40AA-BEB3-95931D476967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80344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F228BF-FC57-40AA-BEB3-95931D476967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64549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F228BF-FC57-40AA-BEB3-95931D476967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96586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4F5B3-5F54-4596-AA2B-8AD73AB15F6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78196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DB124B-21BB-4B8A-98A0-773BCDA0BD85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95925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A49DEB-977B-4DF2-A930-66F971FF12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781506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56208-7567-4BF5-B2C2-B0963D9F79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3542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A134-0C97-4F27-A9CB-A3340176C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0B97-D91A-4916-BA40-5445985937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26219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7F8D74-1A7F-4B8E-B77D-BB0B794500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659532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906632-5543-48E7-AF96-BF7A8DD206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47208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A4C5FE-43D0-4309-9E81-E95327EE86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65131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3F041D-B039-4222-911B-C6FDCAC051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7719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D36A31-F733-449F-811A-FD0E8675A7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01802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AC9C232-5633-4876-B96F-5E8F008AB94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25045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CFDA42-E1BD-413A-A07C-A8FF163B2E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74625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4F5B3-5F54-4596-AA2B-8AD73AB15F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73588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DB124B-21BB-4B8A-98A0-773BCDA0BD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04533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A6B727"/>
          </a:solidFill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56208-7567-4BF5-B2C2-B0963D9F79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6250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A134-0C97-4F27-A9CB-A3340176C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0B97-D91A-4916-BA40-5445985937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28161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7AA49DEB-977B-4DF2-A930-66F971FF120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19963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04656208-7567-4BF5-B2C2-B0963D9F7943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90950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807F8D74-1A7F-4B8E-B77D-BB0B794500C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9010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41906632-5543-48E7-AF96-BF7A8DD2068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11995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A2A4C5FE-43D0-4309-9E81-E95327EE868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6816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223F041D-B039-4222-911B-C6FDCAC0517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59657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32D36A31-F733-449F-811A-FD0E8675A780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97424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3AC9C232-5633-4876-B96F-5E8F008AB94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95098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21CFDA42-E1BD-413A-A07C-A8FF163B2E41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48331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F228BF-FC57-40AA-BEB3-95931D476967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749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A134-0C97-4F27-A9CB-A3340176C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0B97-D91A-4916-BA40-5445985937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306264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F228BF-FC57-40AA-BEB3-95931D476967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01837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F228BF-FC57-40AA-BEB3-95931D476967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73504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F228BF-FC57-40AA-BEB3-95931D476967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76601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F228BF-FC57-40AA-BEB3-95931D476967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49064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F228BF-FC57-40AA-BEB3-95931D476967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9080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ACF4F5B3-5F54-4596-AA2B-8AD73AB15F6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2887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50DB124B-21BB-4B8A-98A0-773BCDA0BD85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91751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56208-7567-4BF5-B2C2-B0963D9F7943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11115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A49DEB-977B-4DF2-A930-66F971FF120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75963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56208-7567-4BF5-B2C2-B0963D9F7943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0711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A134-0C97-4F27-A9CB-A3340176C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0B97-D91A-4916-BA40-5445985937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56248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7F8D74-1A7F-4B8E-B77D-BB0B794500C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007080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906632-5543-48E7-AF96-BF7A8DD2068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34657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A4C5FE-43D0-4309-9E81-E95327EE868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063248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3F041D-B039-4222-911B-C6FDCAC0517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634486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D36A31-F733-449F-811A-FD0E8675A780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706520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9C232-5633-4876-B96F-5E8F008AB94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56771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pPr>
              <a:defRPr/>
            </a:pPr>
            <a:fld id="{21CFDA42-E1BD-413A-A07C-A8FF163B2E41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48691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F228BF-FC57-40AA-BEB3-95931D476967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360401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F228BF-FC57-40AA-BEB3-95931D476967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864506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F228BF-FC57-40AA-BEB3-95931D476967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045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A134-0C97-4F27-A9CB-A3340176C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0B97-D91A-4916-BA40-5445985937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588992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4F5B3-5F54-4596-AA2B-8AD73AB15F6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932719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DB124B-21BB-4B8A-98A0-773BCDA0BD85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540569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A49DEB-977B-4DF2-A930-66F971FF120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966074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56208-7567-4BF5-B2C2-B0963D9F7943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733739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7F8D74-1A7F-4B8E-B77D-BB0B794500C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922643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906632-5543-48E7-AF96-BF7A8DD2068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33326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A4C5FE-43D0-4309-9E81-E95327EE868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599687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3F041D-B039-4222-911B-C6FDCAC0517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52134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D36A31-F733-449F-811A-FD0E8675A780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932654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9C232-5633-4876-B96F-5E8F008AB94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6827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A134-0C97-4F27-A9CB-A3340176C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0B97-D91A-4916-BA40-5445985937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549790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pPr>
              <a:defRPr/>
            </a:pPr>
            <a:fld id="{21CFDA42-E1BD-413A-A07C-A8FF163B2E41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954980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F228BF-FC57-40AA-BEB3-95931D476967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042981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F228BF-FC57-40AA-BEB3-95931D476967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754397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F228BF-FC57-40AA-BEB3-95931D476967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229156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4F5B3-5F54-4596-AA2B-8AD73AB15F6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433284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DB124B-21BB-4B8A-98A0-773BCDA0BD85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8927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6B6B6"/>
            </a:gs>
            <a:gs pos="100000">
              <a:schemeClr val="bg2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BA134-0C97-4F27-A9CB-A3340176C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A0B97-D91A-4916-BA40-5445985937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5740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F228BF-FC57-40AA-BEB3-95931D476967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787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F228BF-FC57-40AA-BEB3-95931D476967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89906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  <p:sldLayoutId id="2147483947" r:id="rId13"/>
    <p:sldLayoutId id="2147483948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F228BF-FC57-40AA-BEB3-95931D47696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96076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  <p:sldLayoutId id="2147483961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0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F228BF-FC57-40AA-BEB3-95931D476967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1397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  <p:sldLayoutId id="2147483987" r:id="rId12"/>
    <p:sldLayoutId id="2147483988" r:id="rId13"/>
    <p:sldLayoutId id="2147483989" r:id="rId14"/>
    <p:sldLayoutId id="2147483990" r:id="rId15"/>
    <p:sldLayoutId id="2147483991" r:id="rId16"/>
    <p:sldLayoutId id="2147483992" r:id="rId17"/>
    <p:sldLayoutId id="2147483993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F228BF-FC57-40AA-BEB3-95931D476967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98780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  <p:sldLayoutId id="2147484006" r:id="rId12"/>
    <p:sldLayoutId id="2147484007" r:id="rId13"/>
    <p:sldLayoutId id="2147484008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F228BF-FC57-40AA-BEB3-95931D476967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64141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  <p:sldLayoutId id="2147484021" r:id="rId12"/>
    <p:sldLayoutId id="2147484022" r:id="rId13"/>
    <p:sldLayoutId id="2147484023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4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media1.mp3"/><Relationship Id="rId5" Type="http://schemas.openxmlformats.org/officeDocument/2006/relationships/image" Target="../media/image8.png"/><Relationship Id="rId4" Type="http://schemas.microsoft.com/office/2007/relationships/media" Target="../media/media1.mp3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media" Target="../media/media2.wmv"/><Relationship Id="rId2" Type="http://schemas.openxmlformats.org/officeDocument/2006/relationships/slideLayout" Target="../slideLayouts/slideLayout49.xml"/><Relationship Id="rId1" Type="http://schemas.openxmlformats.org/officeDocument/2006/relationships/video" Target="../media/media2.wmv"/><Relationship Id="rId5" Type="http://schemas.openxmlformats.org/officeDocument/2006/relationships/slide" Target="slide3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" Target="slide3.xml"/><Relationship Id="rId1" Type="http://schemas.openxmlformats.org/officeDocument/2006/relationships/slideLayout" Target="../slideLayouts/slideLayout4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6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19.xml"/><Relationship Id="rId18" Type="http://schemas.openxmlformats.org/officeDocument/2006/relationships/slide" Target="slide21.xml"/><Relationship Id="rId3" Type="http://schemas.openxmlformats.org/officeDocument/2006/relationships/slide" Target="slide14.xml"/><Relationship Id="rId21" Type="http://schemas.openxmlformats.org/officeDocument/2006/relationships/slide" Target="slide47.xml"/><Relationship Id="rId7" Type="http://schemas.openxmlformats.org/officeDocument/2006/relationships/slide" Target="slide6.xml"/><Relationship Id="rId12" Type="http://schemas.openxmlformats.org/officeDocument/2006/relationships/slide" Target="slide9.xml"/><Relationship Id="rId17" Type="http://schemas.openxmlformats.org/officeDocument/2006/relationships/slide" Target="slide12.xml"/><Relationship Id="rId2" Type="http://schemas.openxmlformats.org/officeDocument/2006/relationships/slide" Target="slide4.xml"/><Relationship Id="rId16" Type="http://schemas.openxmlformats.org/officeDocument/2006/relationships/slide" Target="slide45.xml"/><Relationship Id="rId20" Type="http://schemas.openxmlformats.org/officeDocument/2006/relationships/slide" Target="slide39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41.xml"/><Relationship Id="rId11" Type="http://schemas.openxmlformats.org/officeDocument/2006/relationships/slide" Target="slide43.xml"/><Relationship Id="rId5" Type="http://schemas.openxmlformats.org/officeDocument/2006/relationships/slide" Target="slide33.xml"/><Relationship Id="rId15" Type="http://schemas.openxmlformats.org/officeDocument/2006/relationships/slide" Target="slide37.xml"/><Relationship Id="rId10" Type="http://schemas.openxmlformats.org/officeDocument/2006/relationships/slide" Target="slide35.xml"/><Relationship Id="rId19" Type="http://schemas.openxmlformats.org/officeDocument/2006/relationships/slide" Target="slide31.xml"/><Relationship Id="rId4" Type="http://schemas.openxmlformats.org/officeDocument/2006/relationships/slide" Target="slide24.xml"/><Relationship Id="rId9" Type="http://schemas.openxmlformats.org/officeDocument/2006/relationships/slide" Target="slide26.xml"/><Relationship Id="rId14" Type="http://schemas.openxmlformats.org/officeDocument/2006/relationships/slide" Target="slide2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8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8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8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8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45349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800" y="4619471"/>
            <a:ext cx="6175133" cy="16545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-102144" y="194635"/>
            <a:ext cx="9324203" cy="11188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 Box 3"/>
          <p:cNvSpPr txBox="1"/>
          <p:nvPr/>
        </p:nvSpPr>
        <p:spPr>
          <a:xfrm>
            <a:off x="0" y="306216"/>
            <a:ext cx="9143999" cy="90472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4800" dirty="0" smtClean="0">
                <a:solidFill>
                  <a:prstClr val="black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MARE/MO K-8 Fall Conference</a:t>
            </a:r>
            <a:endParaRPr lang="en-US" sz="4800" dirty="0">
              <a:solidFill>
                <a:prstClr val="black"/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-73268" y="6019800"/>
            <a:ext cx="914399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solidFill>
                <a:prstClr val="black"/>
              </a:solidFill>
              <a:latin typeface="Book Antiqua" panose="02040602050305030304" pitchFamily="18" charset="0"/>
            </a:endParaRPr>
          </a:p>
          <a:p>
            <a:pPr algn="ctr"/>
            <a:r>
              <a:rPr lang="en-US" sz="2300" dirty="0">
                <a:solidFill>
                  <a:prstClr val="black"/>
                </a:solidFill>
                <a:latin typeface="Book Antiqua" panose="02040602050305030304" pitchFamily="18" charset="0"/>
              </a:rPr>
              <a:t>www.gmschoollaw.com|1-833-GMEDLAW|      @GuinMundorfKC</a:t>
            </a:r>
          </a:p>
        </p:txBody>
      </p:sp>
      <p:pic>
        <p:nvPicPr>
          <p:cNvPr id="1026" name="Picture 2" descr="https://upload.wikimedia.org/wikipedia/en/thumb/9/9f/Twitter_bird_logo_2012.svg/950px-Twitter_bird_logo_2012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8157" y="6438934"/>
            <a:ext cx="341514" cy="25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Straight Connector 34"/>
          <p:cNvCxnSpPr/>
          <p:nvPr/>
        </p:nvCxnSpPr>
        <p:spPr>
          <a:xfrm>
            <a:off x="6" y="152400"/>
            <a:ext cx="915246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0" y="1313505"/>
            <a:ext cx="9143999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3200400"/>
            <a:ext cx="9143993" cy="12954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i="1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October 24, 2019</a:t>
            </a:r>
            <a:br>
              <a:rPr lang="en-US" sz="3200" i="1" dirty="0" smtClean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en-US" sz="40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Ryan Fry and Alex Hall</a:t>
            </a:r>
            <a:endParaRPr lang="en-US" sz="4000" dirty="0">
              <a:latin typeface="Book Antiqua" panose="0204060205030503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2043" y="153503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Virtual Education – </a:t>
            </a:r>
          </a:p>
          <a:p>
            <a:pPr algn="ctr"/>
            <a:r>
              <a:rPr lang="en-US" sz="48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Welcome to the Future!</a:t>
            </a:r>
            <a:endParaRPr lang="en-US" sz="4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190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970450"/>
          </a:xfrm>
        </p:spPr>
        <p:txBody>
          <a:bodyPr/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Want It All &amp; I Want It Now</a:t>
            </a:r>
            <a:b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800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743200"/>
            <a:ext cx="8437418" cy="3432175"/>
          </a:xfrm>
        </p:spPr>
        <p:txBody>
          <a:bodyPr>
            <a:normAutofit/>
          </a:bodyPr>
          <a:lstStyle/>
          <a:p>
            <a:pPr marL="0" indent="0" algn="ctr">
              <a:buClr>
                <a:srgbClr val="00C6BB"/>
              </a:buClr>
              <a:buNone/>
            </a:pPr>
            <a:r>
              <a:rPr lang="en-US" sz="6000" dirty="0">
                <a:solidFill>
                  <a:prstClr val="white"/>
                </a:solidFill>
              </a:rPr>
              <a:t>Q. </a:t>
            </a:r>
            <a:r>
              <a:rPr lang="en-US" sz="6000" dirty="0"/>
              <a:t>What is </a:t>
            </a:r>
            <a:r>
              <a:rPr lang="en-US" sz="6000" dirty="0" smtClean="0"/>
              <a:t>six?</a:t>
            </a:r>
            <a:endParaRPr lang="en-US" sz="6000" dirty="0"/>
          </a:p>
          <a:p>
            <a:pPr marL="0" indent="0" algn="ctr">
              <a:buNone/>
            </a:pP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xmlns="" val="400170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3999" cy="1153012"/>
          </a:xfrm>
        </p:spPr>
        <p:txBody>
          <a:bodyPr>
            <a:noAutofit/>
          </a:bodyPr>
          <a:lstStyle/>
          <a:p>
            <a:pPr marL="0" indent="0"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Want It All &amp; I Want It Now</a:t>
            </a:r>
            <a:b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8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152400" y="6096000"/>
            <a:ext cx="14478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307090"/>
            <a:ext cx="9144000" cy="3560310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2400"/>
              </a:spcAft>
              <a:buClr>
                <a:srgbClr val="00C6BB"/>
              </a:buClr>
              <a:buNone/>
            </a:pPr>
            <a:r>
              <a:rPr lang="en-US" sz="4400" dirty="0" smtClean="0"/>
              <a:t>Can a student mix and match?</a:t>
            </a:r>
          </a:p>
          <a:p>
            <a:pPr marL="0" indent="0" algn="ctr">
              <a:buClr>
                <a:srgbClr val="00C6BB"/>
              </a:buClr>
              <a:buNone/>
            </a:pPr>
            <a:r>
              <a:rPr lang="en-US" sz="4400" dirty="0" smtClean="0"/>
              <a:t>What unwanted scenarios may that create?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154905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970450"/>
          </a:xfrm>
        </p:spPr>
        <p:txBody>
          <a:bodyPr/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Want It All &amp; I Want It Now</a:t>
            </a:r>
            <a:b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1000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2286000"/>
            <a:ext cx="8915400" cy="4495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dirty="0" smtClean="0"/>
              <a:t>This is the grade range eligible for virtual course enrollment.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xmlns="" val="294057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29768"/>
            <a:ext cx="9144000" cy="1399032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Want It All &amp; I Want It Now</a:t>
            </a:r>
            <a:b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1000</a:t>
            </a:r>
            <a:endParaRPr lang="en-US" sz="5400" b="1" dirty="0">
              <a:ln w="6350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8467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2057400"/>
            <a:ext cx="8458200" cy="3947160"/>
          </a:xfrm>
        </p:spPr>
        <p:txBody>
          <a:bodyPr>
            <a:normAutofit/>
          </a:bodyPr>
          <a:lstStyle/>
          <a:p>
            <a:pPr marL="0" indent="0" algn="ctr">
              <a:buClr>
                <a:srgbClr val="00C6BB"/>
              </a:buClr>
              <a:buNone/>
            </a:pPr>
            <a:r>
              <a:rPr lang="en-US" sz="6000" dirty="0" smtClean="0">
                <a:solidFill>
                  <a:prstClr val="white"/>
                </a:solidFill>
              </a:rPr>
              <a:t>Q. </a:t>
            </a:r>
            <a:r>
              <a:rPr lang="en-US" sz="6000" dirty="0"/>
              <a:t>What is </a:t>
            </a:r>
            <a:r>
              <a:rPr lang="en-US" sz="6000" dirty="0" smtClean="0"/>
              <a:t>K-12?</a:t>
            </a:r>
            <a:endParaRPr lang="en-US" sz="6000" dirty="0">
              <a:solidFill>
                <a:prstClr val="white"/>
              </a:solidFill>
            </a:endParaRPr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152400" y="6035936"/>
            <a:ext cx="14478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408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" y="76200"/>
            <a:ext cx="9144000" cy="16002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Money, Money, Money</a:t>
            </a:r>
            <a:b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for 400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" y="2743200"/>
            <a:ext cx="9144000" cy="3505200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/>
              <a:t>This is the max price for an single semester equivalent course.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xmlns="" val="31125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9144000" cy="14478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Money, Money, Money</a:t>
            </a:r>
            <a:b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for 400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90800"/>
            <a:ext cx="9143999" cy="3657600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/>
              <a:t>Q. What is 7% of SAT?</a:t>
            </a:r>
          </a:p>
          <a:p>
            <a:pPr algn="ctr"/>
            <a:r>
              <a:rPr lang="en-US" sz="6600" dirty="0" smtClean="0"/>
              <a:t>Current SAT of $6,308 ($441.56) </a:t>
            </a:r>
            <a:endParaRPr lang="en-US" sz="6600" dirty="0"/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152400" y="5867400"/>
            <a:ext cx="1447800" cy="8333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641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" y="76200"/>
            <a:ext cx="9144000" cy="16002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Money, Money, Money</a:t>
            </a:r>
            <a:b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for </a:t>
            </a:r>
            <a:r>
              <a:rPr lang="en-US" sz="5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600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90800"/>
            <a:ext cx="9144000" cy="38100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These are the two basic requirements obligating districts to pay for a student’s virtual courses.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xmlns="" val="271175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9144000" cy="14478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Money, Money, Money</a:t>
            </a:r>
            <a:b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for </a:t>
            </a:r>
            <a:r>
              <a:rPr lang="en-US" sz="5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600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62200"/>
            <a:ext cx="9144000" cy="41148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Q. What are 1) full-time enrollment for one semester and 2) approval from the district through its process?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xmlns="" val="80367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152400" y="5867400"/>
            <a:ext cx="1447800" cy="81533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" y="2286000"/>
            <a:ext cx="9144000" cy="35052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418AB3"/>
              </a:buClr>
            </a:pPr>
            <a:r>
              <a:rPr lang="en-US" sz="6600" dirty="0" smtClean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Caveats to one semester enrollment: 1) medical diagnosis, and 2) prior virtual enrollment</a:t>
            </a:r>
            <a:endParaRPr lang="en-US" sz="6600" dirty="0">
              <a:solidFill>
                <a:srgbClr val="000000">
                  <a:lumMod val="75000"/>
                  <a:lumOff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6604"/>
            <a:ext cx="9144000" cy="1450757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Money, Money, Money</a:t>
            </a:r>
            <a:b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for </a:t>
            </a:r>
            <a:r>
              <a:rPr lang="en-US" sz="5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600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2912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0" y="381000"/>
            <a:ext cx="9144000" cy="13716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Money, Money, Money</a:t>
            </a:r>
            <a:b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for </a:t>
            </a:r>
            <a:r>
              <a:rPr lang="en-US" sz="5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800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90800"/>
            <a:ext cx="9144000" cy="363651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This is how frequently districts are obligated to pay for virtual education services.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xmlns="" val="91318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i.ytimg.com/vi/sCGGhlk3SIc/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43" y="762000"/>
            <a:ext cx="9026923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Jeopardy-theme-song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048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6270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Money, Money, Money</a:t>
            </a:r>
            <a:b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for 800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3048000"/>
            <a:ext cx="9144000" cy="1830336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Q. What is </a:t>
            </a:r>
            <a:r>
              <a:rPr lang="en-US" sz="6600" dirty="0" smtClean="0"/>
              <a:t>monthly?</a:t>
            </a:r>
            <a:endParaRPr lang="en-US" sz="6600" dirty="0"/>
          </a:p>
        </p:txBody>
      </p:sp>
      <p:pic>
        <p:nvPicPr>
          <p:cNvPr id="5" name="Same as It Ever Was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663943" y="5797624"/>
            <a:ext cx="790575" cy="222175"/>
          </a:xfrm>
          <a:prstGeom prst="rect">
            <a:avLst/>
          </a:prstGeom>
        </p:spPr>
      </p:pic>
      <p:sp>
        <p:nvSpPr>
          <p:cNvPr id="4" name="Left Arrow 3">
            <a:hlinkClick r:id="rId5" action="ppaction://hlinksldjump"/>
          </p:cNvPr>
          <p:cNvSpPr/>
          <p:nvPr/>
        </p:nvSpPr>
        <p:spPr>
          <a:xfrm>
            <a:off x="228600" y="5491216"/>
            <a:ext cx="1447800" cy="83498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964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2192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Money, Money, Money</a:t>
            </a:r>
            <a:b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for </a:t>
            </a:r>
            <a:r>
              <a:rPr lang="en-US" sz="5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1000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90800"/>
            <a:ext cx="9143999" cy="37338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Upon the occurrence of this event, a district may stop making monthly payments to a virtual education provider.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xmlns="" val="428537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3716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Money, Money, Money</a:t>
            </a:r>
            <a:b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for 1000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743200"/>
            <a:ext cx="9144000" cy="2743200"/>
          </a:xfrm>
        </p:spPr>
        <p:txBody>
          <a:bodyPr>
            <a:noAutofit/>
          </a:bodyPr>
          <a:lstStyle/>
          <a:p>
            <a:pPr marL="0" indent="0" algn="ctr"/>
            <a:r>
              <a:rPr lang="en-US" sz="6000" dirty="0" smtClean="0"/>
              <a:t>Q. What is upon a student’s un-enrollment from a course?</a:t>
            </a:r>
          </a:p>
        </p:txBody>
      </p:sp>
    </p:spTree>
    <p:extLst>
      <p:ext uri="{BB962C8B-B14F-4D97-AF65-F5344CB8AC3E}">
        <p14:creationId xmlns:p14="http://schemas.microsoft.com/office/powerpoint/2010/main" xmlns="" val="115076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Money, Money, Money</a:t>
            </a:r>
            <a:b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for 1000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2286000"/>
            <a:ext cx="7239000" cy="4038600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US" sz="4800" dirty="0" smtClean="0"/>
              <a:t>DESE and our districts are supposed to track virtual achievement – how long will it take to start getting a good picture of virtual education results?</a:t>
            </a:r>
            <a:endParaRPr lang="en-US" sz="4800" dirty="0"/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152400" y="5867400"/>
            <a:ext cx="1447800" cy="8001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50" name="Picture 2" descr="C:\Users\rfry.GUINMUNDORF\AppData\Local\Microsoft\Windows\INetCache\IE\1ROCAVJW\Photographer[1]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83459">
            <a:off x="-224784" y="2089528"/>
            <a:ext cx="2637497" cy="2285692"/>
          </a:xfrm>
          <a:prstGeom prst="rect">
            <a:avLst/>
          </a:prstGeom>
          <a:noFill/>
          <a:scene3d>
            <a:camera prst="orthographicFront">
              <a:rot lat="0" lon="21299999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7011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066800"/>
          </a:xfrm>
        </p:spPr>
        <p:txBody>
          <a:bodyPr/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Talk to the Judge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for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400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14600"/>
            <a:ext cx="9144000" cy="4114800"/>
          </a:xfrm>
        </p:spPr>
        <p:txBody>
          <a:bodyPr>
            <a:normAutofit/>
          </a:bodyPr>
          <a:lstStyle/>
          <a:p>
            <a:pPr marL="0" lvl="0" indent="0" algn="ctr" defTabSz="9144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None/>
            </a:pPr>
            <a:r>
              <a:rPr lang="en-US" sz="5400" dirty="0" smtClean="0">
                <a:solidFill>
                  <a:schemeClr val="tx1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This body hears the initial appeal of a regular education student denied enrollment in a virtual course.</a:t>
            </a:r>
            <a:endParaRPr lang="en-US" sz="5400" dirty="0">
              <a:solidFill>
                <a:schemeClr val="tx1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582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255965"/>
          </a:xfrm>
        </p:spPr>
        <p:txBody>
          <a:bodyPr/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Talk to the Judge</a:t>
            </a:r>
            <a:b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for 400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19400"/>
            <a:ext cx="9144000" cy="3352799"/>
          </a:xfrm>
        </p:spPr>
        <p:txBody>
          <a:bodyPr>
            <a:normAutofit/>
          </a:bodyPr>
          <a:lstStyle/>
          <a:p>
            <a:pPr marL="1143000" lvl="0" indent="-1143000" algn="ctr" defTabSz="9144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AutoNum type="alphaUcPeriod" startAt="17"/>
            </a:pPr>
            <a:r>
              <a:rPr lang="en-US" sz="6000" dirty="0">
                <a:solidFill>
                  <a:prstClr val="black"/>
                </a:solidFill>
                <a:latin typeface="Calibri"/>
              </a:rPr>
              <a:t>What is </a:t>
            </a:r>
            <a:r>
              <a:rPr lang="en-US" sz="6000" dirty="0" smtClean="0">
                <a:solidFill>
                  <a:prstClr val="black"/>
                </a:solidFill>
                <a:latin typeface="Calibri"/>
              </a:rPr>
              <a:t>the local     Board of Education?</a:t>
            </a:r>
            <a:endParaRPr lang="en-US" sz="5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152400" y="6019800"/>
            <a:ext cx="14478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114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066800"/>
          </a:xfrm>
        </p:spPr>
        <p:txBody>
          <a:bodyPr/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Talk to the Judge</a:t>
            </a:r>
            <a:b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for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600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90801"/>
            <a:ext cx="9144000" cy="3809999"/>
          </a:xfrm>
        </p:spPr>
        <p:txBody>
          <a:bodyPr>
            <a:noAutofit/>
          </a:bodyPr>
          <a:lstStyle/>
          <a:p>
            <a:pPr marL="0" lvl="0" indent="0" algn="ctr" defTabSz="9144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None/>
            </a:pPr>
            <a:r>
              <a:rPr lang="en-US" sz="5400" dirty="0" smtClean="0">
                <a:solidFill>
                  <a:schemeClr val="tx1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This is the appropriate body for appealing the denial of virtual education services to a special education student. </a:t>
            </a:r>
            <a:endParaRPr lang="en-US" sz="5400" dirty="0">
              <a:solidFill>
                <a:schemeClr val="tx1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929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357" y="3124200"/>
            <a:ext cx="9144000" cy="991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5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0" y="685800"/>
            <a:ext cx="914400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Talk to the Judge</a:t>
            </a:r>
            <a:b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for 600</a:t>
            </a:r>
            <a:endParaRPr lang="en-US" sz="5400" dirty="0">
              <a:solidFill>
                <a:prstClr val="white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-10360" y="2667000"/>
            <a:ext cx="9154360" cy="3505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 3" charset="2"/>
              <a:buNone/>
            </a:pPr>
            <a:r>
              <a:rPr lang="en-US" sz="6000" dirty="0" smtClean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Q. What </a:t>
            </a:r>
            <a:r>
              <a:rPr lang="en-US" sz="600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is </a:t>
            </a:r>
            <a:r>
              <a:rPr lang="en-US" sz="6000" dirty="0" smtClean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the administrative hearing commission?</a:t>
            </a:r>
            <a:endParaRPr lang="en-US" sz="6000" dirty="0">
              <a:solidFill>
                <a:prstClr val="black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495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255965"/>
          </a:xfrm>
        </p:spPr>
        <p:txBody>
          <a:bodyPr/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Talk to the Judge</a:t>
            </a:r>
            <a:b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for 6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0"/>
            <a:ext cx="8229599" cy="2057399"/>
          </a:xfrm>
        </p:spPr>
        <p:txBody>
          <a:bodyPr>
            <a:normAutofit lnSpcReduction="10000"/>
          </a:bodyPr>
          <a:lstStyle/>
          <a:p>
            <a:pPr marL="0" lvl="0" indent="0" algn="ctr" defTabSz="9144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None/>
            </a:pPr>
            <a:r>
              <a:rPr lang="en-US" sz="6000" dirty="0" smtClean="0">
                <a:solidFill>
                  <a:prstClr val="black"/>
                </a:solidFill>
                <a:latin typeface="Calibri"/>
              </a:rPr>
              <a:t>Why not throw another log onto the AHC fire?</a:t>
            </a:r>
            <a:endParaRPr lang="en-US" sz="6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152400" y="6096000"/>
            <a:ext cx="14478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074" name="Picture 2" descr="C:\Users\rfry.GUINMUNDORF\AppData\Local\Microsoft\Windows\INetCache\IE\1ROCAVJW\fireplace-0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248150"/>
            <a:ext cx="3429000" cy="240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2336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066800"/>
          </a:xfrm>
        </p:spPr>
        <p:txBody>
          <a:bodyPr/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Talk to the Judge</a:t>
            </a:r>
            <a:b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for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800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98487"/>
            <a:ext cx="9143999" cy="4254713"/>
          </a:xfrm>
        </p:spPr>
        <p:txBody>
          <a:bodyPr>
            <a:noAutofit/>
          </a:bodyPr>
          <a:lstStyle/>
          <a:p>
            <a:pPr marL="0" lvl="0" indent="0" algn="ctr" defTabSz="9144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None/>
            </a:pPr>
            <a:r>
              <a:rPr lang="en-US" sz="4800" dirty="0" smtClean="0"/>
              <a:t>This document must be submitted by a parent/guardian and the district in the event of an appeal to the BOE.</a:t>
            </a:r>
            <a:endParaRPr lang="en-US" sz="4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518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32067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51144067"/>
              </p:ext>
            </p:extLst>
          </p:nvPr>
        </p:nvGraphicFramePr>
        <p:xfrm>
          <a:off x="76200" y="-2"/>
          <a:ext cx="8991600" cy="670560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70812"/>
                <a:gridCol w="1719235"/>
                <a:gridCol w="1788005"/>
                <a:gridCol w="1856774"/>
                <a:gridCol w="1856774"/>
              </a:tblGrid>
              <a:tr h="141591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I Want It All &amp; I Want It Now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latin typeface="+mn-lt"/>
                        </a:rPr>
                        <a:t>Money, Money, Money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Talk to the Judge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latin typeface="+mn-lt"/>
                        </a:rPr>
                        <a:t>I Know What’s Best for 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latin typeface="+mn-lt"/>
                        </a:rPr>
                        <a:t>Legal </a:t>
                      </a:r>
                    </a:p>
                    <a:p>
                      <a:pPr algn="ctr"/>
                      <a:r>
                        <a:rPr lang="en-US" sz="2400" baseline="0" dirty="0" smtClean="0">
                          <a:latin typeface="+mn-lt"/>
                        </a:rPr>
                        <a:t>Potpourri</a:t>
                      </a:r>
                    </a:p>
                  </a:txBody>
                  <a:tcPr anchor="ctr"/>
                </a:tc>
              </a:tr>
              <a:tr h="122500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hlinkClick r:id="rId2" action="ppaction://hlinksldjump"/>
                        </a:rPr>
                        <a:t>400</a:t>
                      </a:r>
                      <a:endParaRPr lang="en-US" sz="3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hlinkClick r:id="rId3" action="ppaction://hlinksldjump"/>
                        </a:rPr>
                        <a:t>400</a:t>
                      </a:r>
                      <a:endParaRPr lang="en-US" sz="3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hlinkClick r:id="rId4" action="ppaction://hlinksldjump"/>
                        </a:rPr>
                        <a:t>400</a:t>
                      </a:r>
                      <a:endParaRPr lang="en-US" sz="3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hlinkClick r:id="rId5" action="ppaction://hlinksldjump"/>
                        </a:rPr>
                        <a:t>400</a:t>
                      </a:r>
                      <a:endParaRPr lang="en-US" sz="3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+mn-lt"/>
                          <a:hlinkClick r:id="rId6" action="ppaction://hlinksldjump"/>
                        </a:rPr>
                        <a:t>400</a:t>
                      </a:r>
                      <a:endParaRPr lang="en-US" sz="3200" dirty="0">
                        <a:latin typeface="+mn-lt"/>
                      </a:endParaRPr>
                    </a:p>
                  </a:txBody>
                  <a:tcPr anchor="ctr"/>
                </a:tc>
              </a:tr>
              <a:tr h="135489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hlinkClick r:id="rId7" action="ppaction://hlinksldjump"/>
                        </a:rPr>
                        <a:t>600</a:t>
                      </a:r>
                      <a:endParaRPr lang="en-US" sz="3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hlinkClick r:id="rId8" action="ppaction://hlinksldjump"/>
                        </a:rPr>
                        <a:t>600</a:t>
                      </a:r>
                      <a:endParaRPr lang="en-US" sz="3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hlinkClick r:id="rId9" action="ppaction://hlinksldjump"/>
                        </a:rPr>
                        <a:t>600</a:t>
                      </a:r>
                      <a:endParaRPr lang="en-US" sz="3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hlinkClick r:id="rId10" action="ppaction://hlinksldjump"/>
                        </a:rPr>
                        <a:t>600</a:t>
                      </a:r>
                      <a:endParaRPr lang="en-US" sz="3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+mn-lt"/>
                          <a:hlinkClick r:id="rId11" action="ppaction://hlinksldjump"/>
                        </a:rPr>
                        <a:t>600</a:t>
                      </a:r>
                      <a:endParaRPr lang="en-US" sz="3200" dirty="0">
                        <a:latin typeface="+mn-lt"/>
                      </a:endParaRPr>
                    </a:p>
                  </a:txBody>
                  <a:tcPr anchor="ctr"/>
                </a:tc>
              </a:tr>
              <a:tr h="138221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hlinkClick r:id="rId12" action="ppaction://hlinksldjump"/>
                        </a:rPr>
                        <a:t>800</a:t>
                      </a:r>
                      <a:endParaRPr lang="en-US" sz="3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hlinkClick r:id="rId13" action="ppaction://hlinksldjump"/>
                        </a:rPr>
                        <a:t>800</a:t>
                      </a:r>
                      <a:endParaRPr lang="en-US" sz="3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hlinkClick r:id="rId14" action="ppaction://hlinksldjump"/>
                        </a:rPr>
                        <a:t>800</a:t>
                      </a:r>
                      <a:endParaRPr lang="en-US" sz="3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hlinkClick r:id="rId15" action="ppaction://hlinksldjump"/>
                        </a:rPr>
                        <a:t>800</a:t>
                      </a:r>
                      <a:endParaRPr lang="en-US" sz="3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+mn-lt"/>
                          <a:hlinkClick r:id="rId16" action="ppaction://hlinksldjump"/>
                        </a:rPr>
                        <a:t>800</a:t>
                      </a:r>
                      <a:endParaRPr lang="en-US" sz="3200" dirty="0">
                        <a:latin typeface="+mn-lt"/>
                      </a:endParaRPr>
                    </a:p>
                  </a:txBody>
                  <a:tcPr anchor="ctr"/>
                </a:tc>
              </a:tr>
              <a:tr h="132757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hlinkClick r:id="rId17" action="ppaction://hlinksldjump"/>
                        </a:rPr>
                        <a:t>1000</a:t>
                      </a:r>
                      <a:endParaRPr lang="en-US" sz="3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hlinkClick r:id="rId18" action="ppaction://hlinksldjump"/>
                        </a:rPr>
                        <a:t>1000</a:t>
                      </a:r>
                      <a:endParaRPr lang="en-US" sz="3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hlinkClick r:id="rId19" action="ppaction://hlinksldjump"/>
                        </a:rPr>
                        <a:t>1000</a:t>
                      </a:r>
                      <a:endParaRPr lang="en-US" sz="3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hlinkClick r:id="rId20" action="ppaction://hlinksldjump"/>
                        </a:rPr>
                        <a:t>1000</a:t>
                      </a:r>
                      <a:endParaRPr lang="en-US" sz="3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+mn-lt"/>
                          <a:hlinkClick r:id="rId21" action="ppaction://hlinksldjump"/>
                        </a:rPr>
                        <a:t>1000</a:t>
                      </a:r>
                      <a:endParaRPr lang="en-US" sz="3200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3635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438400"/>
            <a:ext cx="9144000" cy="3505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dirty="0" smtClean="0"/>
              <a:t>Q. What </a:t>
            </a:r>
            <a:r>
              <a:rPr lang="en-US" sz="5400" dirty="0"/>
              <a:t>is </a:t>
            </a:r>
            <a:r>
              <a:rPr lang="en-US" sz="5400" dirty="0" smtClean="0"/>
              <a:t>the written rationale for seeking/denying virtual education services?</a:t>
            </a:r>
            <a:endParaRPr lang="en-US" sz="54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1" y="457200"/>
            <a:ext cx="9144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Talk to the Judge</a:t>
            </a:r>
            <a:b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for 800</a:t>
            </a:r>
            <a:endParaRPr lang="en-US" sz="5400" dirty="0">
              <a:solidFill>
                <a:prstClr val="white"/>
              </a:solidFill>
            </a:endParaRPr>
          </a:p>
        </p:txBody>
      </p:sp>
      <p:sp>
        <p:nvSpPr>
          <p:cNvPr id="5" name="Left Arrow 4">
            <a:hlinkClick r:id="rId2" action="ppaction://hlinksldjump"/>
          </p:cNvPr>
          <p:cNvSpPr/>
          <p:nvPr/>
        </p:nvSpPr>
        <p:spPr>
          <a:xfrm>
            <a:off x="152400" y="6019800"/>
            <a:ext cx="14478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09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gray">
          <a:xfrm>
            <a:off x="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Talk to the Judge</a:t>
            </a:r>
            <a:b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for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1000</a:t>
            </a:r>
            <a:endParaRPr lang="en-US" sz="5400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6700" y="2743200"/>
            <a:ext cx="8610600" cy="2873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5400" dirty="0" smtClean="0">
                <a:solidFill>
                  <a:prstClr val="black"/>
                </a:solidFill>
              </a:rPr>
              <a:t>This is the final authority for decisions related to virtual course eligibility.</a:t>
            </a:r>
            <a:endParaRPr lang="en-US" sz="5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046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457200" y="5930920"/>
            <a:ext cx="14478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0" y="457571"/>
            <a:ext cx="9144000" cy="10664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Talk to the Judge</a:t>
            </a:r>
            <a:b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for 1000</a:t>
            </a:r>
            <a:endParaRPr lang="en-US" sz="54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352800"/>
            <a:ext cx="91440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6000" dirty="0">
                <a:solidFill>
                  <a:prstClr val="black"/>
                </a:solidFill>
              </a:rPr>
              <a:t>Q. What is </a:t>
            </a:r>
            <a:r>
              <a:rPr lang="en-US" sz="6000" dirty="0" smtClean="0">
                <a:solidFill>
                  <a:prstClr val="black"/>
                </a:solidFill>
              </a:rPr>
              <a:t>DESE?</a:t>
            </a:r>
            <a:endParaRPr lang="en-US" sz="6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002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7188"/>
            <a:ext cx="9143999" cy="1381612"/>
          </a:xfrm>
        </p:spPr>
        <p:txBody>
          <a:bodyPr/>
          <a:lstStyle/>
          <a:p>
            <a:pPr lvl="0" algn="ctr" defTabSz="914400">
              <a:spcBef>
                <a:spcPts val="0"/>
              </a:spcBef>
            </a:pPr>
            <a:r>
              <a:rPr lang="en-US" sz="5400" dirty="0" smtClean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I Know What’s Best for Me</a:t>
            </a:r>
            <a:r>
              <a:rPr lang="en-US" sz="54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/>
            </a:r>
            <a:br>
              <a:rPr lang="en-US" sz="54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en-US" sz="54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for </a:t>
            </a:r>
            <a:r>
              <a:rPr lang="en-US" sz="5400" dirty="0" smtClean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400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38400"/>
            <a:ext cx="9143998" cy="363651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 smtClean="0">
                <a:solidFill>
                  <a:srgbClr val="FFFFFF"/>
                </a:solidFill>
              </a:rPr>
              <a:t>To allow enrollment in a virtual course, the district must determine that it is in the ______ _______ ______ of the student. </a:t>
            </a:r>
            <a:endParaRPr lang="en-US" sz="4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01466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7188"/>
            <a:ext cx="9143999" cy="1381612"/>
          </a:xfrm>
        </p:spPr>
        <p:txBody>
          <a:bodyPr/>
          <a:lstStyle/>
          <a:p>
            <a:pPr lvl="0" algn="ctr" defTabSz="914400">
              <a:spcBef>
                <a:spcPts val="0"/>
              </a:spcBef>
            </a:pPr>
            <a:r>
              <a:rPr lang="en-US" sz="5400" dirty="0">
                <a:solidFill>
                  <a:prstClr val="black"/>
                </a:solidFill>
                <a:latin typeface="Century Gothic" panose="020B0502020202020204" pitchFamily="34" charset="0"/>
              </a:rPr>
              <a:t>I Know What’s Best for Me</a:t>
            </a:r>
            <a:r>
              <a:rPr lang="en-US" sz="54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/>
            </a:r>
            <a:br>
              <a:rPr lang="en-US" sz="54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en-US" sz="54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for </a:t>
            </a:r>
            <a:r>
              <a:rPr lang="en-US" sz="5400" dirty="0" smtClean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400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2222287"/>
            <a:ext cx="9144000" cy="34165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Q. What is Best Educational Interest?</a:t>
            </a:r>
            <a:endParaRPr lang="en-US" sz="5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152400" y="6032287"/>
            <a:ext cx="1447800" cy="685800"/>
          </a:xfrm>
          <a:prstGeom prst="leftArrow">
            <a:avLst/>
          </a:prstGeom>
          <a:solidFill>
            <a:schemeClr val="accent1"/>
          </a:solidFill>
          <a:ln w="19050" cap="rnd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59741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7188"/>
            <a:ext cx="9143999" cy="1381612"/>
          </a:xfrm>
        </p:spPr>
        <p:txBody>
          <a:bodyPr/>
          <a:lstStyle/>
          <a:p>
            <a:pPr lvl="0" algn="ctr" defTabSz="914400">
              <a:spcBef>
                <a:spcPts val="0"/>
              </a:spcBef>
            </a:pPr>
            <a:r>
              <a:rPr lang="en-US" sz="5400" dirty="0">
                <a:solidFill>
                  <a:prstClr val="black"/>
                </a:solidFill>
                <a:latin typeface="Century Gothic" panose="020B0502020202020204" pitchFamily="34" charset="0"/>
              </a:rPr>
              <a:t>I Know What’s Best for Me</a:t>
            </a:r>
            <a:r>
              <a:rPr lang="en-US" sz="54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/>
            </a:r>
            <a:br>
              <a:rPr lang="en-US" sz="54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en-US" sz="54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for 6</a:t>
            </a:r>
            <a:r>
              <a:rPr lang="en-US" sz="5400" dirty="0" smtClean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362200"/>
            <a:ext cx="9143998" cy="36365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>
                <a:solidFill>
                  <a:srgbClr val="FFFFFF"/>
                </a:solidFill>
              </a:rPr>
              <a:t>This course is not presently a virtual course offering in the State of MO.</a:t>
            </a:r>
            <a:endParaRPr lang="en-US" sz="5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14433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7188"/>
            <a:ext cx="9143999" cy="1381612"/>
          </a:xfrm>
        </p:spPr>
        <p:txBody>
          <a:bodyPr/>
          <a:lstStyle/>
          <a:p>
            <a:pPr lvl="0" algn="ctr" defTabSz="914400">
              <a:spcBef>
                <a:spcPts val="0"/>
              </a:spcBef>
            </a:pPr>
            <a:r>
              <a:rPr lang="en-US" sz="5400" dirty="0">
                <a:solidFill>
                  <a:prstClr val="black"/>
                </a:solidFill>
                <a:latin typeface="Century Gothic" panose="020B0502020202020204" pitchFamily="34" charset="0"/>
              </a:rPr>
              <a:t>I Know What’s Best for Me</a:t>
            </a:r>
            <a:r>
              <a:rPr lang="en-US" sz="54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/>
            </a:r>
            <a:br>
              <a:rPr lang="en-US" sz="54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en-US" sz="54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for 6</a:t>
            </a:r>
            <a:r>
              <a:rPr lang="en-US" sz="5400" dirty="0" smtClean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2146087"/>
            <a:ext cx="7391399" cy="4635713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Q. What is </a:t>
            </a:r>
          </a:p>
          <a:p>
            <a:pPr marL="742950" indent="-742950">
              <a:spcBef>
                <a:spcPts val="600"/>
              </a:spcBef>
              <a:spcAft>
                <a:spcPts val="0"/>
              </a:spcAft>
              <a:buAutoNum type="alphaLcPeriod"/>
            </a:pPr>
            <a:r>
              <a:rPr lang="en-US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education</a:t>
            </a:r>
          </a:p>
          <a:p>
            <a:pPr marL="742950" indent="-742950">
              <a:spcBef>
                <a:spcPts val="600"/>
              </a:spcBef>
              <a:spcAft>
                <a:spcPts val="0"/>
              </a:spcAft>
              <a:buAutoNum type="alphaLcPeriod"/>
            </a:pPr>
            <a:r>
              <a:rPr lang="en-US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4000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grade art</a:t>
            </a:r>
          </a:p>
          <a:p>
            <a:pPr marL="742950" indent="-742950">
              <a:spcBef>
                <a:spcPts val="600"/>
              </a:spcBef>
              <a:spcAft>
                <a:spcPts val="0"/>
              </a:spcAft>
              <a:buAutoNum type="alphaLcPeriod"/>
            </a:pPr>
            <a:r>
              <a:rPr lang="en-US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Speech class</a:t>
            </a:r>
          </a:p>
          <a:p>
            <a:pPr marL="742950" indent="-742950">
              <a:spcBef>
                <a:spcPts val="600"/>
              </a:spcBef>
              <a:spcAft>
                <a:spcPts val="0"/>
              </a:spcAft>
              <a:buAutoNum type="alphaLcPeriod"/>
            </a:pPr>
            <a:r>
              <a:rPr lang="en-US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Driver’s education</a:t>
            </a:r>
          </a:p>
          <a:p>
            <a:pPr marL="742950" indent="-742950">
              <a:spcBef>
                <a:spcPts val="600"/>
              </a:spcBef>
              <a:spcAft>
                <a:spcPts val="0"/>
              </a:spcAft>
              <a:buAutoNum type="alphaLcPeriod"/>
            </a:pPr>
            <a:r>
              <a:rPr lang="en-US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None of the above?</a:t>
            </a:r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42582" y="6096000"/>
            <a:ext cx="1447800" cy="685800"/>
          </a:xfrm>
          <a:prstGeom prst="leftArrow">
            <a:avLst/>
          </a:prstGeom>
          <a:solidFill>
            <a:schemeClr val="accent1"/>
          </a:solidFill>
          <a:ln w="19050" cap="rnd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87169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7188"/>
            <a:ext cx="9143999" cy="1381612"/>
          </a:xfrm>
        </p:spPr>
        <p:txBody>
          <a:bodyPr/>
          <a:lstStyle/>
          <a:p>
            <a:pPr lvl="0" algn="ctr" defTabSz="914400">
              <a:spcBef>
                <a:spcPts val="0"/>
              </a:spcBef>
            </a:pPr>
            <a:r>
              <a:rPr lang="en-US" sz="5400" dirty="0">
                <a:solidFill>
                  <a:prstClr val="black"/>
                </a:solidFill>
                <a:latin typeface="Century Gothic" panose="020B0502020202020204" pitchFamily="34" charset="0"/>
              </a:rPr>
              <a:t>I Know What’s Best for Me</a:t>
            </a:r>
            <a:r>
              <a:rPr lang="en-US" sz="54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/>
            </a:r>
            <a:br>
              <a:rPr lang="en-US" sz="54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en-US" sz="54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for 8</a:t>
            </a:r>
            <a:r>
              <a:rPr lang="en-US" sz="5400" dirty="0" smtClean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222286"/>
            <a:ext cx="9143998" cy="40261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 smtClean="0">
                <a:solidFill>
                  <a:srgbClr val="FFFFFF"/>
                </a:solidFill>
              </a:rPr>
              <a:t>True or False – a student may not take a virtual course offering that is also offered in the district?</a:t>
            </a:r>
            <a:endParaRPr lang="en-US" sz="4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75726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7188"/>
            <a:ext cx="9143999" cy="1381612"/>
          </a:xfrm>
        </p:spPr>
        <p:txBody>
          <a:bodyPr/>
          <a:lstStyle/>
          <a:p>
            <a:pPr lvl="0" algn="ctr" defTabSz="914400">
              <a:spcBef>
                <a:spcPts val="0"/>
              </a:spcBef>
            </a:pPr>
            <a:r>
              <a:rPr lang="en-US" sz="5400" dirty="0">
                <a:solidFill>
                  <a:prstClr val="black"/>
                </a:solidFill>
                <a:latin typeface="Century Gothic" panose="020B0502020202020204" pitchFamily="34" charset="0"/>
              </a:rPr>
              <a:t>I Know What’s Best for Me</a:t>
            </a:r>
            <a:r>
              <a:rPr lang="en-US" sz="54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/>
            </a:r>
            <a:br>
              <a:rPr lang="en-US" sz="54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en-US" sz="54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for 8</a:t>
            </a:r>
            <a:r>
              <a:rPr lang="en-US" sz="5400" dirty="0" smtClean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2222287"/>
            <a:ext cx="9144000" cy="36365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Q. What is false?</a:t>
            </a:r>
            <a:endParaRPr lang="en-US" sz="6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152400" y="6019800"/>
            <a:ext cx="1447800" cy="685800"/>
          </a:xfrm>
          <a:prstGeom prst="leftArrow">
            <a:avLst/>
          </a:prstGeom>
          <a:solidFill>
            <a:schemeClr val="accent1"/>
          </a:solidFill>
          <a:ln w="19050" cap="rnd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58728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7188"/>
            <a:ext cx="9143999" cy="1381612"/>
          </a:xfrm>
        </p:spPr>
        <p:txBody>
          <a:bodyPr/>
          <a:lstStyle/>
          <a:p>
            <a:pPr lvl="0" algn="ctr" defTabSz="914400">
              <a:spcBef>
                <a:spcPts val="0"/>
              </a:spcBef>
            </a:pPr>
            <a:r>
              <a:rPr lang="en-US" sz="5400" dirty="0">
                <a:solidFill>
                  <a:prstClr val="black"/>
                </a:solidFill>
                <a:latin typeface="Century Gothic" panose="020B0502020202020204" pitchFamily="34" charset="0"/>
              </a:rPr>
              <a:t>I Know What’s Best for Me</a:t>
            </a:r>
            <a:r>
              <a:rPr lang="en-US" sz="54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/>
            </a:r>
            <a:br>
              <a:rPr lang="en-US" sz="54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en-US" sz="54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for </a:t>
            </a:r>
            <a:r>
              <a:rPr lang="en-US" sz="5400" dirty="0" smtClean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1000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3" y="2438400"/>
            <a:ext cx="9143999" cy="36365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>
                <a:solidFill>
                  <a:srgbClr val="FFFFFF"/>
                </a:solidFill>
              </a:rPr>
              <a:t>A student may elect to take a virtual course in this location.</a:t>
            </a:r>
            <a:endParaRPr lang="en-US" sz="5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9286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570038"/>
          </a:xfrm>
        </p:spPr>
        <p:txBody>
          <a:bodyPr/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Want It All &amp; I Want It Now</a:t>
            </a:r>
            <a:b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400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926" y="2590801"/>
            <a:ext cx="8058148" cy="304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 smtClean="0"/>
              <a:t>As a provider of virtual education services in MO, you must be what.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240097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7188"/>
            <a:ext cx="9143999" cy="1381612"/>
          </a:xfrm>
        </p:spPr>
        <p:txBody>
          <a:bodyPr/>
          <a:lstStyle/>
          <a:p>
            <a:pPr lvl="0" algn="ctr" defTabSz="914400">
              <a:spcBef>
                <a:spcPts val="0"/>
              </a:spcBef>
            </a:pPr>
            <a:r>
              <a:rPr lang="en-US" sz="5400" dirty="0">
                <a:solidFill>
                  <a:prstClr val="black"/>
                </a:solidFill>
                <a:latin typeface="Century Gothic" panose="020B0502020202020204" pitchFamily="34" charset="0"/>
              </a:rPr>
              <a:t>I Know What’s Best for Me</a:t>
            </a:r>
            <a:r>
              <a:rPr lang="en-US" sz="54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/>
            </a:r>
            <a:br>
              <a:rPr lang="en-US" sz="54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en-US" sz="54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for </a:t>
            </a:r>
            <a:r>
              <a:rPr lang="en-US" sz="5400" dirty="0" smtClean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1000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22287"/>
            <a:ext cx="9143999" cy="36365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Q. What is any location?</a:t>
            </a:r>
            <a:endParaRPr lang="en-US" sz="5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228600" y="6019800"/>
            <a:ext cx="1447800" cy="685800"/>
          </a:xfrm>
          <a:prstGeom prst="leftArrow">
            <a:avLst/>
          </a:prstGeom>
          <a:solidFill>
            <a:schemeClr val="accent1"/>
          </a:solidFill>
          <a:ln w="19050" cap="rnd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90418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265238"/>
          </a:xfrm>
        </p:spPr>
        <p:txBody>
          <a:bodyPr/>
          <a:lstStyle/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Legal 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Potpourri for 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38400"/>
            <a:ext cx="9220200" cy="4114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dirty="0" smtClean="0"/>
              <a:t>An A+ student who successfully completes a virtual course is attributed this percentage for attendance.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xmlns="" val="37364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2550"/>
            <a:ext cx="9144000" cy="1580050"/>
          </a:xfrm>
        </p:spPr>
        <p:txBody>
          <a:bodyPr/>
          <a:lstStyle/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Legal Potpourri for 4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0"/>
            <a:ext cx="9144000" cy="20605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/>
              <a:t>Q. What is 95%?</a:t>
            </a:r>
            <a:endParaRPr lang="en-US" sz="6000" dirty="0"/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152400" y="6019800"/>
            <a:ext cx="14478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402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265238"/>
          </a:xfrm>
        </p:spPr>
        <p:txBody>
          <a:bodyPr/>
          <a:lstStyle/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Legal Potpourri for 6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0"/>
            <a:ext cx="8839200" cy="4343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dirty="0" smtClean="0"/>
              <a:t>This is the number of virtual courses creating the requirement for a individual learning plan (ILP) or an individual career and academic plan (ICAP).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245981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2550"/>
            <a:ext cx="9144000" cy="1580050"/>
          </a:xfrm>
        </p:spPr>
        <p:txBody>
          <a:bodyPr/>
          <a:lstStyle/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Legal Potpourri for 6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276600"/>
            <a:ext cx="8839200" cy="12953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/>
              <a:t>Q. </a:t>
            </a:r>
            <a:r>
              <a:rPr lang="en-US" sz="6000" dirty="0"/>
              <a:t>What </a:t>
            </a:r>
            <a:r>
              <a:rPr lang="en-US" sz="6000" dirty="0" smtClean="0"/>
              <a:t>is 3?</a:t>
            </a:r>
            <a:endParaRPr lang="en-US" sz="6000" dirty="0"/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152400" y="6095999"/>
            <a:ext cx="14478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259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970450"/>
          </a:xfrm>
        </p:spPr>
        <p:txBody>
          <a:bodyPr/>
          <a:lstStyle/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Legal Potpourri for 8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38400"/>
            <a:ext cx="9144000" cy="4038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 smtClean="0"/>
              <a:t>The enrollment process for virtual courses should be _______ ______ to the typical process by which a student would enroll in on-campus district courses.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395882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970450"/>
          </a:xfrm>
        </p:spPr>
        <p:txBody>
          <a:bodyPr/>
          <a:lstStyle/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Legal Potpourri for 8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14400" y="1931894"/>
            <a:ext cx="6837219" cy="34321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Q. What is </a:t>
            </a:r>
            <a:r>
              <a:rPr lang="en-US" sz="6000" dirty="0" smtClean="0"/>
              <a:t>substantially similar?</a:t>
            </a:r>
            <a:endParaRPr lang="en-US" sz="6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8600" y="1905000"/>
            <a:ext cx="5120196" cy="4886325"/>
          </a:xfrm>
          <a:prstGeom prst="rect">
            <a:avLst/>
          </a:prstGeom>
        </p:spPr>
      </p:pic>
      <p:sp>
        <p:nvSpPr>
          <p:cNvPr id="6" name="Left Arrow 5">
            <a:hlinkClick r:id="rId3" action="ppaction://hlinksldjump"/>
          </p:cNvPr>
          <p:cNvSpPr/>
          <p:nvPr/>
        </p:nvSpPr>
        <p:spPr>
          <a:xfrm>
            <a:off x="114300" y="6101043"/>
            <a:ext cx="14478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647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970450"/>
          </a:xfrm>
        </p:spPr>
        <p:txBody>
          <a:bodyPr/>
          <a:lstStyle/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Legal Potpourri for 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1000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90801"/>
            <a:ext cx="9144000" cy="3352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dirty="0" smtClean="0"/>
              <a:t>This is the easiest way to run afoul of the MOCAP notice requirements.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xmlns="" val="243088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399032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Legal Potpourri </a:t>
            </a:r>
            <a:r>
              <a:rPr lang="en-US" sz="5400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1000</a:t>
            </a:r>
            <a:endParaRPr lang="en-US" sz="5400" b="1" dirty="0">
              <a:ln w="6350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8467" name="Rectangle 3"/>
          <p:cNvSpPr>
            <a:spLocks noGrp="1" noChangeArrowheads="1"/>
          </p:cNvSpPr>
          <p:nvPr>
            <p:ph idx="1"/>
          </p:nvPr>
        </p:nvSpPr>
        <p:spPr>
          <a:xfrm>
            <a:off x="0" y="2971800"/>
            <a:ext cx="9144000" cy="2667000"/>
          </a:xfrm>
        </p:spPr>
        <p:txBody>
          <a:bodyPr>
            <a:normAutofit/>
          </a:bodyPr>
          <a:lstStyle/>
          <a:p>
            <a:pPr marL="0" indent="0" algn="ctr">
              <a:buClr>
                <a:srgbClr val="00C6BB"/>
              </a:buClr>
              <a:buNone/>
            </a:pPr>
            <a:r>
              <a:rPr lang="en-US" sz="5400" dirty="0" smtClean="0">
                <a:solidFill>
                  <a:prstClr val="white"/>
                </a:solidFill>
              </a:rPr>
              <a:t>Q. </a:t>
            </a:r>
            <a:r>
              <a:rPr lang="en-US" sz="5400" dirty="0" smtClean="0"/>
              <a:t>What is failing to post notice on your district website.</a:t>
            </a:r>
            <a:endParaRPr lang="en-US" sz="5400" dirty="0"/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114300" y="6101043"/>
            <a:ext cx="14478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673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45349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800" y="4619471"/>
            <a:ext cx="6175133" cy="16545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-102144" y="194635"/>
            <a:ext cx="9324203" cy="11188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 Box 3"/>
          <p:cNvSpPr txBox="1"/>
          <p:nvPr/>
        </p:nvSpPr>
        <p:spPr>
          <a:xfrm>
            <a:off x="0" y="306216"/>
            <a:ext cx="9143999" cy="90472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4800" dirty="0" smtClean="0">
                <a:solidFill>
                  <a:prstClr val="black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MARE/MO K-8 Fall Conference</a:t>
            </a:r>
            <a:endParaRPr lang="en-US" sz="4800" dirty="0">
              <a:solidFill>
                <a:prstClr val="black"/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-73268" y="6019800"/>
            <a:ext cx="914399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solidFill>
                <a:prstClr val="black"/>
              </a:solidFill>
              <a:latin typeface="Book Antiqua" panose="02040602050305030304" pitchFamily="18" charset="0"/>
            </a:endParaRPr>
          </a:p>
          <a:p>
            <a:pPr algn="ctr"/>
            <a:r>
              <a:rPr lang="en-US" sz="2300" dirty="0">
                <a:solidFill>
                  <a:prstClr val="black"/>
                </a:solidFill>
                <a:latin typeface="Book Antiqua" panose="02040602050305030304" pitchFamily="18" charset="0"/>
              </a:rPr>
              <a:t>www.gmschoollaw.com|1-833-GMEDLAW|      @GuinMundorfKC</a:t>
            </a:r>
          </a:p>
        </p:txBody>
      </p:sp>
      <p:pic>
        <p:nvPicPr>
          <p:cNvPr id="1026" name="Picture 2" descr="https://upload.wikimedia.org/wikipedia/en/thumb/9/9f/Twitter_bird_logo_2012.svg/950px-Twitter_bird_logo_2012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8157" y="6438934"/>
            <a:ext cx="341514" cy="25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Straight Connector 34"/>
          <p:cNvCxnSpPr/>
          <p:nvPr/>
        </p:nvCxnSpPr>
        <p:spPr>
          <a:xfrm>
            <a:off x="6" y="152400"/>
            <a:ext cx="915246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0" y="1313505"/>
            <a:ext cx="9143999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3200400"/>
            <a:ext cx="9143993" cy="12954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i="1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October 24, 2019</a:t>
            </a:r>
            <a:br>
              <a:rPr lang="en-US" sz="3200" i="1" dirty="0" smtClean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en-US" sz="40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Ryan Fry and Alex Hall</a:t>
            </a:r>
            <a:endParaRPr lang="en-US" sz="4000" dirty="0">
              <a:latin typeface="Book Antiqua" panose="0204060205030503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2043" y="153503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Virtual Education – </a:t>
            </a:r>
          </a:p>
          <a:p>
            <a:pPr algn="ctr"/>
            <a:r>
              <a:rPr lang="en-US" sz="48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Welcome to the Future!</a:t>
            </a:r>
            <a:endParaRPr lang="en-US" sz="4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42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265238"/>
          </a:xfrm>
        </p:spPr>
        <p:txBody>
          <a:bodyPr/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Want It All &amp; I Want It Now</a:t>
            </a:r>
            <a:b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400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276600"/>
            <a:ext cx="8058148" cy="1752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600" dirty="0"/>
              <a:t>Q. What is </a:t>
            </a:r>
            <a:r>
              <a:rPr lang="en-US" sz="6600" dirty="0" smtClean="0"/>
              <a:t>an approved provider?</a:t>
            </a:r>
            <a:endParaRPr lang="en-US" sz="6600" dirty="0"/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76200" y="6096000"/>
            <a:ext cx="14478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678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265238"/>
          </a:xfrm>
        </p:spPr>
        <p:txBody>
          <a:bodyPr/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Want It All &amp; I Want It Now</a:t>
            </a:r>
            <a:b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600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0"/>
            <a:ext cx="8077200" cy="4038600"/>
          </a:xfrm>
        </p:spPr>
        <p:txBody>
          <a:bodyPr>
            <a:noAutofit/>
          </a:bodyPr>
          <a:lstStyle/>
          <a:p>
            <a:pPr marL="0" lvl="0" indent="0" algn="ctr" defTabSz="9144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None/>
            </a:pPr>
            <a:r>
              <a:rPr lang="en-US" sz="5400" dirty="0" smtClean="0"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This provider was the test case in Missouri for gaining approval from DESE.</a:t>
            </a:r>
            <a:endParaRPr lang="en-US" sz="5400" dirty="0"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048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2550"/>
            <a:ext cx="9144000" cy="1580050"/>
          </a:xfrm>
        </p:spPr>
        <p:txBody>
          <a:bodyPr/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Want It All &amp; I Want It Now</a:t>
            </a:r>
            <a:b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600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90800"/>
            <a:ext cx="7886700" cy="34321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/>
              <a:t>Q. What </a:t>
            </a:r>
            <a:r>
              <a:rPr lang="en-US" sz="6000" dirty="0"/>
              <a:t>is </a:t>
            </a:r>
            <a:r>
              <a:rPr lang="en-US" sz="6000" dirty="0" smtClean="0"/>
              <a:t>MOVA?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xmlns="" val="344780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2550"/>
            <a:ext cx="9144000" cy="1580050"/>
          </a:xfrm>
        </p:spPr>
        <p:txBody>
          <a:bodyPr/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Want It All &amp; I Want It Now</a:t>
            </a:r>
            <a:b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400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42926" y="2362200"/>
            <a:ext cx="8058148" cy="2898775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C6BB"/>
              </a:buClr>
              <a:buFont typeface="Wingdings 2" charset="2"/>
              <a:buNone/>
            </a:pPr>
            <a:r>
              <a:rPr lang="en-US" sz="5400" dirty="0" smtClean="0">
                <a:solidFill>
                  <a:prstClr val="white"/>
                </a:solidFill>
              </a:rPr>
              <a:t>What did we learn from Estill v. DESE?</a:t>
            </a:r>
            <a:endParaRPr lang="en-US" sz="5400" dirty="0">
              <a:solidFill>
                <a:prstClr val="white"/>
              </a:solidFill>
            </a:endParaRPr>
          </a:p>
        </p:txBody>
      </p:sp>
      <p:sp>
        <p:nvSpPr>
          <p:cNvPr id="6" name="Left Arrow 5">
            <a:hlinkClick r:id="rId2" action="ppaction://hlinksldjump"/>
          </p:cNvPr>
          <p:cNvSpPr/>
          <p:nvPr/>
        </p:nvSpPr>
        <p:spPr>
          <a:xfrm>
            <a:off x="152400" y="6019800"/>
            <a:ext cx="14478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813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970450"/>
          </a:xfrm>
        </p:spPr>
        <p:txBody>
          <a:bodyPr/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Want It All &amp; I Want It Now</a:t>
            </a:r>
            <a:b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800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667000"/>
            <a:ext cx="8210552" cy="34321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 smtClean="0"/>
              <a:t>This is the number of credit hours that equates to a full-time virtual equivalent student.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221475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Quotable" id="{39EC5628-30ED-4578-ACD8-9820EDB8E15A}" vid="{6F3559E9-1A4C-49D8-94D4-F41003531C49}"/>
    </a:ext>
  </a:extLst>
</a:theme>
</file>

<file path=ppt/theme/theme4.xml><?xml version="1.0" encoding="utf-8"?>
<a:theme xmlns:a="http://schemas.openxmlformats.org/drawingml/2006/main" name="Retrospect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5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6.xml><?xml version="1.0" encoding="utf-8"?>
<a:theme xmlns:a="http://schemas.openxmlformats.org/drawingml/2006/main" name="1_Quotabl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Quo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Quotable" id="{39EC5628-30ED-4578-ACD8-9820EDB8E15A}" vid="{6F3559E9-1A4C-49D8-94D4-F41003531C49}"/>
    </a:ext>
  </a:extLst>
</a:theme>
</file>

<file path=ppt/theme/theme7.xml><?xml version="1.0" encoding="utf-8"?>
<a:theme xmlns:a="http://schemas.openxmlformats.org/drawingml/2006/main" name="2_Quotable">
  <a:themeElements>
    <a:clrScheme name="Custom 2">
      <a:dk1>
        <a:sysClr val="windowText" lastClr="000000"/>
      </a:dk1>
      <a:lt1>
        <a:srgbClr val="000000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Quo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Quotable" id="{39EC5628-30ED-4578-ACD8-9820EDB8E15A}" vid="{6F3559E9-1A4C-49D8-94D4-F41003531C49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5519</TotalTime>
  <Words>957</Words>
  <Application>Microsoft Office PowerPoint</Application>
  <PresentationFormat>On-screen Show (4:3)</PresentationFormat>
  <Paragraphs>143</Paragraphs>
  <Slides>49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5_Office Theme</vt:lpstr>
      <vt:lpstr>Office Theme</vt:lpstr>
      <vt:lpstr>Quotable</vt:lpstr>
      <vt:lpstr>Retrospect</vt:lpstr>
      <vt:lpstr>Ion Boardroom</vt:lpstr>
      <vt:lpstr>1_Quotable</vt:lpstr>
      <vt:lpstr>2_Quotable</vt:lpstr>
      <vt:lpstr>October 24, 2019 Ryan Fry and Alex Hall</vt:lpstr>
      <vt:lpstr>Slide 2</vt:lpstr>
      <vt:lpstr>Slide 3</vt:lpstr>
      <vt:lpstr>I Want It All &amp; I Want It Now for 400</vt:lpstr>
      <vt:lpstr>I Want It All &amp; I Want It Now for 400</vt:lpstr>
      <vt:lpstr>I Want It All &amp; I Want It Now for 600</vt:lpstr>
      <vt:lpstr>I Want It All &amp; I Want It Now for 600</vt:lpstr>
      <vt:lpstr>I Want It All &amp; I Want It Now for 400</vt:lpstr>
      <vt:lpstr>I Want It All &amp; I Want It Now for 800</vt:lpstr>
      <vt:lpstr>I Want It All &amp; I Want It Now for 800</vt:lpstr>
      <vt:lpstr>I Want It All &amp; I Want It Now for 800</vt:lpstr>
      <vt:lpstr>I Want It All &amp; I Want It Now for 1000</vt:lpstr>
      <vt:lpstr>I Want It All &amp; I Want It Now for 1000</vt:lpstr>
      <vt:lpstr>Money, Money, Money for 400</vt:lpstr>
      <vt:lpstr>Money, Money, Money for 400</vt:lpstr>
      <vt:lpstr>Money, Money, Money for 600</vt:lpstr>
      <vt:lpstr>Money, Money, Money for 600</vt:lpstr>
      <vt:lpstr>Money, Money, Money for 600</vt:lpstr>
      <vt:lpstr>Money, Money, Money for 800</vt:lpstr>
      <vt:lpstr>Money, Money, Money for 800</vt:lpstr>
      <vt:lpstr>Money, Money, Money for 1000</vt:lpstr>
      <vt:lpstr>Money, Money, Money for 1000</vt:lpstr>
      <vt:lpstr>Money, Money, Money for 1000</vt:lpstr>
      <vt:lpstr>Talk to the Judge for 400</vt:lpstr>
      <vt:lpstr>Talk to the Judge for 400</vt:lpstr>
      <vt:lpstr>Talk to the Judge for 600</vt:lpstr>
      <vt:lpstr>Slide 27</vt:lpstr>
      <vt:lpstr>Talk to the Judge for 600</vt:lpstr>
      <vt:lpstr>Talk to the Judge for 800</vt:lpstr>
      <vt:lpstr>Slide 30</vt:lpstr>
      <vt:lpstr>Slide 31</vt:lpstr>
      <vt:lpstr>Slide 32</vt:lpstr>
      <vt:lpstr>I Know What’s Best for Me for 400</vt:lpstr>
      <vt:lpstr>I Know What’s Best for Me for 400</vt:lpstr>
      <vt:lpstr>I Know What’s Best for Me for 600</vt:lpstr>
      <vt:lpstr>I Know What’s Best for Me for 600</vt:lpstr>
      <vt:lpstr>I Know What’s Best for Me for 800</vt:lpstr>
      <vt:lpstr>I Know What’s Best for Me for 800</vt:lpstr>
      <vt:lpstr>I Know What’s Best for Me for 1000</vt:lpstr>
      <vt:lpstr>I Know What’s Best for Me for 1000</vt:lpstr>
      <vt:lpstr>Legal Potpourri for 400</vt:lpstr>
      <vt:lpstr>Legal Potpourri for 400</vt:lpstr>
      <vt:lpstr>Legal Potpourri for 600</vt:lpstr>
      <vt:lpstr>Legal Potpourri for 600</vt:lpstr>
      <vt:lpstr>Legal Potpourri for 800</vt:lpstr>
      <vt:lpstr>Legal Potpourri for 800</vt:lpstr>
      <vt:lpstr>Legal Potpourri for 1000</vt:lpstr>
      <vt:lpstr>Legal Potpourri for 1000</vt:lpstr>
      <vt:lpstr>October 24, 2019 Ryan Fry and Alex Hall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Bidding Requirements and Construction Contracts</dc:title>
  <dc:creator>Steve Book</dc:creator>
  <cp:lastModifiedBy>User</cp:lastModifiedBy>
  <cp:revision>295</cp:revision>
  <cp:lastPrinted>2019-10-21T14:43:33Z</cp:lastPrinted>
  <dcterms:created xsi:type="dcterms:W3CDTF">2014-10-01T19:57:18Z</dcterms:created>
  <dcterms:modified xsi:type="dcterms:W3CDTF">2019-10-28T15:08:16Z</dcterms:modified>
</cp:coreProperties>
</file>