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 id="2147483694" r:id="rId2"/>
    <p:sldMasterId id="2147483695" r:id="rId3"/>
  </p:sldMasterIdLst>
  <p:notesMasterIdLst>
    <p:notesMasterId r:id="rId30"/>
  </p:notesMasterIdLst>
  <p:sldIdLst>
    <p:sldId id="285" r:id="rId4"/>
    <p:sldId id="268" r:id="rId5"/>
    <p:sldId id="269" r:id="rId6"/>
    <p:sldId id="263" r:id="rId7"/>
    <p:sldId id="256" r:id="rId8"/>
    <p:sldId id="267" r:id="rId9"/>
    <p:sldId id="260" r:id="rId10"/>
    <p:sldId id="266" r:id="rId11"/>
    <p:sldId id="265" r:id="rId12"/>
    <p:sldId id="264" r:id="rId13"/>
    <p:sldId id="270" r:id="rId14"/>
    <p:sldId id="271" r:id="rId15"/>
    <p:sldId id="272" r:id="rId16"/>
    <p:sldId id="273" r:id="rId17"/>
    <p:sldId id="274" r:id="rId18"/>
    <p:sldId id="276" r:id="rId19"/>
    <p:sldId id="277" r:id="rId20"/>
    <p:sldId id="278" r:id="rId21"/>
    <p:sldId id="279" r:id="rId22"/>
    <p:sldId id="287" r:id="rId23"/>
    <p:sldId id="280" r:id="rId24"/>
    <p:sldId id="281" r:id="rId25"/>
    <p:sldId id="282" r:id="rId26"/>
    <p:sldId id="283" r:id="rId27"/>
    <p:sldId id="284" r:id="rId28"/>
    <p:sldId id="286" r:id="rId29"/>
  </p:sldIdLst>
  <p:sldSz cx="9144000" cy="5143500" type="screen16x9"/>
  <p:notesSz cx="6858000" cy="9144000"/>
  <p:embeddedFontLst>
    <p:embeddedFont>
      <p:font typeface="Droid Sans"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7" d="100"/>
          <a:sy n="147" d="100"/>
        </p:scale>
        <p:origin x="-594" y="-9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font" Target="fonts/font2.fntdata"/><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font" Target="fonts/font1.fnt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xmlns="" val="16775943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Marzano</a:t>
            </a:r>
          </a:p>
        </p:txBody>
      </p:sp>
    </p:spTree>
    <p:extLst>
      <p:ext uri="{BB962C8B-B14F-4D97-AF65-F5344CB8AC3E}">
        <p14:creationId xmlns:p14="http://schemas.microsoft.com/office/powerpoint/2010/main" xmlns="" val="70966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Marzano</a:t>
            </a:r>
          </a:p>
        </p:txBody>
      </p:sp>
    </p:spTree>
    <p:extLst>
      <p:ext uri="{BB962C8B-B14F-4D97-AF65-F5344CB8AC3E}">
        <p14:creationId xmlns:p14="http://schemas.microsoft.com/office/powerpoint/2010/main" xmlns="" val="2052822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Marzano</a:t>
            </a:r>
          </a:p>
        </p:txBody>
      </p:sp>
    </p:spTree>
    <p:extLst>
      <p:ext uri="{BB962C8B-B14F-4D97-AF65-F5344CB8AC3E}">
        <p14:creationId xmlns:p14="http://schemas.microsoft.com/office/powerpoint/2010/main" xmlns="" val="3674885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https://www.youtube.com/watch?v=sng4p3Vsu7Y</a:t>
            </a:r>
          </a:p>
        </p:txBody>
      </p:sp>
    </p:spTree>
    <p:extLst>
      <p:ext uri="{BB962C8B-B14F-4D97-AF65-F5344CB8AC3E}">
        <p14:creationId xmlns:p14="http://schemas.microsoft.com/office/powerpoint/2010/main" xmlns="" val="4262956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https://www.youtube.com/watch?v=m6czhy6kPpc</a:t>
            </a:r>
          </a:p>
        </p:txBody>
      </p:sp>
    </p:spTree>
    <p:extLst>
      <p:ext uri="{BB962C8B-B14F-4D97-AF65-F5344CB8AC3E}">
        <p14:creationId xmlns:p14="http://schemas.microsoft.com/office/powerpoint/2010/main" xmlns="" val="3398408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a:t>http://thelearningexchange.ca/videos/john-hattie-class-size/</a:t>
            </a:r>
          </a:p>
        </p:txBody>
      </p:sp>
    </p:spTree>
    <p:extLst>
      <p:ext uri="{BB962C8B-B14F-4D97-AF65-F5344CB8AC3E}">
        <p14:creationId xmlns:p14="http://schemas.microsoft.com/office/powerpoint/2010/main" xmlns="" val="1467562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9"/>
        <p:cNvGrpSpPr/>
        <p:nvPr/>
      </p:nvGrpSpPr>
      <p:grpSpPr>
        <a:xfrm>
          <a:off x="0" y="0"/>
          <a:ext cx="0" cy="0"/>
          <a:chOff x="0" y="0"/>
          <a:chExt cx="0" cy="0"/>
        </a:xfrm>
      </p:grpSpPr>
      <p:sp>
        <p:nvSpPr>
          <p:cNvPr id="100" name="Shape 10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101" name="Shape 10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102" name="Shape 10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05" name="Shape 10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8" name="Shape 10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09" name="Shape 10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2" name="Shape 11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113" name="Shape 11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114" name="Shape 1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17" name="Shape 11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120" name="Shape 12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121" name="Shape 12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124" name="Shape 1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125"/>
        <p:cNvGrpSpPr/>
        <p:nvPr/>
      </p:nvGrpSpPr>
      <p:grpSpPr>
        <a:xfrm>
          <a:off x="0" y="0"/>
          <a:ext cx="0" cy="0"/>
          <a:chOff x="0" y="0"/>
          <a:chExt cx="0" cy="0"/>
        </a:xfrm>
      </p:grpSpPr>
      <p:sp>
        <p:nvSpPr>
          <p:cNvPr id="126" name="Shape 12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127" name="Shape 12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128" name="Shape 12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29" name="Shape 12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30" name="Shape 1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133" name="Shape 1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136" name="Shape 13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37" name="Shape 1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8"/>
        <p:cNvGrpSpPr/>
        <p:nvPr/>
      </p:nvGrpSpPr>
      <p:grpSpPr>
        <a:xfrm>
          <a:off x="0" y="0"/>
          <a:ext cx="0" cy="0"/>
          <a:chOff x="0" y="0"/>
          <a:chExt cx="0" cy="0"/>
        </a:xfrm>
      </p:grpSpPr>
      <p:sp>
        <p:nvSpPr>
          <p:cNvPr id="139" name="Shape 13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146" name="Shape 146"/>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147" name="Shape 1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50" name="Shape 1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3" name="Shape 153"/>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4" name="Shape 1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57" name="Shape 157"/>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158" name="Shape 158"/>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159" name="Shape 1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62" name="Shape 16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165" name="Shape 165"/>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166" name="Shape 16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170"/>
        <p:cNvGrpSpPr/>
        <p:nvPr/>
      </p:nvGrpSpPr>
      <p:grpSpPr>
        <a:xfrm>
          <a:off x="0" y="0"/>
          <a:ext cx="0" cy="0"/>
          <a:chOff x="0" y="0"/>
          <a:chExt cx="0" cy="0"/>
        </a:xfrm>
      </p:grpSpPr>
      <p:sp>
        <p:nvSpPr>
          <p:cNvPr id="171" name="Shape 171"/>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172" name="Shape 172"/>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173" name="Shape 173"/>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74" name="Shape 174"/>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75" name="Shape 17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Caption">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178" name="Shape 17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Big number">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181" name="Shape 181"/>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82" name="Shape 18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83"/>
        <p:cNvGrpSpPr/>
        <p:nvPr/>
      </p:nvGrpSpPr>
      <p:grpSpPr>
        <a:xfrm>
          <a:off x="0" y="0"/>
          <a:ext cx="0" cy="0"/>
          <a:chOff x="0" y="0"/>
          <a:chExt cx="0" cy="0"/>
        </a:xfrm>
      </p:grpSpPr>
      <p:sp>
        <p:nvSpPr>
          <p:cNvPr id="184" name="Shape 18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pPr lvl="0" rt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97" name="Shape 9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Char char="●"/>
              <a:defRPr sz="1800">
                <a:solidFill>
                  <a:schemeClr val="dk2"/>
                </a:solidFill>
              </a:defRPr>
            </a:lvl1pPr>
            <a:lvl2pPr lvl="1" rtl="0">
              <a:lnSpc>
                <a:spcPct val="115000"/>
              </a:lnSpc>
              <a:spcBef>
                <a:spcPts val="0"/>
              </a:spcBef>
              <a:spcAft>
                <a:spcPts val="1600"/>
              </a:spcAft>
              <a:buClr>
                <a:schemeClr val="dk2"/>
              </a:buClr>
              <a:buChar char="○"/>
              <a:defRPr>
                <a:solidFill>
                  <a:schemeClr val="dk2"/>
                </a:solidFill>
              </a:defRPr>
            </a:lvl2pPr>
            <a:lvl3pPr lvl="2" rtl="0">
              <a:lnSpc>
                <a:spcPct val="115000"/>
              </a:lnSpc>
              <a:spcBef>
                <a:spcPts val="0"/>
              </a:spcBef>
              <a:spcAft>
                <a:spcPts val="1600"/>
              </a:spcAft>
              <a:buClr>
                <a:schemeClr val="dk2"/>
              </a:buClr>
              <a:buChar char="■"/>
              <a:defRPr>
                <a:solidFill>
                  <a:schemeClr val="dk2"/>
                </a:solidFill>
              </a:defRPr>
            </a:lvl3pPr>
            <a:lvl4pPr lvl="3" rtl="0">
              <a:lnSpc>
                <a:spcPct val="115000"/>
              </a:lnSpc>
              <a:spcBef>
                <a:spcPts val="0"/>
              </a:spcBef>
              <a:spcAft>
                <a:spcPts val="1600"/>
              </a:spcAft>
              <a:buClr>
                <a:schemeClr val="dk2"/>
              </a:buClr>
              <a:buChar char="●"/>
              <a:defRPr>
                <a:solidFill>
                  <a:schemeClr val="dk2"/>
                </a:solidFill>
              </a:defRPr>
            </a:lvl4pPr>
            <a:lvl5pPr lvl="4" rtl="0">
              <a:lnSpc>
                <a:spcPct val="115000"/>
              </a:lnSpc>
              <a:spcBef>
                <a:spcPts val="0"/>
              </a:spcBef>
              <a:spcAft>
                <a:spcPts val="1600"/>
              </a:spcAft>
              <a:buClr>
                <a:schemeClr val="dk2"/>
              </a:buClr>
              <a:buChar char="○"/>
              <a:defRPr>
                <a:solidFill>
                  <a:schemeClr val="dk2"/>
                </a:solidFill>
              </a:defRPr>
            </a:lvl5pPr>
            <a:lvl6pPr lvl="5" rtl="0">
              <a:lnSpc>
                <a:spcPct val="115000"/>
              </a:lnSpc>
              <a:spcBef>
                <a:spcPts val="0"/>
              </a:spcBef>
              <a:spcAft>
                <a:spcPts val="1600"/>
              </a:spcAft>
              <a:buClr>
                <a:schemeClr val="dk2"/>
              </a:buClr>
              <a:buChar char="■"/>
              <a:defRPr>
                <a:solidFill>
                  <a:schemeClr val="dk2"/>
                </a:solidFill>
              </a:defRPr>
            </a:lvl6pPr>
            <a:lvl7pPr lvl="6" rtl="0">
              <a:lnSpc>
                <a:spcPct val="115000"/>
              </a:lnSpc>
              <a:spcBef>
                <a:spcPts val="0"/>
              </a:spcBef>
              <a:spcAft>
                <a:spcPts val="1600"/>
              </a:spcAft>
              <a:buClr>
                <a:schemeClr val="dk2"/>
              </a:buClr>
              <a:buChar char="●"/>
              <a:defRPr>
                <a:solidFill>
                  <a:schemeClr val="dk2"/>
                </a:solidFill>
              </a:defRPr>
            </a:lvl7pPr>
            <a:lvl8pPr lvl="7" rtl="0">
              <a:lnSpc>
                <a:spcPct val="115000"/>
              </a:lnSpc>
              <a:spcBef>
                <a:spcPts val="0"/>
              </a:spcBef>
              <a:spcAft>
                <a:spcPts val="1600"/>
              </a:spcAft>
              <a:buClr>
                <a:schemeClr val="dk2"/>
              </a:buClr>
              <a:buChar char="○"/>
              <a:defRPr>
                <a:solidFill>
                  <a:schemeClr val="dk2"/>
                </a:solidFill>
              </a:defRPr>
            </a:lvl8pPr>
            <a:lvl9pPr lvl="8" rtl="0">
              <a:lnSpc>
                <a:spcPct val="115000"/>
              </a:lnSpc>
              <a:spcBef>
                <a:spcPts val="0"/>
              </a:spcBef>
              <a:spcAft>
                <a:spcPts val="1600"/>
              </a:spcAft>
              <a:buClr>
                <a:schemeClr val="dk2"/>
              </a:buClr>
              <a:buChar char="■"/>
              <a:defRPr>
                <a:solidFill>
                  <a:schemeClr val="dk2"/>
                </a:solidFill>
              </a:defRPr>
            </a:lvl9pPr>
          </a:lstStyle>
          <a:p>
            <a:endParaRPr/>
          </a:p>
        </p:txBody>
      </p:sp>
      <p:sp>
        <p:nvSpPr>
          <p:cNvPr id="98" name="Shape 9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rPr>
              <a:pPr lvl="0" algn="r" rtl="0">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142" name="Shape 142"/>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Char char="●"/>
              <a:defRPr sz="1800">
                <a:solidFill>
                  <a:schemeClr val="dk2"/>
                </a:solidFill>
              </a:defRPr>
            </a:lvl1pPr>
            <a:lvl2pPr lvl="1" rtl="0">
              <a:lnSpc>
                <a:spcPct val="115000"/>
              </a:lnSpc>
              <a:spcBef>
                <a:spcPts val="0"/>
              </a:spcBef>
              <a:spcAft>
                <a:spcPts val="1600"/>
              </a:spcAft>
              <a:buClr>
                <a:schemeClr val="dk2"/>
              </a:buClr>
              <a:buChar char="○"/>
              <a:defRPr>
                <a:solidFill>
                  <a:schemeClr val="dk2"/>
                </a:solidFill>
              </a:defRPr>
            </a:lvl2pPr>
            <a:lvl3pPr lvl="2" rtl="0">
              <a:lnSpc>
                <a:spcPct val="115000"/>
              </a:lnSpc>
              <a:spcBef>
                <a:spcPts val="0"/>
              </a:spcBef>
              <a:spcAft>
                <a:spcPts val="1600"/>
              </a:spcAft>
              <a:buClr>
                <a:schemeClr val="dk2"/>
              </a:buClr>
              <a:buChar char="■"/>
              <a:defRPr>
                <a:solidFill>
                  <a:schemeClr val="dk2"/>
                </a:solidFill>
              </a:defRPr>
            </a:lvl3pPr>
            <a:lvl4pPr lvl="3" rtl="0">
              <a:lnSpc>
                <a:spcPct val="115000"/>
              </a:lnSpc>
              <a:spcBef>
                <a:spcPts val="0"/>
              </a:spcBef>
              <a:spcAft>
                <a:spcPts val="1600"/>
              </a:spcAft>
              <a:buClr>
                <a:schemeClr val="dk2"/>
              </a:buClr>
              <a:buChar char="●"/>
              <a:defRPr>
                <a:solidFill>
                  <a:schemeClr val="dk2"/>
                </a:solidFill>
              </a:defRPr>
            </a:lvl4pPr>
            <a:lvl5pPr lvl="4" rtl="0">
              <a:lnSpc>
                <a:spcPct val="115000"/>
              </a:lnSpc>
              <a:spcBef>
                <a:spcPts val="0"/>
              </a:spcBef>
              <a:spcAft>
                <a:spcPts val="1600"/>
              </a:spcAft>
              <a:buClr>
                <a:schemeClr val="dk2"/>
              </a:buClr>
              <a:buChar char="○"/>
              <a:defRPr>
                <a:solidFill>
                  <a:schemeClr val="dk2"/>
                </a:solidFill>
              </a:defRPr>
            </a:lvl5pPr>
            <a:lvl6pPr lvl="5" rtl="0">
              <a:lnSpc>
                <a:spcPct val="115000"/>
              </a:lnSpc>
              <a:spcBef>
                <a:spcPts val="0"/>
              </a:spcBef>
              <a:spcAft>
                <a:spcPts val="1600"/>
              </a:spcAft>
              <a:buClr>
                <a:schemeClr val="dk2"/>
              </a:buClr>
              <a:buChar char="■"/>
              <a:defRPr>
                <a:solidFill>
                  <a:schemeClr val="dk2"/>
                </a:solidFill>
              </a:defRPr>
            </a:lvl6pPr>
            <a:lvl7pPr lvl="6" rtl="0">
              <a:lnSpc>
                <a:spcPct val="115000"/>
              </a:lnSpc>
              <a:spcBef>
                <a:spcPts val="0"/>
              </a:spcBef>
              <a:spcAft>
                <a:spcPts val="1600"/>
              </a:spcAft>
              <a:buClr>
                <a:schemeClr val="dk2"/>
              </a:buClr>
              <a:buChar char="●"/>
              <a:defRPr>
                <a:solidFill>
                  <a:schemeClr val="dk2"/>
                </a:solidFill>
              </a:defRPr>
            </a:lvl7pPr>
            <a:lvl8pPr lvl="7" rtl="0">
              <a:lnSpc>
                <a:spcPct val="115000"/>
              </a:lnSpc>
              <a:spcBef>
                <a:spcPts val="0"/>
              </a:spcBef>
              <a:spcAft>
                <a:spcPts val="1600"/>
              </a:spcAft>
              <a:buClr>
                <a:schemeClr val="dk2"/>
              </a:buClr>
              <a:buChar char="○"/>
              <a:defRPr>
                <a:solidFill>
                  <a:schemeClr val="dk2"/>
                </a:solidFill>
              </a:defRPr>
            </a:lvl8pPr>
            <a:lvl9pPr lvl="8" rtl="0">
              <a:lnSpc>
                <a:spcPct val="115000"/>
              </a:lnSpc>
              <a:spcBef>
                <a:spcPts val="0"/>
              </a:spcBef>
              <a:spcAft>
                <a:spcPts val="1600"/>
              </a:spcAft>
              <a:buClr>
                <a:schemeClr val="dk2"/>
              </a:buClr>
              <a:buChar char="■"/>
              <a:defRPr>
                <a:solidFill>
                  <a:schemeClr val="dk2"/>
                </a:solidFill>
              </a:defRPr>
            </a:lvl9pPr>
          </a:lstStyle>
          <a:p>
            <a:endParaRPr/>
          </a:p>
        </p:txBody>
      </p:sp>
      <p:sp>
        <p:nvSpPr>
          <p:cNvPr id="143" name="Shape 143"/>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rPr>
              <a:pPr lvl="0" algn="r" rtl="0">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8" r:id="rId7"/>
    <p:sldLayoutId id="2147483689" r:id="rId8"/>
    <p:sldLayoutId id="2147483690" r:id="rId9"/>
    <p:sldLayoutId id="2147483691" r:id="rId10"/>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hyperlink" Target="mailto:judd@truman.edu" TargetMode="External"/><Relationship Id="rId2" Type="http://schemas.openxmlformats.org/officeDocument/2006/relationships/hyperlink" Target="mailto:rbrock@missouristate.edu" TargetMode="Externa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450573"/>
            <a:ext cx="8534126" cy="1007165"/>
          </a:xfrm>
          <a:solidFill>
            <a:srgbClr val="002060"/>
          </a:solidFill>
        </p:spPr>
        <p:txBody>
          <a:bodyPr/>
          <a:lstStyle/>
          <a:p>
            <a:r>
              <a:rPr lang="en-US" dirty="0" smtClean="0">
                <a:solidFill>
                  <a:schemeClr val="bg1"/>
                </a:solidFill>
              </a:rPr>
              <a:t>The Nature of Regional Professional Development Centers: Helping Improve Student Achievement</a:t>
            </a:r>
            <a:endParaRPr lang="en-US" dirty="0">
              <a:solidFill>
                <a:schemeClr val="bg1"/>
              </a:solidFill>
            </a:endParaRPr>
          </a:p>
        </p:txBody>
      </p:sp>
      <p:sp>
        <p:nvSpPr>
          <p:cNvPr id="3" name="Text Placeholder 2"/>
          <p:cNvSpPr>
            <a:spLocks noGrp="1"/>
          </p:cNvSpPr>
          <p:nvPr>
            <p:ph type="body" idx="1"/>
          </p:nvPr>
        </p:nvSpPr>
        <p:spPr>
          <a:xfrm>
            <a:off x="311700" y="1656521"/>
            <a:ext cx="8520600" cy="2912353"/>
          </a:xfrm>
        </p:spPr>
        <p:txBody>
          <a:bodyPr/>
          <a:lstStyle/>
          <a:p>
            <a:pPr>
              <a:lnSpc>
                <a:spcPct val="100000"/>
              </a:lnSpc>
              <a:spcAft>
                <a:spcPts val="0"/>
              </a:spcAft>
              <a:buNone/>
            </a:pPr>
            <a:r>
              <a:rPr lang="en-US" dirty="0" smtClean="0"/>
              <a:t>Russ Brock</a:t>
            </a:r>
          </a:p>
          <a:p>
            <a:pPr>
              <a:lnSpc>
                <a:spcPct val="100000"/>
              </a:lnSpc>
              <a:spcAft>
                <a:spcPts val="1200"/>
              </a:spcAft>
              <a:buNone/>
            </a:pPr>
            <a:r>
              <a:rPr lang="en-US" dirty="0" smtClean="0"/>
              <a:t>Coordinator of Programs</a:t>
            </a:r>
          </a:p>
          <a:p>
            <a:pPr>
              <a:lnSpc>
                <a:spcPct val="0"/>
              </a:lnSpc>
              <a:spcAft>
                <a:spcPts val="1800"/>
              </a:spcAft>
              <a:buNone/>
            </a:pPr>
            <a:r>
              <a:rPr lang="en-US" dirty="0" smtClean="0"/>
              <a:t>Agency for Teaching, Leading, and Learning</a:t>
            </a:r>
          </a:p>
          <a:p>
            <a:pPr>
              <a:lnSpc>
                <a:spcPct val="0"/>
              </a:lnSpc>
              <a:buNone/>
            </a:pPr>
            <a:endParaRPr lang="en-US" dirty="0"/>
          </a:p>
          <a:p>
            <a:pPr>
              <a:lnSpc>
                <a:spcPct val="0"/>
              </a:lnSpc>
              <a:spcAft>
                <a:spcPts val="0"/>
              </a:spcAft>
              <a:buNone/>
            </a:pPr>
            <a:r>
              <a:rPr lang="en-US" dirty="0" smtClean="0"/>
              <a:t>Jim Judd</a:t>
            </a:r>
          </a:p>
          <a:p>
            <a:pPr>
              <a:lnSpc>
                <a:spcPct val="0"/>
              </a:lnSpc>
              <a:spcAft>
                <a:spcPts val="1200"/>
              </a:spcAft>
              <a:buNone/>
            </a:pPr>
            <a:endParaRPr lang="en-US" dirty="0" smtClean="0"/>
          </a:p>
          <a:p>
            <a:pPr>
              <a:lnSpc>
                <a:spcPct val="0"/>
              </a:lnSpc>
              <a:spcAft>
                <a:spcPts val="1200"/>
              </a:spcAft>
              <a:buNone/>
            </a:pPr>
            <a:endParaRPr lang="en-US" dirty="0" smtClean="0"/>
          </a:p>
          <a:p>
            <a:pPr>
              <a:lnSpc>
                <a:spcPct val="0"/>
              </a:lnSpc>
              <a:buNone/>
            </a:pPr>
            <a:r>
              <a:rPr lang="en-US" dirty="0" smtClean="0"/>
              <a:t>Director</a:t>
            </a:r>
          </a:p>
          <a:p>
            <a:pPr>
              <a:lnSpc>
                <a:spcPct val="0"/>
              </a:lnSpc>
              <a:buNone/>
            </a:pPr>
            <a:r>
              <a:rPr lang="en-US" dirty="0" smtClean="0"/>
              <a:t>Northeast RPDC</a:t>
            </a:r>
          </a:p>
          <a:p>
            <a:pPr>
              <a:lnSpc>
                <a:spcPct val="0"/>
              </a:lnSpc>
              <a:buNone/>
            </a:pPr>
            <a:r>
              <a:rPr lang="en-US" dirty="0" smtClean="0"/>
              <a:t>Truman State University</a:t>
            </a:r>
          </a:p>
        </p:txBody>
      </p:sp>
    </p:spTree>
    <p:extLst>
      <p:ext uri="{BB962C8B-B14F-4D97-AF65-F5344CB8AC3E}">
        <p14:creationId xmlns:p14="http://schemas.microsoft.com/office/powerpoint/2010/main" xmlns="" val="2229598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p:cNvPicPr preferRelativeResize="0"/>
          <p:nvPr/>
        </p:nvPicPr>
        <p:blipFill>
          <a:blip r:embed="rId3">
            <a:alphaModFix/>
          </a:blip>
          <a:stretch>
            <a:fillRect/>
          </a:stretch>
        </p:blipFill>
        <p:spPr>
          <a:xfrm>
            <a:off x="4121299" y="923325"/>
            <a:ext cx="4622474" cy="2315950"/>
          </a:xfrm>
          <a:prstGeom prst="rect">
            <a:avLst/>
          </a:prstGeom>
          <a:noFill/>
          <a:ln>
            <a:noFill/>
          </a:ln>
        </p:spPr>
      </p:pic>
      <p:sp>
        <p:nvSpPr>
          <p:cNvPr id="100" name="Shape 100"/>
          <p:cNvSpPr/>
          <p:nvPr/>
        </p:nvSpPr>
        <p:spPr>
          <a:xfrm>
            <a:off x="0" y="293064"/>
            <a:ext cx="9111900" cy="771899"/>
          </a:xfrm>
          <a:prstGeom prst="roundRect">
            <a:avLst>
              <a:gd name="adj" fmla="val 16667"/>
            </a:avLst>
          </a:prstGeom>
          <a:solidFill>
            <a:srgbClr val="073763"/>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lgn="ctr" rtl="0">
              <a:spcBef>
                <a:spcPts val="0"/>
              </a:spcBef>
              <a:buNone/>
            </a:pPr>
            <a:r>
              <a:rPr lang="en" sz="2400" dirty="0">
                <a:solidFill>
                  <a:srgbClr val="FFFFFF"/>
                </a:solidFill>
              </a:rPr>
              <a:t>Research-Based Best Practice - Dr. John Hattie</a:t>
            </a:r>
          </a:p>
        </p:txBody>
      </p:sp>
      <p:sp>
        <p:nvSpPr>
          <p:cNvPr id="101" name="Shape 101"/>
          <p:cNvSpPr/>
          <p:nvPr/>
        </p:nvSpPr>
        <p:spPr>
          <a:xfrm>
            <a:off x="3901750" y="4122625"/>
            <a:ext cx="5134500" cy="888300"/>
          </a:xfrm>
          <a:prstGeom prst="rect">
            <a:avLst/>
          </a:prstGeom>
          <a:solidFill>
            <a:srgbClr val="073763"/>
          </a:solidFill>
          <a:ln>
            <a:noFill/>
          </a:ln>
        </p:spPr>
        <p:txBody>
          <a:bodyPr wrap="square" lIns="91425" tIns="91425" rIns="91425" bIns="91425" anchor="ctr" anchorCtr="0">
            <a:noAutofit/>
          </a:bodyPr>
          <a:lstStyle/>
          <a:p>
            <a:pPr lvl="0" algn="ctr" rtl="0">
              <a:spcBef>
                <a:spcPts val="0"/>
              </a:spcBef>
              <a:buNone/>
            </a:pPr>
            <a:r>
              <a:rPr lang="en" sz="3000" b="1">
                <a:solidFill>
                  <a:srgbClr val="FFFFFF"/>
                </a:solidFill>
              </a:rPr>
              <a:t>Class Size</a:t>
            </a:r>
          </a:p>
        </p:txBody>
      </p:sp>
      <p:sp>
        <p:nvSpPr>
          <p:cNvPr id="102" name="Shape 102"/>
          <p:cNvSpPr/>
          <p:nvPr/>
        </p:nvSpPr>
        <p:spPr>
          <a:xfrm>
            <a:off x="0" y="987400"/>
            <a:ext cx="4095000" cy="4066200"/>
          </a:xfrm>
          <a:prstGeom prst="rect">
            <a:avLst/>
          </a:prstGeom>
          <a:noFill/>
          <a:ln>
            <a:noFill/>
          </a:ln>
        </p:spPr>
        <p:txBody>
          <a:bodyPr wrap="square" lIns="91425" tIns="91425" rIns="91425" bIns="91425" anchor="ctr" anchorCtr="0">
            <a:noAutofit/>
          </a:bodyPr>
          <a:lstStyle/>
          <a:p>
            <a:pPr lvl="0" rtl="0">
              <a:spcBef>
                <a:spcPts val="0"/>
              </a:spcBef>
              <a:buNone/>
            </a:pPr>
            <a:r>
              <a:rPr lang="en" sz="2400">
                <a:latin typeface="Droid Sans"/>
                <a:ea typeface="Droid Sans"/>
                <a:cs typeface="Droid Sans"/>
                <a:sym typeface="Droid Sans"/>
              </a:rPr>
              <a:t>If you are going to reduce class size, the first thing we have to do is change </a:t>
            </a:r>
            <a:r>
              <a:rPr lang="en" sz="2400" b="1" u="sng">
                <a:latin typeface="Droid Sans"/>
                <a:ea typeface="Droid Sans"/>
                <a:cs typeface="Droid Sans"/>
                <a:sym typeface="Droid Sans"/>
              </a:rPr>
              <a:t>how we teach</a:t>
            </a:r>
            <a:r>
              <a:rPr lang="en" sz="2400">
                <a:latin typeface="Droid Sans"/>
                <a:ea typeface="Droid Sans"/>
                <a:cs typeface="Droid Sans"/>
                <a:sym typeface="Droid Sans"/>
              </a:rPr>
              <a:t>. - John Hattie</a:t>
            </a:r>
          </a:p>
        </p:txBody>
      </p:sp>
      <p:cxnSp>
        <p:nvCxnSpPr>
          <p:cNvPr id="103" name="Shape 103"/>
          <p:cNvCxnSpPr/>
          <p:nvPr/>
        </p:nvCxnSpPr>
        <p:spPr>
          <a:xfrm rot="10800000">
            <a:off x="5450125" y="1432700"/>
            <a:ext cx="919800" cy="1637399"/>
          </a:xfrm>
          <a:prstGeom prst="straightConnector1">
            <a:avLst/>
          </a:prstGeom>
          <a:noFill/>
          <a:ln w="76200" cap="flat" cmpd="sng">
            <a:solidFill>
              <a:srgbClr val="000000"/>
            </a:solidFill>
            <a:prstDash val="solid"/>
            <a:round/>
            <a:headEnd type="none" w="lg" len="lg"/>
            <a:tailEnd type="triangle" w="lg" len="lg"/>
          </a:ln>
        </p:spPr>
      </p:cxnSp>
      <p:sp>
        <p:nvSpPr>
          <p:cNvPr id="104" name="Shape 104"/>
          <p:cNvSpPr/>
          <p:nvPr/>
        </p:nvSpPr>
        <p:spPr>
          <a:xfrm>
            <a:off x="6329050" y="3018525"/>
            <a:ext cx="135600" cy="129300"/>
          </a:xfrm>
          <a:prstGeom prst="ellipse">
            <a:avLst/>
          </a:prstGeom>
          <a:solidFill>
            <a:srgbClr val="000000"/>
          </a:solid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05" name="Shape 105"/>
          <p:cNvSpPr/>
          <p:nvPr/>
        </p:nvSpPr>
        <p:spPr>
          <a:xfrm>
            <a:off x="4665950" y="3130275"/>
            <a:ext cx="2003400" cy="888300"/>
          </a:xfrm>
          <a:prstGeom prst="ellipse">
            <a:avLst/>
          </a:prstGeom>
          <a:noFill/>
          <a:ln>
            <a:noFill/>
          </a:ln>
        </p:spPr>
        <p:txBody>
          <a:bodyPr wrap="square" lIns="91425" tIns="91425" rIns="91425" bIns="91425" anchor="ctr" anchorCtr="0">
            <a:noAutofit/>
          </a:bodyPr>
          <a:lstStyle/>
          <a:p>
            <a:pPr lvl="0" rtl="0">
              <a:spcBef>
                <a:spcPts val="0"/>
              </a:spcBef>
              <a:buNone/>
            </a:pPr>
            <a:r>
              <a:rPr lang="en"/>
              <a:t>.21 effect size</a:t>
            </a:r>
          </a:p>
        </p:txBody>
      </p:sp>
    </p:spTree>
    <p:extLst>
      <p:ext uri="{BB962C8B-B14F-4D97-AF65-F5344CB8AC3E}">
        <p14:creationId xmlns:p14="http://schemas.microsoft.com/office/powerpoint/2010/main" xmlns="" val="1977596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Regional Professional Development Centers</a:t>
            </a:r>
            <a:endParaRPr lang="en-US" dirty="0">
              <a:solidFill>
                <a:schemeClr val="bg1"/>
              </a:solidFill>
            </a:endParaRPr>
          </a:p>
        </p:txBody>
      </p:sp>
      <p:sp>
        <p:nvSpPr>
          <p:cNvPr id="3" name="Text Placeholder 2"/>
          <p:cNvSpPr>
            <a:spLocks noGrp="1"/>
          </p:cNvSpPr>
          <p:nvPr>
            <p:ph type="body" idx="1"/>
          </p:nvPr>
        </p:nvSpPr>
        <p:spPr/>
        <p:txBody>
          <a:bodyPr/>
          <a:lstStyle/>
          <a:p>
            <a:pPr>
              <a:lnSpc>
                <a:spcPct val="100000"/>
              </a:lnSpc>
              <a:spcAft>
                <a:spcPts val="0"/>
              </a:spcAft>
            </a:pPr>
            <a:r>
              <a:rPr lang="en-US" dirty="0" smtClean="0"/>
              <a:t>Region 1 – Cape Girardeau – Southeast Missouri State University</a:t>
            </a:r>
          </a:p>
          <a:p>
            <a:pPr>
              <a:spcAft>
                <a:spcPts val="0"/>
              </a:spcAft>
            </a:pPr>
            <a:r>
              <a:rPr lang="en-US" dirty="0" smtClean="0"/>
              <a:t>Region 2 – Columbia – University of Missouri</a:t>
            </a:r>
          </a:p>
          <a:p>
            <a:pPr>
              <a:spcAft>
                <a:spcPts val="0"/>
              </a:spcAft>
            </a:pPr>
            <a:r>
              <a:rPr lang="en-US" dirty="0" smtClean="0"/>
              <a:t>Region 3 – Kansas City – University of Missouri, Kansas City</a:t>
            </a:r>
          </a:p>
          <a:p>
            <a:pPr>
              <a:spcAft>
                <a:spcPts val="0"/>
              </a:spcAft>
            </a:pPr>
            <a:r>
              <a:rPr lang="en-US" dirty="0" smtClean="0"/>
              <a:t>Region 4 – Kirksville – Truman State University</a:t>
            </a:r>
          </a:p>
          <a:p>
            <a:pPr>
              <a:spcAft>
                <a:spcPts val="0"/>
              </a:spcAft>
            </a:pPr>
            <a:r>
              <a:rPr lang="en-US" dirty="0" smtClean="0"/>
              <a:t>Region 5 – Maryville – Northwest Missouri State University</a:t>
            </a:r>
          </a:p>
          <a:p>
            <a:pPr>
              <a:spcAft>
                <a:spcPts val="0"/>
              </a:spcAft>
            </a:pPr>
            <a:r>
              <a:rPr lang="en-US" dirty="0" smtClean="0"/>
              <a:t>Region 6 – Rolla – University of Missouri, S &amp; T</a:t>
            </a:r>
          </a:p>
          <a:p>
            <a:pPr>
              <a:spcAft>
                <a:spcPts val="0"/>
              </a:spcAft>
            </a:pPr>
            <a:r>
              <a:rPr lang="en-US" dirty="0" smtClean="0"/>
              <a:t>Region 7 – Springfield – Missouri State University</a:t>
            </a:r>
          </a:p>
          <a:p>
            <a:pPr>
              <a:spcAft>
                <a:spcPts val="0"/>
              </a:spcAft>
            </a:pPr>
            <a:r>
              <a:rPr lang="en-US" dirty="0" smtClean="0"/>
              <a:t>Region 8 – St. Louis – Ed Plus</a:t>
            </a:r>
          </a:p>
          <a:p>
            <a:pPr>
              <a:spcAft>
                <a:spcPts val="0"/>
              </a:spcAft>
            </a:pPr>
            <a:r>
              <a:rPr lang="en-US" dirty="0" smtClean="0"/>
              <a:t>Region 9 – Warrensburg – University of Central Missouri</a:t>
            </a:r>
          </a:p>
          <a:p>
            <a:pPr>
              <a:spcAft>
                <a:spcPts val="0"/>
              </a:spcAft>
            </a:pPr>
            <a:endParaRPr lang="en-US" dirty="0" smtClean="0"/>
          </a:p>
        </p:txBody>
      </p:sp>
    </p:spTree>
    <p:extLst>
      <p:ext uri="{BB962C8B-B14F-4D97-AF65-F5344CB8AC3E}">
        <p14:creationId xmlns:p14="http://schemas.microsoft.com/office/powerpoint/2010/main" xmlns="" val="451889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dese.mo.gov/sites/default/files/styles/resp_breakpoints_theme_mogov_site_wide_1x/public/RPDC-Map.jpg?itok=HhQ-IfKc"/>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89854" y="0"/>
            <a:ext cx="6858000" cy="5143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64831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RPDC Programs and Services</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The RPDC’s provide training, mentoring, observation, feedback, coaching, and support across a wide spectrum of programs and services.</a:t>
            </a:r>
          </a:p>
          <a:p>
            <a:r>
              <a:rPr lang="en-US" dirty="0" smtClean="0"/>
              <a:t>Some of the work RPDC’s do with school districts is free or at a low cost.</a:t>
            </a:r>
          </a:p>
          <a:p>
            <a:r>
              <a:rPr lang="en-US" dirty="0" smtClean="0"/>
              <a:t>The Statewide Mission of the RPDC’s is to </a:t>
            </a:r>
            <a:r>
              <a:rPr lang="en-US" dirty="0"/>
              <a:t>build the capacity of educators through high quality professional learning to maximize student </a:t>
            </a:r>
            <a:r>
              <a:rPr lang="en-US" dirty="0" smtClean="0"/>
              <a:t>success.</a:t>
            </a:r>
          </a:p>
          <a:p>
            <a:r>
              <a:rPr lang="en-US" dirty="0" smtClean="0"/>
              <a:t>Specific programs and services available are as follows:</a:t>
            </a:r>
            <a:endParaRPr lang="en-US" dirty="0"/>
          </a:p>
        </p:txBody>
      </p:sp>
    </p:spTree>
    <p:extLst>
      <p:ext uri="{BB962C8B-B14F-4D97-AF65-F5344CB8AC3E}">
        <p14:creationId xmlns:p14="http://schemas.microsoft.com/office/powerpoint/2010/main" xmlns="" val="775178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Special Needs Students</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Special Education Compliance – works with teachers and administrators to assist them in complying with all special education laws.</a:t>
            </a:r>
          </a:p>
          <a:p>
            <a:r>
              <a:rPr lang="en-US" dirty="0" smtClean="0"/>
              <a:t>Special Education Improvement – works with teachers and administrators to assist them with improving the quality of their special education services.</a:t>
            </a:r>
          </a:p>
          <a:p>
            <a:r>
              <a:rPr lang="en-US" dirty="0" smtClean="0"/>
              <a:t>Blindness Skills – works with teachers and administrators to assist them in providing services to visually impaired students.</a:t>
            </a:r>
          </a:p>
          <a:p>
            <a:r>
              <a:rPr lang="en-US" dirty="0" smtClean="0"/>
              <a:t>ELL/Migrant – works with teachers and administrators to assist them in providing services to students who qualify for Migrant and English Language Learner services.</a:t>
            </a:r>
            <a:endParaRPr lang="en-US" dirty="0"/>
          </a:p>
        </p:txBody>
      </p:sp>
    </p:spTree>
    <p:extLst>
      <p:ext uri="{BB962C8B-B14F-4D97-AF65-F5344CB8AC3E}">
        <p14:creationId xmlns:p14="http://schemas.microsoft.com/office/powerpoint/2010/main" xmlns="" val="1730972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Addressing student behavior issues</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Positive Behavior Interventions and Support – (PBIS)</a:t>
            </a:r>
          </a:p>
          <a:p>
            <a:pPr>
              <a:buNone/>
            </a:pPr>
            <a:r>
              <a:rPr lang="en-US" dirty="0"/>
              <a:t>	</a:t>
            </a:r>
            <a:r>
              <a:rPr lang="en-US" dirty="0" smtClean="0"/>
              <a:t>Works with schools to implement the PBIS system to address student behavior issues.  By reducing the number of office referrals and discipline issues, students are more focused on learning and the result is increased student achievement.</a:t>
            </a:r>
            <a:endParaRPr lang="en-US" dirty="0"/>
          </a:p>
        </p:txBody>
      </p:sp>
    </p:spTree>
    <p:extLst>
      <p:ext uri="{BB962C8B-B14F-4D97-AF65-F5344CB8AC3E}">
        <p14:creationId xmlns:p14="http://schemas.microsoft.com/office/powerpoint/2010/main" xmlns="" val="111020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Career Focused Efforts</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Career Advisor – works with school counselors and teachers to improve the quality of the Individual Career and Academic Plans for middle and high school students.</a:t>
            </a:r>
          </a:p>
          <a:p>
            <a:r>
              <a:rPr lang="en-US" dirty="0" smtClean="0"/>
              <a:t>Career Pathways Regional Consultant – works with schools, career centers, and local employers to increase student opportunities for job shadowing, internships, externships, and workplace experiences to help prepare them for employment opportunities after high school.</a:t>
            </a:r>
            <a:endParaRPr lang="en-US" dirty="0"/>
          </a:p>
        </p:txBody>
      </p:sp>
    </p:spTree>
    <p:extLst>
      <p:ext uri="{BB962C8B-B14F-4D97-AF65-F5344CB8AC3E}">
        <p14:creationId xmlns:p14="http://schemas.microsoft.com/office/powerpoint/2010/main" xmlns="" val="614739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pPr algn="ctr"/>
            <a:r>
              <a:rPr lang="en-US" dirty="0" smtClean="0">
                <a:solidFill>
                  <a:schemeClr val="bg1"/>
                </a:solidFill>
              </a:rPr>
              <a:t>Missouri Model Districts</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Missouri Model Districts (MMD) is a pilot program that began last year </a:t>
            </a:r>
            <a:r>
              <a:rPr lang="en-US" dirty="0"/>
              <a:t>and involves training and assisting </a:t>
            </a:r>
            <a:r>
              <a:rPr lang="en-US" dirty="0" smtClean="0"/>
              <a:t>school districts </a:t>
            </a:r>
            <a:r>
              <a:rPr lang="en-US" dirty="0"/>
              <a:t>in identifying and implementing effective </a:t>
            </a:r>
            <a:r>
              <a:rPr lang="en-US" dirty="0" smtClean="0"/>
              <a:t>teaching practices, using </a:t>
            </a:r>
            <a:r>
              <a:rPr lang="en-US" dirty="0"/>
              <a:t>common formative assessments to evaluate results on an ongoing basis and </a:t>
            </a:r>
            <a:r>
              <a:rPr lang="en-US" dirty="0" smtClean="0"/>
              <a:t>making </a:t>
            </a:r>
            <a:r>
              <a:rPr lang="en-US" dirty="0"/>
              <a:t>decisions based on that </a:t>
            </a:r>
            <a:r>
              <a:rPr lang="en-US" dirty="0" smtClean="0"/>
              <a:t>data.</a:t>
            </a:r>
          </a:p>
          <a:p>
            <a:r>
              <a:rPr lang="en-US" dirty="0" smtClean="0"/>
              <a:t>The main components of MMD work include Collaborative Teams, Data-Based Decision Making, Common Formative Assessments, Effective Teaching and Learning Practices, School-Based Implementation Coaching, and Leadership.</a:t>
            </a:r>
          </a:p>
          <a:p>
            <a:r>
              <a:rPr lang="en-US" dirty="0" smtClean="0"/>
              <a:t>The goal is to implement this in every school in the district.</a:t>
            </a:r>
            <a:endParaRPr lang="en-US" dirty="0"/>
          </a:p>
        </p:txBody>
      </p:sp>
    </p:spTree>
    <p:extLst>
      <p:ext uri="{BB962C8B-B14F-4D97-AF65-F5344CB8AC3E}">
        <p14:creationId xmlns:p14="http://schemas.microsoft.com/office/powerpoint/2010/main" xmlns="" val="945858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Missouri Leadership Development System</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MLDS provides training for principals and assistant principals from their first year until retirement</a:t>
            </a:r>
          </a:p>
          <a:p>
            <a:r>
              <a:rPr lang="en-US" dirty="0" smtClean="0"/>
              <a:t>Assigns mentors for principals in their first and second years</a:t>
            </a:r>
          </a:p>
          <a:p>
            <a:endParaRPr lang="en-US" dirty="0"/>
          </a:p>
        </p:txBody>
      </p:sp>
    </p:spTree>
    <p:extLst>
      <p:ext uri="{BB962C8B-B14F-4D97-AF65-F5344CB8AC3E}">
        <p14:creationId xmlns:p14="http://schemas.microsoft.com/office/powerpoint/2010/main" xmlns="" val="926830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Teacher Development</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Beginning Teacher Assistance Program (BTAP)</a:t>
            </a:r>
          </a:p>
          <a:p>
            <a:r>
              <a:rPr lang="en-US" dirty="0" smtClean="0"/>
              <a:t>Mentor/Mentee training</a:t>
            </a:r>
          </a:p>
          <a:p>
            <a:r>
              <a:rPr lang="en-US" dirty="0" smtClean="0"/>
              <a:t>Teacher Academy</a:t>
            </a:r>
            <a:endParaRPr lang="en-US" dirty="0"/>
          </a:p>
          <a:p>
            <a:r>
              <a:rPr lang="en-US" dirty="0" smtClean="0"/>
              <a:t>Professional Development Committee training</a:t>
            </a:r>
            <a:endParaRPr lang="en-US" dirty="0"/>
          </a:p>
        </p:txBody>
      </p:sp>
    </p:spTree>
    <p:extLst>
      <p:ext uri="{BB962C8B-B14F-4D97-AF65-F5344CB8AC3E}">
        <p14:creationId xmlns:p14="http://schemas.microsoft.com/office/powerpoint/2010/main" xmlns="" val="25812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The Value of Ongoing Professional Development</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Educator preparation programs cannot prepare educators for everything they will encounter during their career</a:t>
            </a:r>
          </a:p>
          <a:p>
            <a:r>
              <a:rPr lang="en-US" dirty="0" smtClean="0"/>
              <a:t>New techniques, strategies, methods, and systems are being developed and researched </a:t>
            </a:r>
          </a:p>
          <a:p>
            <a:r>
              <a:rPr lang="en-US" dirty="0" smtClean="0"/>
              <a:t>The educational landscape changes over time and educators need to stay current</a:t>
            </a:r>
          </a:p>
          <a:p>
            <a:r>
              <a:rPr lang="en-US" dirty="0" smtClean="0"/>
              <a:t>Teachers and administrators both need to grow in the profession</a:t>
            </a:r>
            <a:endParaRPr lang="en-US" dirty="0"/>
          </a:p>
        </p:txBody>
      </p:sp>
    </p:spTree>
    <p:extLst>
      <p:ext uri="{BB962C8B-B14F-4D97-AF65-F5344CB8AC3E}">
        <p14:creationId xmlns:p14="http://schemas.microsoft.com/office/powerpoint/2010/main" xmlns="" val="33632768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State Mandated Dyslexia and Related Disorders Training – 2 hours</a:t>
            </a:r>
          </a:p>
          <a:p>
            <a:r>
              <a:rPr lang="en-US" dirty="0" smtClean="0"/>
              <a:t>Techniques and Strategies </a:t>
            </a:r>
            <a:r>
              <a:rPr lang="en-US" smtClean="0"/>
              <a:t>in serving students </a:t>
            </a:r>
            <a:r>
              <a:rPr lang="en-US" dirty="0" smtClean="0"/>
              <a:t>with dyslexia</a:t>
            </a:r>
            <a:endParaRPr lang="en-US" dirty="0"/>
          </a:p>
        </p:txBody>
      </p:sp>
      <p:sp>
        <p:nvSpPr>
          <p:cNvPr id="4" name="Title 1"/>
          <p:cNvSpPr>
            <a:spLocks noGrp="1"/>
          </p:cNvSpPr>
          <p:nvPr>
            <p:ph type="title"/>
          </p:nvPr>
        </p:nvSpPr>
        <p:spPr>
          <a:solidFill>
            <a:srgbClr val="002060"/>
          </a:solidFill>
        </p:spPr>
        <p:txBody>
          <a:bodyPr/>
          <a:lstStyle/>
          <a:p>
            <a:r>
              <a:rPr lang="en-US" dirty="0" smtClean="0">
                <a:solidFill>
                  <a:schemeClr val="bg1"/>
                </a:solidFill>
              </a:rPr>
              <a:t>Dyslexia Training</a:t>
            </a:r>
            <a:endParaRPr lang="en-US" dirty="0">
              <a:solidFill>
                <a:schemeClr val="bg1"/>
              </a:solidFill>
            </a:endParaRPr>
          </a:p>
        </p:txBody>
      </p:sp>
    </p:spTree>
    <p:extLst>
      <p:ext uri="{BB962C8B-B14F-4D97-AF65-F5344CB8AC3E}">
        <p14:creationId xmlns:p14="http://schemas.microsoft.com/office/powerpoint/2010/main" xmlns="" val="177517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Content Area Specific Training</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Standards</a:t>
            </a:r>
          </a:p>
          <a:p>
            <a:r>
              <a:rPr lang="en-US" dirty="0" smtClean="0"/>
              <a:t>Curriculum Development</a:t>
            </a:r>
          </a:p>
          <a:p>
            <a:r>
              <a:rPr lang="en-US" dirty="0" smtClean="0"/>
              <a:t>Assessment Development</a:t>
            </a:r>
          </a:p>
          <a:p>
            <a:r>
              <a:rPr lang="en-US" dirty="0" smtClean="0"/>
              <a:t>Horizontal and Vertical Alignment</a:t>
            </a:r>
          </a:p>
          <a:p>
            <a:r>
              <a:rPr lang="en-US" dirty="0" smtClean="0"/>
              <a:t>STEM/STEAM </a:t>
            </a:r>
            <a:endParaRPr lang="en-US" dirty="0"/>
          </a:p>
        </p:txBody>
      </p:sp>
    </p:spTree>
    <p:extLst>
      <p:ext uri="{BB962C8B-B14F-4D97-AF65-F5344CB8AC3E}">
        <p14:creationId xmlns:p14="http://schemas.microsoft.com/office/powerpoint/2010/main" xmlns="" val="1787616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Other training and support	</a:t>
            </a:r>
            <a:endParaRPr lang="en-US" dirty="0">
              <a:solidFill>
                <a:schemeClr val="bg1"/>
              </a:solidFill>
            </a:endParaRPr>
          </a:p>
        </p:txBody>
      </p:sp>
      <p:sp>
        <p:nvSpPr>
          <p:cNvPr id="3" name="Text Placeholder 2"/>
          <p:cNvSpPr>
            <a:spLocks noGrp="1"/>
          </p:cNvSpPr>
          <p:nvPr>
            <p:ph type="body" idx="1"/>
          </p:nvPr>
        </p:nvSpPr>
        <p:spPr>
          <a:xfrm>
            <a:off x="311700" y="1152475"/>
            <a:ext cx="8520600" cy="3624934"/>
          </a:xfrm>
        </p:spPr>
        <p:txBody>
          <a:bodyPr/>
          <a:lstStyle/>
          <a:p>
            <a:r>
              <a:rPr lang="en-US" dirty="0" smtClean="0"/>
              <a:t>Technology Integration</a:t>
            </a:r>
          </a:p>
          <a:p>
            <a:r>
              <a:rPr lang="en-US" dirty="0" smtClean="0"/>
              <a:t>Project Based Learning</a:t>
            </a:r>
          </a:p>
          <a:p>
            <a:r>
              <a:rPr lang="en-US" dirty="0" smtClean="0"/>
              <a:t>Cognitive Coaching</a:t>
            </a:r>
          </a:p>
          <a:p>
            <a:r>
              <a:rPr lang="en-US" dirty="0" smtClean="0"/>
              <a:t>Adaptive Schools</a:t>
            </a:r>
          </a:p>
          <a:p>
            <a:r>
              <a:rPr lang="en-US" dirty="0" smtClean="0"/>
              <a:t>Instructional practices</a:t>
            </a:r>
          </a:p>
          <a:p>
            <a:r>
              <a:rPr lang="en-US" dirty="0" smtClean="0"/>
              <a:t>Becoming a Trauma Informed School</a:t>
            </a:r>
          </a:p>
          <a:p>
            <a:r>
              <a:rPr lang="en-US" dirty="0" smtClean="0"/>
              <a:t>Effects of Poverty on Learning</a:t>
            </a:r>
          </a:p>
          <a:p>
            <a:endParaRPr lang="en-US" dirty="0"/>
          </a:p>
        </p:txBody>
      </p:sp>
    </p:spTree>
    <p:extLst>
      <p:ext uri="{BB962C8B-B14F-4D97-AF65-F5344CB8AC3E}">
        <p14:creationId xmlns:p14="http://schemas.microsoft.com/office/powerpoint/2010/main" xmlns="" val="3782793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Observation/Feedback/Coaching</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Effective implementation of any initiative begins with training but should also include observation, feedback, and coaching.</a:t>
            </a:r>
          </a:p>
          <a:p>
            <a:r>
              <a:rPr lang="en-US" dirty="0" smtClean="0"/>
              <a:t>RPDC consultants are uniquely qualified and available to observe the implementation of teaching practices and provide valuable feedback and coaching</a:t>
            </a:r>
          </a:p>
          <a:p>
            <a:r>
              <a:rPr lang="en-US" dirty="0" smtClean="0"/>
              <a:t>Many implementation efforts struggle or fail due to a lack of support during the implementation process</a:t>
            </a:r>
            <a:endParaRPr lang="en-US" dirty="0"/>
          </a:p>
        </p:txBody>
      </p:sp>
    </p:spTree>
    <p:extLst>
      <p:ext uri="{BB962C8B-B14F-4D97-AF65-F5344CB8AC3E}">
        <p14:creationId xmlns:p14="http://schemas.microsoft.com/office/powerpoint/2010/main" xmlns="" val="3711284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Regional Connections and Networking</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RPDC’s, through training, workshops, and cohort groups, connect teachers and administrators from different schools and provide opportunities for valuable networking to occur.</a:t>
            </a:r>
          </a:p>
          <a:p>
            <a:r>
              <a:rPr lang="en-US" dirty="0" smtClean="0"/>
              <a:t>Teachers and administrators benefit when connecting with their peers from other schools by learning from each other.</a:t>
            </a:r>
            <a:endParaRPr lang="en-US" dirty="0"/>
          </a:p>
        </p:txBody>
      </p:sp>
    </p:spTree>
    <p:extLst>
      <p:ext uri="{BB962C8B-B14F-4D97-AF65-F5344CB8AC3E}">
        <p14:creationId xmlns:p14="http://schemas.microsoft.com/office/powerpoint/2010/main" xmlns="" val="18465954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RPDC Consultants</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Former Teachers, and Administrators</a:t>
            </a:r>
          </a:p>
          <a:p>
            <a:r>
              <a:rPr lang="en-US" dirty="0" smtClean="0"/>
              <a:t>Many are retired from public education with several years of experience</a:t>
            </a:r>
          </a:p>
          <a:p>
            <a:r>
              <a:rPr lang="en-US" dirty="0" smtClean="0"/>
              <a:t>Well trained in all areas where services are provided</a:t>
            </a:r>
          </a:p>
          <a:p>
            <a:r>
              <a:rPr lang="en-US" dirty="0" smtClean="0"/>
              <a:t>Continue to receive training each year</a:t>
            </a:r>
            <a:endParaRPr lang="en-US" dirty="0"/>
          </a:p>
        </p:txBody>
      </p:sp>
    </p:spTree>
    <p:extLst>
      <p:ext uri="{BB962C8B-B14F-4D97-AF65-F5344CB8AC3E}">
        <p14:creationId xmlns:p14="http://schemas.microsoft.com/office/powerpoint/2010/main" xmlns="" val="11805261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Contact Information</a:t>
            </a:r>
            <a:endParaRPr lang="en-US" dirty="0">
              <a:solidFill>
                <a:schemeClr val="bg1"/>
              </a:solidFill>
            </a:endParaRPr>
          </a:p>
        </p:txBody>
      </p:sp>
      <p:sp>
        <p:nvSpPr>
          <p:cNvPr id="3" name="Text Placeholder 2"/>
          <p:cNvSpPr>
            <a:spLocks noGrp="1"/>
          </p:cNvSpPr>
          <p:nvPr>
            <p:ph type="body" idx="1"/>
          </p:nvPr>
        </p:nvSpPr>
        <p:spPr/>
        <p:txBody>
          <a:bodyPr/>
          <a:lstStyle/>
          <a:p>
            <a:pPr>
              <a:spcAft>
                <a:spcPts val="1200"/>
              </a:spcAft>
              <a:buNone/>
            </a:pPr>
            <a:r>
              <a:rPr lang="en-US" sz="1200" dirty="0" smtClean="0"/>
              <a:t>Russ Brock</a:t>
            </a:r>
          </a:p>
          <a:p>
            <a:pPr>
              <a:lnSpc>
                <a:spcPct val="0"/>
              </a:lnSpc>
              <a:buNone/>
            </a:pPr>
            <a:r>
              <a:rPr lang="en-US" sz="1200" dirty="0" smtClean="0"/>
              <a:t>Agency for Teaching, Leading, and Learning</a:t>
            </a:r>
          </a:p>
          <a:p>
            <a:pPr>
              <a:lnSpc>
                <a:spcPct val="0"/>
              </a:lnSpc>
              <a:buNone/>
            </a:pPr>
            <a:r>
              <a:rPr lang="en-US" sz="1200" dirty="0" smtClean="0"/>
              <a:t>Missouri State University</a:t>
            </a:r>
          </a:p>
          <a:p>
            <a:pPr>
              <a:lnSpc>
                <a:spcPct val="0"/>
              </a:lnSpc>
              <a:buNone/>
            </a:pPr>
            <a:r>
              <a:rPr lang="en-US" sz="1200" dirty="0" smtClean="0">
                <a:hlinkClick r:id="rId2"/>
              </a:rPr>
              <a:t>rbrock@missouristate.edu</a:t>
            </a:r>
            <a:endParaRPr lang="en-US" sz="1200" dirty="0" smtClean="0"/>
          </a:p>
          <a:p>
            <a:pPr>
              <a:lnSpc>
                <a:spcPct val="0"/>
              </a:lnSpc>
              <a:buNone/>
            </a:pPr>
            <a:r>
              <a:rPr lang="en-US" sz="1200" dirty="0" smtClean="0"/>
              <a:t>417-836-4092</a:t>
            </a:r>
          </a:p>
          <a:p>
            <a:pPr>
              <a:spcAft>
                <a:spcPts val="0"/>
              </a:spcAft>
              <a:buNone/>
            </a:pPr>
            <a:r>
              <a:rPr lang="en-US" sz="1200" dirty="0" smtClean="0"/>
              <a:t>Jim Judd</a:t>
            </a:r>
          </a:p>
          <a:p>
            <a:pPr>
              <a:spcAft>
                <a:spcPts val="0"/>
              </a:spcAft>
              <a:buNone/>
            </a:pPr>
            <a:r>
              <a:rPr lang="en-US" sz="1200" dirty="0" smtClean="0"/>
              <a:t>Northeast RPDC</a:t>
            </a:r>
          </a:p>
          <a:p>
            <a:pPr>
              <a:spcAft>
                <a:spcPts val="0"/>
              </a:spcAft>
              <a:buNone/>
            </a:pPr>
            <a:r>
              <a:rPr lang="en-US" sz="1200" dirty="0" smtClean="0"/>
              <a:t>Truman State University</a:t>
            </a:r>
          </a:p>
          <a:p>
            <a:pPr>
              <a:spcAft>
                <a:spcPts val="0"/>
              </a:spcAft>
              <a:buNone/>
            </a:pPr>
            <a:r>
              <a:rPr lang="en-US" sz="1200" dirty="0" smtClean="0">
                <a:hlinkClick r:id="rId3"/>
              </a:rPr>
              <a:t>judd@truman.edu</a:t>
            </a:r>
            <a:endParaRPr lang="en-US" sz="1200" dirty="0" smtClean="0"/>
          </a:p>
          <a:p>
            <a:pPr>
              <a:spcAft>
                <a:spcPts val="0"/>
              </a:spcAft>
              <a:buNone/>
            </a:pPr>
            <a:r>
              <a:rPr lang="en-US" sz="1200" dirty="0" smtClean="0"/>
              <a:t>660-785-4310</a:t>
            </a:r>
          </a:p>
          <a:p>
            <a:pPr>
              <a:lnSpc>
                <a:spcPct val="0"/>
              </a:lnSpc>
              <a:spcAft>
                <a:spcPts val="1200"/>
              </a:spcAft>
              <a:buNone/>
            </a:pPr>
            <a:endParaRPr lang="en-US" sz="1200" dirty="0" smtClean="0"/>
          </a:p>
          <a:p>
            <a:pPr>
              <a:lnSpc>
                <a:spcPct val="0"/>
              </a:lnSpc>
              <a:spcAft>
                <a:spcPts val="1200"/>
              </a:spcAft>
              <a:buNone/>
            </a:pPr>
            <a:endParaRPr lang="en-US" sz="1200" dirty="0"/>
          </a:p>
          <a:p>
            <a:pPr>
              <a:lnSpc>
                <a:spcPct val="0"/>
              </a:lnSpc>
              <a:spcAft>
                <a:spcPts val="1200"/>
              </a:spcAft>
              <a:buNone/>
            </a:pPr>
            <a:endParaRPr lang="en-US" sz="1200" dirty="0" smtClean="0"/>
          </a:p>
          <a:p>
            <a:pPr>
              <a:lnSpc>
                <a:spcPct val="0"/>
              </a:lnSpc>
              <a:spcAft>
                <a:spcPts val="1200"/>
              </a:spcAft>
              <a:buNone/>
            </a:pPr>
            <a:endParaRPr lang="en-US" sz="1200" dirty="0"/>
          </a:p>
          <a:p>
            <a:pPr algn="ctr">
              <a:lnSpc>
                <a:spcPct val="0"/>
              </a:lnSpc>
              <a:spcAft>
                <a:spcPts val="1200"/>
              </a:spcAft>
              <a:buNone/>
            </a:pPr>
            <a:r>
              <a:rPr lang="en-US" dirty="0" smtClean="0"/>
              <a:t>Questions?</a:t>
            </a:r>
          </a:p>
        </p:txBody>
      </p:sp>
    </p:spTree>
    <p:extLst>
      <p:ext uri="{BB962C8B-B14F-4D97-AF65-F5344CB8AC3E}">
        <p14:creationId xmlns:p14="http://schemas.microsoft.com/office/powerpoint/2010/main" xmlns="" val="201848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p:spPr>
        <p:txBody>
          <a:bodyPr/>
          <a:lstStyle/>
          <a:p>
            <a:r>
              <a:rPr lang="en-US" dirty="0" smtClean="0">
                <a:solidFill>
                  <a:schemeClr val="bg1"/>
                </a:solidFill>
              </a:rPr>
              <a:t>Dr. John Hattie’s Research</a:t>
            </a:r>
            <a:endParaRPr lang="en-US" dirty="0">
              <a:solidFill>
                <a:schemeClr val="bg1"/>
              </a:solidFill>
            </a:endParaRPr>
          </a:p>
        </p:txBody>
      </p:sp>
      <p:sp>
        <p:nvSpPr>
          <p:cNvPr id="3" name="Text Placeholder 2"/>
          <p:cNvSpPr>
            <a:spLocks noGrp="1"/>
          </p:cNvSpPr>
          <p:nvPr>
            <p:ph type="body" idx="1"/>
          </p:nvPr>
        </p:nvSpPr>
        <p:spPr/>
        <p:txBody>
          <a:bodyPr/>
          <a:lstStyle/>
          <a:p>
            <a:r>
              <a:rPr lang="en-US" dirty="0" smtClean="0"/>
              <a:t>Completed a meta analysis of 1000 research reviews conducted on variables that impact student learning</a:t>
            </a:r>
          </a:p>
          <a:p>
            <a:r>
              <a:rPr lang="en-US" dirty="0" smtClean="0"/>
              <a:t>To date, his analysis includes over 50,000 studies involving 250 million students.</a:t>
            </a:r>
          </a:p>
          <a:p>
            <a:r>
              <a:rPr lang="en-US" dirty="0" smtClean="0"/>
              <a:t>He created an effectiveness scale and rated each variable according to the impact the variable had on student learning</a:t>
            </a:r>
          </a:p>
          <a:p>
            <a:endParaRPr lang="en-US" dirty="0"/>
          </a:p>
        </p:txBody>
      </p:sp>
    </p:spTree>
    <p:extLst>
      <p:ext uri="{BB962C8B-B14F-4D97-AF65-F5344CB8AC3E}">
        <p14:creationId xmlns:p14="http://schemas.microsoft.com/office/powerpoint/2010/main" xmlns="" val="916913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6047" y="1152475"/>
            <a:ext cx="8520600" cy="3416400"/>
          </a:xfrm>
        </p:spPr>
        <p:txBody>
          <a:bodyPr/>
          <a:lstStyle/>
          <a:p>
            <a:pPr>
              <a:buNone/>
            </a:pPr>
            <a:r>
              <a:rPr lang="en-US" dirty="0" smtClean="0"/>
              <a:t> </a:t>
            </a:r>
          </a:p>
          <a:p>
            <a:pPr>
              <a:buNone/>
            </a:pPr>
            <a:endParaRPr lang="en-US" dirty="0"/>
          </a:p>
          <a:p>
            <a:pPr>
              <a:buNone/>
            </a:pPr>
            <a:endParaRPr lang="en-US" dirty="0" smtClean="0"/>
          </a:p>
          <a:p>
            <a:pPr>
              <a:buNone/>
            </a:pPr>
            <a:endParaRPr lang="en-US" dirty="0"/>
          </a:p>
          <a:p>
            <a:pPr>
              <a:buNone/>
            </a:pPr>
            <a:endParaRPr lang="en-US" dirty="0" smtClean="0"/>
          </a:p>
          <a:p>
            <a:pPr>
              <a:buNone/>
            </a:pPr>
            <a:r>
              <a:rPr lang="en-US" dirty="0" smtClean="0"/>
              <a:t>                        .40 is equal to one years’ growth over one year of time</a:t>
            </a:r>
            <a:endParaRPr lang="en-US" dirty="0"/>
          </a:p>
        </p:txBody>
      </p:sp>
      <p:pic>
        <p:nvPicPr>
          <p:cNvPr id="4" name="Shape 200"/>
          <p:cNvPicPr preferRelativeResize="0"/>
          <p:nvPr/>
        </p:nvPicPr>
        <p:blipFill>
          <a:blip r:embed="rId2">
            <a:alphaModFix/>
          </a:blip>
          <a:stretch>
            <a:fillRect/>
          </a:stretch>
        </p:blipFill>
        <p:spPr>
          <a:xfrm>
            <a:off x="2327025" y="1152475"/>
            <a:ext cx="4622474" cy="2337264"/>
          </a:xfrm>
          <a:prstGeom prst="rect">
            <a:avLst/>
          </a:prstGeom>
          <a:noFill/>
          <a:ln>
            <a:noFill/>
          </a:ln>
        </p:spPr>
      </p:pic>
      <p:sp>
        <p:nvSpPr>
          <p:cNvPr id="5" name="Shape 207"/>
          <p:cNvSpPr>
            <a:spLocks noGrp="1"/>
          </p:cNvSpPr>
          <p:nvPr>
            <p:ph type="title"/>
          </p:nvPr>
        </p:nvSpPr>
        <p:spPr>
          <a:prstGeom prst="roundRect">
            <a:avLst>
              <a:gd name="adj" fmla="val 16667"/>
            </a:avLst>
          </a:prstGeom>
          <a:solidFill>
            <a:srgbClr val="073763"/>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dirty="0" smtClean="0">
                <a:solidFill>
                  <a:srgbClr val="FFFFFF"/>
                </a:solidFill>
              </a:rPr>
              <a:t>Scale of Effective Practices </a:t>
            </a:r>
            <a:r>
              <a:rPr lang="en" sz="2400" dirty="0">
                <a:solidFill>
                  <a:srgbClr val="FFFFFF"/>
                </a:solidFill>
              </a:rPr>
              <a:t>- Dr. John Hattie</a:t>
            </a:r>
          </a:p>
        </p:txBody>
      </p:sp>
    </p:spTree>
    <p:extLst>
      <p:ext uri="{BB962C8B-B14F-4D97-AF65-F5344CB8AC3E}">
        <p14:creationId xmlns:p14="http://schemas.microsoft.com/office/powerpoint/2010/main" xmlns="" val="1575123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pic>
        <p:nvPicPr>
          <p:cNvPr id="189" name="Shape 189"/>
          <p:cNvPicPr preferRelativeResize="0"/>
          <p:nvPr/>
        </p:nvPicPr>
        <p:blipFill>
          <a:blip r:embed="rId3">
            <a:alphaModFix/>
          </a:blip>
          <a:stretch>
            <a:fillRect/>
          </a:stretch>
        </p:blipFill>
        <p:spPr>
          <a:xfrm>
            <a:off x="4210524" y="1254075"/>
            <a:ext cx="4622474" cy="2315950"/>
          </a:xfrm>
          <a:prstGeom prst="rect">
            <a:avLst/>
          </a:prstGeom>
          <a:noFill/>
          <a:ln>
            <a:noFill/>
          </a:ln>
        </p:spPr>
      </p:pic>
      <p:sp>
        <p:nvSpPr>
          <p:cNvPr id="190" name="Shape 190"/>
          <p:cNvSpPr/>
          <p:nvPr/>
        </p:nvSpPr>
        <p:spPr>
          <a:xfrm>
            <a:off x="0" y="25325"/>
            <a:ext cx="9111900" cy="771899"/>
          </a:xfrm>
          <a:prstGeom prst="roundRect">
            <a:avLst>
              <a:gd name="adj" fmla="val 16667"/>
            </a:avLst>
          </a:prstGeom>
          <a:solidFill>
            <a:srgbClr val="073763"/>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rgbClr val="FFFFFF"/>
                </a:solidFill>
              </a:rPr>
              <a:t>Research-Based Best Practice - Dr. John Hattie</a:t>
            </a:r>
          </a:p>
        </p:txBody>
      </p:sp>
      <p:sp>
        <p:nvSpPr>
          <p:cNvPr id="191" name="Shape 191"/>
          <p:cNvSpPr/>
          <p:nvPr/>
        </p:nvSpPr>
        <p:spPr>
          <a:xfrm>
            <a:off x="3901750" y="4122625"/>
            <a:ext cx="5134500" cy="888300"/>
          </a:xfrm>
          <a:prstGeom prst="rect">
            <a:avLst/>
          </a:prstGeom>
          <a:solidFill>
            <a:srgbClr val="073763"/>
          </a:solidFill>
          <a:ln>
            <a:noFill/>
          </a:ln>
        </p:spPr>
        <p:txBody>
          <a:bodyPr lIns="91425" tIns="91425" rIns="91425" bIns="91425" anchor="ctr" anchorCtr="0">
            <a:noAutofit/>
          </a:bodyPr>
          <a:lstStyle/>
          <a:p>
            <a:pPr lvl="0" algn="ctr" rtl="0">
              <a:spcBef>
                <a:spcPts val="0"/>
              </a:spcBef>
              <a:buNone/>
            </a:pPr>
            <a:r>
              <a:rPr lang="en" sz="3000" b="1">
                <a:solidFill>
                  <a:srgbClr val="FFFFFF"/>
                </a:solidFill>
              </a:rPr>
              <a:t>Collective Teacher Efficacy</a:t>
            </a:r>
          </a:p>
        </p:txBody>
      </p:sp>
      <p:sp>
        <p:nvSpPr>
          <p:cNvPr id="192" name="Shape 192"/>
          <p:cNvSpPr/>
          <p:nvPr/>
        </p:nvSpPr>
        <p:spPr>
          <a:xfrm>
            <a:off x="74675" y="834075"/>
            <a:ext cx="4095000" cy="4095300"/>
          </a:xfrm>
          <a:prstGeom prst="rect">
            <a:avLst/>
          </a:prstGeom>
          <a:noFill/>
          <a:ln>
            <a:noFill/>
          </a:ln>
        </p:spPr>
        <p:txBody>
          <a:bodyPr lIns="91425" tIns="91425" rIns="91425" bIns="91425" anchor="ctr" anchorCtr="0">
            <a:noAutofit/>
          </a:bodyPr>
          <a:lstStyle/>
          <a:p>
            <a:pPr lvl="0" rtl="0">
              <a:spcBef>
                <a:spcPts val="0"/>
              </a:spcBef>
              <a:buNone/>
            </a:pPr>
            <a:r>
              <a:rPr lang="en" sz="2400">
                <a:solidFill>
                  <a:schemeClr val="dk1"/>
                </a:solidFill>
                <a:highlight>
                  <a:srgbClr val="FFFFFF"/>
                </a:highlight>
                <a:latin typeface="Droid Sans"/>
                <a:ea typeface="Droid Sans"/>
                <a:cs typeface="Droid Sans"/>
                <a:sym typeface="Droid Sans"/>
              </a:rPr>
              <a:t>Teachers shared belief that through collective action, they can positively influence student outcomes, including impacting those who are disengaged and/or disadvantaged. </a:t>
            </a:r>
          </a:p>
        </p:txBody>
      </p:sp>
      <p:cxnSp>
        <p:nvCxnSpPr>
          <p:cNvPr id="193" name="Shape 193"/>
          <p:cNvCxnSpPr/>
          <p:nvPr/>
        </p:nvCxnSpPr>
        <p:spPr>
          <a:xfrm>
            <a:off x="6358800" y="3392650"/>
            <a:ext cx="2130000" cy="503100"/>
          </a:xfrm>
          <a:prstGeom prst="straightConnector1">
            <a:avLst/>
          </a:prstGeom>
          <a:noFill/>
          <a:ln w="76200" cap="flat" cmpd="sng">
            <a:solidFill>
              <a:srgbClr val="000000"/>
            </a:solidFill>
            <a:prstDash val="solid"/>
            <a:round/>
            <a:headEnd type="none" w="lg" len="lg"/>
            <a:tailEnd type="triangle" w="lg" len="lg"/>
          </a:ln>
        </p:spPr>
      </p:cxnSp>
      <p:sp>
        <p:nvSpPr>
          <p:cNvPr id="194" name="Shape 194"/>
          <p:cNvSpPr/>
          <p:nvPr/>
        </p:nvSpPr>
        <p:spPr>
          <a:xfrm>
            <a:off x="6358800" y="3334425"/>
            <a:ext cx="135600" cy="129300"/>
          </a:xfrm>
          <a:prstGeom prst="ellipse">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5" name="Shape 195"/>
          <p:cNvSpPr/>
          <p:nvPr/>
        </p:nvSpPr>
        <p:spPr>
          <a:xfrm>
            <a:off x="5439125" y="3234325"/>
            <a:ext cx="2096100" cy="888300"/>
          </a:xfrm>
          <a:prstGeom prst="ellipse">
            <a:avLst/>
          </a:prstGeom>
          <a:noFill/>
          <a:ln>
            <a:noFill/>
          </a:ln>
        </p:spPr>
        <p:txBody>
          <a:bodyPr lIns="91425" tIns="91425" rIns="91425" bIns="91425" anchor="ctr" anchorCtr="0">
            <a:noAutofit/>
          </a:bodyPr>
          <a:lstStyle/>
          <a:p>
            <a:pPr lvl="0" rtl="0">
              <a:spcBef>
                <a:spcPts val="0"/>
              </a:spcBef>
              <a:buNone/>
            </a:pPr>
            <a:r>
              <a:rPr lang="en"/>
              <a:t>1.57 effect size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Shape 134"/>
          <p:cNvPicPr preferRelativeResize="0"/>
          <p:nvPr/>
        </p:nvPicPr>
        <p:blipFill>
          <a:blip r:embed="rId3">
            <a:alphaModFix/>
          </a:blip>
          <a:stretch>
            <a:fillRect/>
          </a:stretch>
        </p:blipFill>
        <p:spPr>
          <a:xfrm>
            <a:off x="4210524" y="1254075"/>
            <a:ext cx="4622474" cy="2315950"/>
          </a:xfrm>
          <a:prstGeom prst="rect">
            <a:avLst/>
          </a:prstGeom>
          <a:noFill/>
          <a:ln>
            <a:noFill/>
          </a:ln>
        </p:spPr>
      </p:pic>
      <p:sp>
        <p:nvSpPr>
          <p:cNvPr id="135" name="Shape 135"/>
          <p:cNvSpPr/>
          <p:nvPr/>
        </p:nvSpPr>
        <p:spPr>
          <a:xfrm>
            <a:off x="0" y="1254074"/>
            <a:ext cx="3987300" cy="899403"/>
          </a:xfrm>
          <a:prstGeom prst="rect">
            <a:avLst/>
          </a:prstGeom>
          <a:solidFill>
            <a:srgbClr val="073763"/>
          </a:solidFill>
          <a:ln>
            <a:noFill/>
          </a:ln>
        </p:spPr>
        <p:txBody>
          <a:bodyPr wrap="square" lIns="91425" tIns="91425" rIns="91425" bIns="91425" anchor="ctr" anchorCtr="0">
            <a:noAutofit/>
          </a:bodyPr>
          <a:lstStyle/>
          <a:p>
            <a:pPr lvl="0" algn="ctr" rtl="0">
              <a:spcBef>
                <a:spcPts val="0"/>
              </a:spcBef>
              <a:buNone/>
            </a:pPr>
            <a:r>
              <a:rPr lang="en" sz="3000" b="1" dirty="0">
                <a:solidFill>
                  <a:srgbClr val="FFFFFF"/>
                </a:solidFill>
              </a:rPr>
              <a:t>Self-Reported Grades </a:t>
            </a:r>
          </a:p>
        </p:txBody>
      </p:sp>
      <p:sp>
        <p:nvSpPr>
          <p:cNvPr id="137" name="Shape 137"/>
          <p:cNvSpPr/>
          <p:nvPr/>
        </p:nvSpPr>
        <p:spPr>
          <a:xfrm>
            <a:off x="0" y="2312725"/>
            <a:ext cx="3987300" cy="2028000"/>
          </a:xfrm>
          <a:prstGeom prst="rect">
            <a:avLst/>
          </a:prstGeom>
          <a:noFill/>
          <a:ln>
            <a:noFill/>
          </a:ln>
        </p:spPr>
        <p:txBody>
          <a:bodyPr wrap="square" lIns="91425" tIns="91425" rIns="91425" bIns="91425" anchor="ctr" anchorCtr="0">
            <a:noAutofit/>
          </a:bodyPr>
          <a:lstStyle/>
          <a:p>
            <a:pPr marL="457200" lvl="0" indent="-381000" rtl="0">
              <a:spcBef>
                <a:spcPts val="0"/>
              </a:spcBef>
              <a:buSzPct val="100000"/>
              <a:buChar char="❏"/>
            </a:pPr>
            <a:r>
              <a:rPr lang="en" sz="2400"/>
              <a:t>Students knowing about their chance of success</a:t>
            </a:r>
          </a:p>
          <a:p>
            <a:pPr marL="457200" lvl="0" indent="-381000" rtl="0">
              <a:spcBef>
                <a:spcPts val="0"/>
              </a:spcBef>
              <a:buSzPct val="100000"/>
              <a:buChar char="❏"/>
            </a:pPr>
            <a:r>
              <a:rPr lang="en" sz="2400"/>
              <a:t>Awareness of what they know about a subject</a:t>
            </a:r>
          </a:p>
          <a:p>
            <a:pPr lvl="0" rtl="0">
              <a:spcBef>
                <a:spcPts val="0"/>
              </a:spcBef>
              <a:buNone/>
            </a:pPr>
            <a:endParaRPr sz="2400"/>
          </a:p>
        </p:txBody>
      </p:sp>
      <p:cxnSp>
        <p:nvCxnSpPr>
          <p:cNvPr id="138" name="Shape 138"/>
          <p:cNvCxnSpPr/>
          <p:nvPr/>
        </p:nvCxnSpPr>
        <p:spPr>
          <a:xfrm>
            <a:off x="6429875" y="3392650"/>
            <a:ext cx="2208900" cy="379500"/>
          </a:xfrm>
          <a:prstGeom prst="straightConnector1">
            <a:avLst/>
          </a:prstGeom>
          <a:noFill/>
          <a:ln w="76200" cap="flat" cmpd="sng">
            <a:solidFill>
              <a:srgbClr val="000000"/>
            </a:solidFill>
            <a:prstDash val="solid"/>
            <a:round/>
            <a:headEnd type="none" w="lg" len="lg"/>
            <a:tailEnd type="triangle" w="lg" len="lg"/>
          </a:ln>
        </p:spPr>
      </p:cxnSp>
      <p:sp>
        <p:nvSpPr>
          <p:cNvPr id="139" name="Shape 139"/>
          <p:cNvSpPr/>
          <p:nvPr/>
        </p:nvSpPr>
        <p:spPr>
          <a:xfrm>
            <a:off x="6358800" y="3334425"/>
            <a:ext cx="135600" cy="129300"/>
          </a:xfrm>
          <a:prstGeom prst="ellipse">
            <a:avLst/>
          </a:prstGeom>
          <a:solidFill>
            <a:srgbClr val="000000"/>
          </a:solid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40" name="Shape 140"/>
          <p:cNvSpPr/>
          <p:nvPr/>
        </p:nvSpPr>
        <p:spPr>
          <a:xfrm>
            <a:off x="5439125" y="3234325"/>
            <a:ext cx="2096100" cy="888300"/>
          </a:xfrm>
          <a:prstGeom prst="ellipse">
            <a:avLst/>
          </a:prstGeom>
          <a:noFill/>
          <a:ln>
            <a:noFill/>
          </a:ln>
        </p:spPr>
        <p:txBody>
          <a:bodyPr wrap="square" lIns="91425" tIns="91425" rIns="91425" bIns="91425" anchor="ctr" anchorCtr="0">
            <a:noAutofit/>
          </a:bodyPr>
          <a:lstStyle/>
          <a:p>
            <a:pPr lvl="0" rtl="0">
              <a:spcBef>
                <a:spcPts val="0"/>
              </a:spcBef>
              <a:buNone/>
            </a:pPr>
            <a:r>
              <a:rPr lang="en"/>
              <a:t>1.33 effect size</a:t>
            </a:r>
          </a:p>
        </p:txBody>
      </p:sp>
      <p:sp>
        <p:nvSpPr>
          <p:cNvPr id="141" name="Shape 141"/>
          <p:cNvSpPr/>
          <p:nvPr/>
        </p:nvSpPr>
        <p:spPr>
          <a:xfrm>
            <a:off x="0" y="25325"/>
            <a:ext cx="9111900" cy="771899"/>
          </a:xfrm>
          <a:prstGeom prst="roundRect">
            <a:avLst>
              <a:gd name="adj" fmla="val 16667"/>
            </a:avLst>
          </a:prstGeom>
          <a:solidFill>
            <a:srgbClr val="073763"/>
          </a:solidFill>
          <a:ln w="9525" cap="flat" cmpd="sng">
            <a:solidFill>
              <a:srgbClr val="595959"/>
            </a:solidFill>
            <a:prstDash val="solid"/>
            <a:round/>
            <a:headEnd type="none" w="med" len="med"/>
            <a:tailEnd type="none" w="med" len="med"/>
          </a:ln>
        </p:spPr>
        <p:txBody>
          <a:bodyPr wrap="square" lIns="91425" tIns="91425" rIns="91425" bIns="91425" anchor="ctr" anchorCtr="0">
            <a:noAutofit/>
          </a:bodyPr>
          <a:lstStyle/>
          <a:p>
            <a:pPr lvl="0" algn="ctr" rtl="0">
              <a:spcBef>
                <a:spcPts val="0"/>
              </a:spcBef>
              <a:buNone/>
            </a:pPr>
            <a:r>
              <a:rPr lang="en" sz="2400">
                <a:solidFill>
                  <a:srgbClr val="FFFFFF"/>
                </a:solidFill>
              </a:rPr>
              <a:t>Research-Based Best Practice - Dr. John Hattie</a:t>
            </a:r>
          </a:p>
        </p:txBody>
      </p:sp>
    </p:spTree>
    <p:extLst>
      <p:ext uri="{BB962C8B-B14F-4D97-AF65-F5344CB8AC3E}">
        <p14:creationId xmlns:p14="http://schemas.microsoft.com/office/powerpoint/2010/main" xmlns="" val="3485172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pic>
        <p:nvPicPr>
          <p:cNvPr id="242" name="Shape 242"/>
          <p:cNvPicPr preferRelativeResize="0"/>
          <p:nvPr/>
        </p:nvPicPr>
        <p:blipFill>
          <a:blip r:embed="rId3">
            <a:alphaModFix/>
          </a:blip>
          <a:stretch>
            <a:fillRect/>
          </a:stretch>
        </p:blipFill>
        <p:spPr>
          <a:xfrm>
            <a:off x="4129953" y="1583634"/>
            <a:ext cx="4828475" cy="2405269"/>
          </a:xfrm>
          <a:prstGeom prst="rect">
            <a:avLst/>
          </a:prstGeom>
          <a:noFill/>
          <a:ln>
            <a:noFill/>
          </a:ln>
        </p:spPr>
      </p:pic>
      <p:sp>
        <p:nvSpPr>
          <p:cNvPr id="243" name="Shape 243"/>
          <p:cNvSpPr/>
          <p:nvPr/>
        </p:nvSpPr>
        <p:spPr>
          <a:xfrm>
            <a:off x="39475" y="25325"/>
            <a:ext cx="9072300" cy="771899"/>
          </a:xfrm>
          <a:prstGeom prst="roundRect">
            <a:avLst>
              <a:gd name="adj" fmla="val 16667"/>
            </a:avLst>
          </a:prstGeom>
          <a:solidFill>
            <a:srgbClr val="073763"/>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400">
                <a:solidFill>
                  <a:srgbClr val="FFFFFF"/>
                </a:solidFill>
              </a:rPr>
              <a:t>Research-Based Best Practice - Dr. John Hattie</a:t>
            </a:r>
          </a:p>
        </p:txBody>
      </p:sp>
      <p:sp>
        <p:nvSpPr>
          <p:cNvPr id="244" name="Shape 244"/>
          <p:cNvSpPr/>
          <p:nvPr/>
        </p:nvSpPr>
        <p:spPr>
          <a:xfrm>
            <a:off x="0" y="1159250"/>
            <a:ext cx="3889513" cy="636420"/>
          </a:xfrm>
          <a:prstGeom prst="rect">
            <a:avLst/>
          </a:prstGeom>
          <a:solidFill>
            <a:srgbClr val="073763"/>
          </a:solidFill>
          <a:ln>
            <a:noFill/>
          </a:ln>
        </p:spPr>
        <p:txBody>
          <a:bodyPr lIns="91425" tIns="91425" rIns="91425" bIns="91425" anchor="ctr" anchorCtr="0">
            <a:noAutofit/>
          </a:bodyPr>
          <a:lstStyle/>
          <a:p>
            <a:pPr lvl="0" rtl="0">
              <a:spcBef>
                <a:spcPts val="0"/>
              </a:spcBef>
              <a:buNone/>
            </a:pPr>
            <a:r>
              <a:rPr lang="en" sz="3000" b="1" dirty="0">
                <a:solidFill>
                  <a:srgbClr val="FFFFFF"/>
                </a:solidFill>
              </a:rPr>
              <a:t>Instructional Quality</a:t>
            </a:r>
          </a:p>
        </p:txBody>
      </p:sp>
      <p:sp>
        <p:nvSpPr>
          <p:cNvPr id="246" name="Shape 246"/>
          <p:cNvSpPr/>
          <p:nvPr/>
        </p:nvSpPr>
        <p:spPr>
          <a:xfrm>
            <a:off x="0" y="1875182"/>
            <a:ext cx="3964650" cy="2690191"/>
          </a:xfrm>
          <a:prstGeom prst="rect">
            <a:avLst/>
          </a:prstGeom>
          <a:noFill/>
          <a:ln>
            <a:noFill/>
          </a:ln>
        </p:spPr>
        <p:txBody>
          <a:bodyPr lIns="91425" tIns="91425" rIns="91425" bIns="91425" anchor="ctr" anchorCtr="0">
            <a:noAutofit/>
          </a:bodyPr>
          <a:lstStyle/>
          <a:p>
            <a:pPr marL="457200" lvl="0" indent="-342900" rtl="0">
              <a:spcBef>
                <a:spcPts val="0"/>
              </a:spcBef>
              <a:buSzPct val="100000"/>
              <a:buChar char="❏"/>
            </a:pPr>
            <a:r>
              <a:rPr lang="en" sz="1800" dirty="0"/>
              <a:t>Teachers ability to identify essential representations of subject</a:t>
            </a:r>
          </a:p>
          <a:p>
            <a:pPr marL="457200" lvl="0" indent="-342900" rtl="0">
              <a:spcBef>
                <a:spcPts val="0"/>
              </a:spcBef>
              <a:buSzPct val="100000"/>
              <a:buChar char="❏"/>
            </a:pPr>
            <a:r>
              <a:rPr lang="en" sz="1800" dirty="0"/>
              <a:t>Guiding learning through classroom interactions</a:t>
            </a:r>
          </a:p>
          <a:p>
            <a:pPr marL="457200" lvl="0" indent="-342900" rtl="0">
              <a:spcBef>
                <a:spcPts val="0"/>
              </a:spcBef>
              <a:buSzPct val="100000"/>
              <a:buChar char="❏"/>
            </a:pPr>
            <a:r>
              <a:rPr lang="en" sz="1800" dirty="0"/>
              <a:t>Monitoring learning and providing feedback</a:t>
            </a:r>
          </a:p>
          <a:p>
            <a:pPr marL="457200" lvl="0" indent="-342900" rtl="0">
              <a:spcBef>
                <a:spcPts val="0"/>
              </a:spcBef>
              <a:buSzPct val="100000"/>
              <a:buChar char="❏"/>
            </a:pPr>
            <a:r>
              <a:rPr lang="en" sz="1800" dirty="0"/>
              <a:t>Influence student outcomes</a:t>
            </a:r>
          </a:p>
          <a:p>
            <a:pPr lvl="0" rtl="0">
              <a:spcBef>
                <a:spcPts val="0"/>
              </a:spcBef>
              <a:buNone/>
            </a:pPr>
            <a:endParaRPr sz="1800" dirty="0"/>
          </a:p>
        </p:txBody>
      </p:sp>
      <p:cxnSp>
        <p:nvCxnSpPr>
          <p:cNvPr id="247" name="Shape 247"/>
          <p:cNvCxnSpPr/>
          <p:nvPr/>
        </p:nvCxnSpPr>
        <p:spPr>
          <a:xfrm rot="10800000" flipH="1">
            <a:off x="6429875" y="3388450"/>
            <a:ext cx="2169900" cy="4200"/>
          </a:xfrm>
          <a:prstGeom prst="straightConnector1">
            <a:avLst/>
          </a:prstGeom>
          <a:noFill/>
          <a:ln w="76200" cap="flat" cmpd="sng">
            <a:solidFill>
              <a:srgbClr val="000000"/>
            </a:solidFill>
            <a:prstDash val="solid"/>
            <a:round/>
            <a:headEnd type="none" w="lg" len="lg"/>
            <a:tailEnd type="triangle" w="lg" len="lg"/>
          </a:ln>
        </p:spPr>
      </p:cxnSp>
      <p:sp>
        <p:nvSpPr>
          <p:cNvPr id="248" name="Shape 248"/>
          <p:cNvSpPr/>
          <p:nvPr/>
        </p:nvSpPr>
        <p:spPr>
          <a:xfrm>
            <a:off x="6358800" y="3334425"/>
            <a:ext cx="135600" cy="129300"/>
          </a:xfrm>
          <a:prstGeom prst="ellipse">
            <a:avLst/>
          </a:prstGeom>
          <a:solidFill>
            <a:srgbClr val="000000"/>
          </a:solidFill>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9" name="Shape 249"/>
          <p:cNvSpPr/>
          <p:nvPr/>
        </p:nvSpPr>
        <p:spPr>
          <a:xfrm>
            <a:off x="5460550" y="3717235"/>
            <a:ext cx="2042100" cy="775252"/>
          </a:xfrm>
          <a:prstGeom prst="ellipse">
            <a:avLst/>
          </a:prstGeom>
          <a:noFill/>
          <a:ln>
            <a:noFill/>
          </a:ln>
        </p:spPr>
        <p:txBody>
          <a:bodyPr lIns="91425" tIns="91425" rIns="91425" bIns="91425" anchor="ctr" anchorCtr="0">
            <a:noAutofit/>
          </a:bodyPr>
          <a:lstStyle/>
          <a:p>
            <a:pPr lvl="0" rtl="0">
              <a:spcBef>
                <a:spcPts val="0"/>
              </a:spcBef>
              <a:buNone/>
            </a:pPr>
            <a:r>
              <a:rPr lang="en" dirty="0"/>
              <a:t>1.00 effect size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Shape 123"/>
          <p:cNvPicPr preferRelativeResize="0"/>
          <p:nvPr/>
        </p:nvPicPr>
        <p:blipFill>
          <a:blip r:embed="rId3">
            <a:alphaModFix/>
          </a:blip>
          <a:stretch>
            <a:fillRect/>
          </a:stretch>
        </p:blipFill>
        <p:spPr>
          <a:xfrm>
            <a:off x="4121299" y="923325"/>
            <a:ext cx="4622474" cy="2315950"/>
          </a:xfrm>
          <a:prstGeom prst="rect">
            <a:avLst/>
          </a:prstGeom>
          <a:noFill/>
          <a:ln>
            <a:noFill/>
          </a:ln>
        </p:spPr>
      </p:pic>
      <p:sp>
        <p:nvSpPr>
          <p:cNvPr id="124" name="Shape 124"/>
          <p:cNvSpPr/>
          <p:nvPr/>
        </p:nvSpPr>
        <p:spPr>
          <a:xfrm>
            <a:off x="0" y="25325"/>
            <a:ext cx="9111900" cy="771899"/>
          </a:xfrm>
          <a:prstGeom prst="roundRect">
            <a:avLst>
              <a:gd name="adj" fmla="val 16667"/>
            </a:avLst>
          </a:prstGeom>
          <a:solidFill>
            <a:srgbClr val="073763"/>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lgn="ctr" rtl="0">
              <a:spcBef>
                <a:spcPts val="0"/>
              </a:spcBef>
              <a:buNone/>
            </a:pPr>
            <a:r>
              <a:rPr lang="en" sz="2400">
                <a:solidFill>
                  <a:srgbClr val="FFFFFF"/>
                </a:solidFill>
              </a:rPr>
              <a:t>Research-Based Best Practice - Dr. John Hattie</a:t>
            </a:r>
          </a:p>
        </p:txBody>
      </p:sp>
      <p:sp>
        <p:nvSpPr>
          <p:cNvPr id="125" name="Shape 125"/>
          <p:cNvSpPr/>
          <p:nvPr/>
        </p:nvSpPr>
        <p:spPr>
          <a:xfrm>
            <a:off x="3901750" y="4122625"/>
            <a:ext cx="5134500" cy="888300"/>
          </a:xfrm>
          <a:prstGeom prst="rect">
            <a:avLst/>
          </a:prstGeom>
          <a:solidFill>
            <a:srgbClr val="073763"/>
          </a:solidFill>
          <a:ln>
            <a:noFill/>
          </a:ln>
        </p:spPr>
        <p:txBody>
          <a:bodyPr wrap="square" lIns="91425" tIns="91425" rIns="91425" bIns="91425" anchor="ctr" anchorCtr="0">
            <a:noAutofit/>
          </a:bodyPr>
          <a:lstStyle/>
          <a:p>
            <a:pPr lvl="0" algn="ctr" rtl="0">
              <a:spcBef>
                <a:spcPts val="0"/>
              </a:spcBef>
              <a:buNone/>
            </a:pPr>
            <a:r>
              <a:rPr lang="en" sz="3000" b="1">
                <a:solidFill>
                  <a:srgbClr val="FFFFFF"/>
                </a:solidFill>
              </a:rPr>
              <a:t>Retention</a:t>
            </a:r>
          </a:p>
        </p:txBody>
      </p:sp>
      <p:sp>
        <p:nvSpPr>
          <p:cNvPr id="126" name="Shape 126"/>
          <p:cNvSpPr/>
          <p:nvPr/>
        </p:nvSpPr>
        <p:spPr>
          <a:xfrm>
            <a:off x="0" y="987400"/>
            <a:ext cx="4095000" cy="4066200"/>
          </a:xfrm>
          <a:prstGeom prst="rect">
            <a:avLst/>
          </a:prstGeom>
          <a:noFill/>
          <a:ln>
            <a:noFill/>
          </a:ln>
        </p:spPr>
        <p:txBody>
          <a:bodyPr wrap="square" lIns="91425" tIns="91425" rIns="91425" bIns="91425" anchor="ctr" anchorCtr="0">
            <a:noAutofit/>
          </a:bodyPr>
          <a:lstStyle/>
          <a:p>
            <a:pPr lvl="0" rtl="0">
              <a:spcBef>
                <a:spcPts val="0"/>
              </a:spcBef>
              <a:buNone/>
            </a:pPr>
            <a:r>
              <a:rPr lang="en" sz="2400">
                <a:latin typeface="Droid Sans"/>
                <a:ea typeface="Droid Sans"/>
                <a:cs typeface="Droid Sans"/>
                <a:sym typeface="Droid Sans"/>
              </a:rPr>
              <a:t>You had the child for a year, and you failed, now you’re going to give him the same kind of curriculum, the same kind of strategies… </a:t>
            </a:r>
          </a:p>
          <a:p>
            <a:pPr lvl="0" rtl="0">
              <a:spcBef>
                <a:spcPts val="0"/>
              </a:spcBef>
              <a:buNone/>
            </a:pPr>
            <a:endParaRPr sz="2400">
              <a:latin typeface="Droid Sans"/>
              <a:ea typeface="Droid Sans"/>
              <a:cs typeface="Droid Sans"/>
              <a:sym typeface="Droid Sans"/>
            </a:endParaRPr>
          </a:p>
          <a:p>
            <a:pPr lvl="0" rtl="0">
              <a:spcBef>
                <a:spcPts val="0"/>
              </a:spcBef>
              <a:buNone/>
            </a:pPr>
            <a:r>
              <a:rPr lang="en" sz="2400">
                <a:latin typeface="Droid Sans"/>
                <a:ea typeface="Droid Sans"/>
                <a:cs typeface="Droid Sans"/>
                <a:sym typeface="Droid Sans"/>
              </a:rPr>
              <a:t>What that kid needs is not more, he needs different. </a:t>
            </a:r>
          </a:p>
          <a:p>
            <a:pPr lvl="0" rtl="0">
              <a:spcBef>
                <a:spcPts val="0"/>
              </a:spcBef>
              <a:buNone/>
            </a:pPr>
            <a:r>
              <a:rPr lang="en" sz="2400">
                <a:latin typeface="Droid Sans"/>
                <a:ea typeface="Droid Sans"/>
                <a:cs typeface="Droid Sans"/>
                <a:sym typeface="Droid Sans"/>
              </a:rPr>
              <a:t>- John Hattie  </a:t>
            </a:r>
          </a:p>
        </p:txBody>
      </p:sp>
      <p:cxnSp>
        <p:nvCxnSpPr>
          <p:cNvPr id="127" name="Shape 127"/>
          <p:cNvCxnSpPr/>
          <p:nvPr/>
        </p:nvCxnSpPr>
        <p:spPr>
          <a:xfrm flipH="1">
            <a:off x="4164325" y="3070100"/>
            <a:ext cx="2205600" cy="157800"/>
          </a:xfrm>
          <a:prstGeom prst="straightConnector1">
            <a:avLst/>
          </a:prstGeom>
          <a:noFill/>
          <a:ln w="76200" cap="flat" cmpd="sng">
            <a:solidFill>
              <a:srgbClr val="000000"/>
            </a:solidFill>
            <a:prstDash val="solid"/>
            <a:round/>
            <a:headEnd type="none" w="lg" len="lg"/>
            <a:tailEnd type="triangle" w="lg" len="lg"/>
          </a:ln>
        </p:spPr>
      </p:cxnSp>
      <p:sp>
        <p:nvSpPr>
          <p:cNvPr id="128" name="Shape 128"/>
          <p:cNvSpPr/>
          <p:nvPr/>
        </p:nvSpPr>
        <p:spPr>
          <a:xfrm>
            <a:off x="6273325" y="3018525"/>
            <a:ext cx="135600" cy="129300"/>
          </a:xfrm>
          <a:prstGeom prst="ellipse">
            <a:avLst/>
          </a:prstGeom>
          <a:solidFill>
            <a:srgbClr val="000000"/>
          </a:solid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29" name="Shape 129"/>
          <p:cNvSpPr/>
          <p:nvPr/>
        </p:nvSpPr>
        <p:spPr>
          <a:xfrm>
            <a:off x="5628500" y="3191075"/>
            <a:ext cx="2003400" cy="888300"/>
          </a:xfrm>
          <a:prstGeom prst="ellipse">
            <a:avLst/>
          </a:prstGeom>
          <a:noFill/>
          <a:ln>
            <a:noFill/>
          </a:ln>
        </p:spPr>
        <p:txBody>
          <a:bodyPr wrap="square" lIns="91425" tIns="91425" rIns="91425" bIns="91425" anchor="ctr" anchorCtr="0">
            <a:noAutofit/>
          </a:bodyPr>
          <a:lstStyle/>
          <a:p>
            <a:pPr lvl="0" rtl="0">
              <a:spcBef>
                <a:spcPts val="0"/>
              </a:spcBef>
              <a:buNone/>
            </a:pPr>
            <a:r>
              <a:rPr lang="en"/>
              <a:t>-0.17 effect size</a:t>
            </a:r>
          </a:p>
        </p:txBody>
      </p:sp>
    </p:spTree>
    <p:extLst>
      <p:ext uri="{BB962C8B-B14F-4D97-AF65-F5344CB8AC3E}">
        <p14:creationId xmlns:p14="http://schemas.microsoft.com/office/powerpoint/2010/main" xmlns="" val="1110921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Shape 110"/>
          <p:cNvPicPr preferRelativeResize="0"/>
          <p:nvPr/>
        </p:nvPicPr>
        <p:blipFill>
          <a:blip r:embed="rId3">
            <a:alphaModFix/>
          </a:blip>
          <a:stretch>
            <a:fillRect/>
          </a:stretch>
        </p:blipFill>
        <p:spPr>
          <a:xfrm>
            <a:off x="4121299" y="923325"/>
            <a:ext cx="4622474" cy="2315950"/>
          </a:xfrm>
          <a:prstGeom prst="rect">
            <a:avLst/>
          </a:prstGeom>
          <a:noFill/>
          <a:ln>
            <a:noFill/>
          </a:ln>
        </p:spPr>
      </p:pic>
      <p:sp>
        <p:nvSpPr>
          <p:cNvPr id="111" name="Shape 111"/>
          <p:cNvSpPr/>
          <p:nvPr/>
        </p:nvSpPr>
        <p:spPr>
          <a:xfrm>
            <a:off x="0" y="25325"/>
            <a:ext cx="9111900" cy="771899"/>
          </a:xfrm>
          <a:prstGeom prst="roundRect">
            <a:avLst>
              <a:gd name="adj" fmla="val 16667"/>
            </a:avLst>
          </a:prstGeom>
          <a:solidFill>
            <a:srgbClr val="073763"/>
          </a:solidFill>
          <a:ln w="9525" cap="flat" cmpd="sng">
            <a:solidFill>
              <a:schemeClr val="dk2"/>
            </a:solidFill>
            <a:prstDash val="solid"/>
            <a:round/>
            <a:headEnd type="none" w="med" len="med"/>
            <a:tailEnd type="none" w="med" len="med"/>
          </a:ln>
        </p:spPr>
        <p:txBody>
          <a:bodyPr wrap="square" lIns="91425" tIns="91425" rIns="91425" bIns="91425" anchor="ctr" anchorCtr="0">
            <a:noAutofit/>
          </a:bodyPr>
          <a:lstStyle/>
          <a:p>
            <a:pPr lvl="0" algn="ctr" rtl="0">
              <a:spcBef>
                <a:spcPts val="0"/>
              </a:spcBef>
              <a:buNone/>
            </a:pPr>
            <a:r>
              <a:rPr lang="en" sz="2400">
                <a:solidFill>
                  <a:srgbClr val="FFFFFF"/>
                </a:solidFill>
              </a:rPr>
              <a:t>Research-Based Best Practice - Dr. John Hattie</a:t>
            </a:r>
          </a:p>
        </p:txBody>
      </p:sp>
      <p:sp>
        <p:nvSpPr>
          <p:cNvPr id="112" name="Shape 112"/>
          <p:cNvSpPr/>
          <p:nvPr/>
        </p:nvSpPr>
        <p:spPr>
          <a:xfrm>
            <a:off x="3901750" y="4122625"/>
            <a:ext cx="5134500" cy="888300"/>
          </a:xfrm>
          <a:prstGeom prst="rect">
            <a:avLst/>
          </a:prstGeom>
          <a:solidFill>
            <a:srgbClr val="073763"/>
          </a:solidFill>
          <a:ln>
            <a:noFill/>
          </a:ln>
        </p:spPr>
        <p:txBody>
          <a:bodyPr wrap="square" lIns="91425" tIns="91425" rIns="91425" bIns="91425" anchor="ctr" anchorCtr="0">
            <a:noAutofit/>
          </a:bodyPr>
          <a:lstStyle/>
          <a:p>
            <a:pPr lvl="0" algn="ctr" rtl="0">
              <a:spcBef>
                <a:spcPts val="0"/>
              </a:spcBef>
              <a:buNone/>
            </a:pPr>
            <a:r>
              <a:rPr lang="en" sz="3000" b="1">
                <a:solidFill>
                  <a:srgbClr val="FFFFFF"/>
                </a:solidFill>
              </a:rPr>
              <a:t>Ability Grouping</a:t>
            </a:r>
          </a:p>
        </p:txBody>
      </p:sp>
      <p:sp>
        <p:nvSpPr>
          <p:cNvPr id="113" name="Shape 113"/>
          <p:cNvSpPr/>
          <p:nvPr/>
        </p:nvSpPr>
        <p:spPr>
          <a:xfrm>
            <a:off x="0" y="674600"/>
            <a:ext cx="4095000" cy="1578900"/>
          </a:xfrm>
          <a:prstGeom prst="rect">
            <a:avLst/>
          </a:prstGeom>
          <a:noFill/>
          <a:ln>
            <a:noFill/>
          </a:ln>
        </p:spPr>
        <p:txBody>
          <a:bodyPr wrap="square" lIns="91425" tIns="91425" rIns="91425" bIns="91425" anchor="ctr" anchorCtr="0">
            <a:noAutofit/>
          </a:bodyPr>
          <a:lstStyle/>
          <a:p>
            <a:pPr lvl="0" rtl="0">
              <a:spcBef>
                <a:spcPts val="0"/>
              </a:spcBef>
              <a:buNone/>
            </a:pPr>
            <a:r>
              <a:rPr lang="en" sz="2400">
                <a:latin typeface="Droid Sans"/>
                <a:ea typeface="Droid Sans"/>
                <a:cs typeface="Droid Sans"/>
                <a:sym typeface="Droid Sans"/>
              </a:rPr>
              <a:t>The problem with tracking is the expectations it sets for kids. </a:t>
            </a:r>
          </a:p>
        </p:txBody>
      </p:sp>
      <p:cxnSp>
        <p:nvCxnSpPr>
          <p:cNvPr id="114" name="Shape 114"/>
          <p:cNvCxnSpPr/>
          <p:nvPr/>
        </p:nvCxnSpPr>
        <p:spPr>
          <a:xfrm rot="10800000">
            <a:off x="4911325" y="1886900"/>
            <a:ext cx="1458600" cy="1183200"/>
          </a:xfrm>
          <a:prstGeom prst="straightConnector1">
            <a:avLst/>
          </a:prstGeom>
          <a:noFill/>
          <a:ln w="76200" cap="flat" cmpd="sng">
            <a:solidFill>
              <a:srgbClr val="000000"/>
            </a:solidFill>
            <a:prstDash val="solid"/>
            <a:round/>
            <a:headEnd type="none" w="lg" len="lg"/>
            <a:tailEnd type="triangle" w="lg" len="lg"/>
          </a:ln>
        </p:spPr>
      </p:cxnSp>
      <p:sp>
        <p:nvSpPr>
          <p:cNvPr id="115" name="Shape 115"/>
          <p:cNvSpPr/>
          <p:nvPr/>
        </p:nvSpPr>
        <p:spPr>
          <a:xfrm>
            <a:off x="6329050" y="3018525"/>
            <a:ext cx="135600" cy="129300"/>
          </a:xfrm>
          <a:prstGeom prst="ellipse">
            <a:avLst/>
          </a:prstGeom>
          <a:solidFill>
            <a:srgbClr val="000000"/>
          </a:solidFill>
          <a:ln w="9525" cap="flat" cmpd="sng">
            <a:solidFill>
              <a:srgbClr val="000000"/>
            </a:solidFill>
            <a:prstDash val="solid"/>
            <a:round/>
            <a:headEnd type="none" w="med" len="med"/>
            <a:tailEnd type="none" w="med" len="med"/>
          </a:ln>
        </p:spPr>
        <p:txBody>
          <a:bodyPr wrap="square" lIns="91425" tIns="91425" rIns="91425" bIns="91425" anchor="ctr" anchorCtr="0">
            <a:noAutofit/>
          </a:bodyPr>
          <a:lstStyle/>
          <a:p>
            <a:pPr lvl="0">
              <a:spcBef>
                <a:spcPts val="0"/>
              </a:spcBef>
              <a:buNone/>
            </a:pPr>
            <a:endParaRPr/>
          </a:p>
        </p:txBody>
      </p:sp>
      <p:sp>
        <p:nvSpPr>
          <p:cNvPr id="116" name="Shape 116"/>
          <p:cNvSpPr/>
          <p:nvPr/>
        </p:nvSpPr>
        <p:spPr>
          <a:xfrm>
            <a:off x="4665950" y="3130275"/>
            <a:ext cx="2003400" cy="888300"/>
          </a:xfrm>
          <a:prstGeom prst="ellipse">
            <a:avLst/>
          </a:prstGeom>
          <a:noFill/>
          <a:ln>
            <a:noFill/>
          </a:ln>
        </p:spPr>
        <p:txBody>
          <a:bodyPr wrap="square" lIns="91425" tIns="91425" rIns="91425" bIns="91425" anchor="ctr" anchorCtr="0">
            <a:noAutofit/>
          </a:bodyPr>
          <a:lstStyle/>
          <a:p>
            <a:pPr lvl="0" rtl="0">
              <a:spcBef>
                <a:spcPts val="0"/>
              </a:spcBef>
              <a:buNone/>
            </a:pPr>
            <a:r>
              <a:rPr lang="en"/>
              <a:t>0.12 effect size</a:t>
            </a:r>
          </a:p>
        </p:txBody>
      </p:sp>
      <p:sp>
        <p:nvSpPr>
          <p:cNvPr id="117" name="Shape 117"/>
          <p:cNvSpPr/>
          <p:nvPr/>
        </p:nvSpPr>
        <p:spPr>
          <a:xfrm>
            <a:off x="0" y="2053425"/>
            <a:ext cx="3953400" cy="1620300"/>
          </a:xfrm>
          <a:prstGeom prst="rect">
            <a:avLst/>
          </a:prstGeom>
          <a:noFill/>
          <a:ln>
            <a:noFill/>
          </a:ln>
        </p:spPr>
        <p:txBody>
          <a:bodyPr wrap="square" lIns="91425" tIns="91425" rIns="91425" bIns="91425" anchor="ctr" anchorCtr="0">
            <a:noAutofit/>
          </a:bodyPr>
          <a:lstStyle/>
          <a:p>
            <a:pPr lvl="0" rtl="0">
              <a:spcBef>
                <a:spcPts val="0"/>
              </a:spcBef>
              <a:buNone/>
            </a:pPr>
            <a:r>
              <a:rPr lang="en" sz="2400">
                <a:solidFill>
                  <a:schemeClr val="dk1"/>
                </a:solidFill>
                <a:latin typeface="Droid Sans"/>
                <a:ea typeface="Droid Sans"/>
                <a:cs typeface="Droid Sans"/>
                <a:sym typeface="Droid Sans"/>
              </a:rPr>
              <a:t>It says to them very clearly, this is where you perform...</a:t>
            </a:r>
          </a:p>
        </p:txBody>
      </p:sp>
      <p:sp>
        <p:nvSpPr>
          <p:cNvPr id="118" name="Shape 118"/>
          <p:cNvSpPr/>
          <p:nvPr/>
        </p:nvSpPr>
        <p:spPr>
          <a:xfrm>
            <a:off x="53925" y="4145775"/>
            <a:ext cx="3712800" cy="356700"/>
          </a:xfrm>
          <a:prstGeom prst="rect">
            <a:avLst/>
          </a:prstGeom>
          <a:noFill/>
          <a:ln>
            <a:noFill/>
          </a:ln>
        </p:spPr>
        <p:txBody>
          <a:bodyPr wrap="square" lIns="91425" tIns="91425" rIns="91425" bIns="91425" anchor="ctr" anchorCtr="0">
            <a:noAutofit/>
          </a:bodyPr>
          <a:lstStyle/>
          <a:p>
            <a:pPr lvl="0" rtl="0">
              <a:spcBef>
                <a:spcPts val="0"/>
              </a:spcBef>
              <a:buNone/>
            </a:pPr>
            <a:r>
              <a:rPr lang="en" sz="2400">
                <a:solidFill>
                  <a:schemeClr val="dk1"/>
                </a:solidFill>
                <a:latin typeface="Droid Sans"/>
                <a:ea typeface="Droid Sans"/>
                <a:cs typeface="Droid Sans"/>
                <a:sym typeface="Droid Sans"/>
              </a:rPr>
              <a:t>Quite often teachers only teach material that is relative to that tracking.  </a:t>
            </a:r>
            <a:r>
              <a:rPr lang="en" sz="1800">
                <a:solidFill>
                  <a:schemeClr val="dk1"/>
                </a:solidFill>
                <a:latin typeface="Droid Sans"/>
                <a:ea typeface="Droid Sans"/>
                <a:cs typeface="Droid Sans"/>
                <a:sym typeface="Droid Sans"/>
              </a:rPr>
              <a:t>-John Hattie</a:t>
            </a:r>
          </a:p>
        </p:txBody>
      </p:sp>
    </p:spTree>
    <p:extLst>
      <p:ext uri="{BB962C8B-B14F-4D97-AF65-F5344CB8AC3E}">
        <p14:creationId xmlns:p14="http://schemas.microsoft.com/office/powerpoint/2010/main" xmlns="" val="2865366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1135</Words>
  <Application>Microsoft Office PowerPoint</Application>
  <PresentationFormat>On-screen Show (16:9)</PresentationFormat>
  <Paragraphs>149</Paragraphs>
  <Slides>26</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26</vt:i4>
      </vt:variant>
    </vt:vector>
  </HeadingPairs>
  <TitlesOfParts>
    <vt:vector size="31" baseType="lpstr">
      <vt:lpstr>Arial</vt:lpstr>
      <vt:lpstr>Droid Sans</vt:lpstr>
      <vt:lpstr>Simple Light</vt:lpstr>
      <vt:lpstr>Simple Light</vt:lpstr>
      <vt:lpstr>Simple Light</vt:lpstr>
      <vt:lpstr>The Nature of Regional Professional Development Centers: Helping Improve Student Achievement</vt:lpstr>
      <vt:lpstr>The Value of Ongoing Professional Development</vt:lpstr>
      <vt:lpstr>Dr. John Hattie’s Research</vt:lpstr>
      <vt:lpstr>Scale of Effective Practices - Dr. John Hattie</vt:lpstr>
      <vt:lpstr>Slide 5</vt:lpstr>
      <vt:lpstr>Slide 6</vt:lpstr>
      <vt:lpstr>Slide 7</vt:lpstr>
      <vt:lpstr>Slide 8</vt:lpstr>
      <vt:lpstr>Slide 9</vt:lpstr>
      <vt:lpstr>Slide 10</vt:lpstr>
      <vt:lpstr>Regional Professional Development Centers</vt:lpstr>
      <vt:lpstr>Slide 12</vt:lpstr>
      <vt:lpstr>RPDC Programs and Services</vt:lpstr>
      <vt:lpstr>Special Needs Students</vt:lpstr>
      <vt:lpstr>Addressing student behavior issues</vt:lpstr>
      <vt:lpstr>Career Focused Efforts</vt:lpstr>
      <vt:lpstr>Missouri Model Districts</vt:lpstr>
      <vt:lpstr>Missouri Leadership Development System</vt:lpstr>
      <vt:lpstr>Teacher Development</vt:lpstr>
      <vt:lpstr>Dyslexia Training</vt:lpstr>
      <vt:lpstr>Content Area Specific Training</vt:lpstr>
      <vt:lpstr>Other training and support </vt:lpstr>
      <vt:lpstr>Observation/Feedback/Coaching</vt:lpstr>
      <vt:lpstr>Regional Connections and Networking</vt:lpstr>
      <vt:lpstr>RPDC Consultants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Gross, Tracy L</dc:creator>
  <cp:lastModifiedBy>User</cp:lastModifiedBy>
  <cp:revision>50</cp:revision>
  <dcterms:modified xsi:type="dcterms:W3CDTF">2018-10-25T17:59:43Z</dcterms:modified>
</cp:coreProperties>
</file>