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33f6976ff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33f6976ff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3f6976ff_0_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3f6976ff_0_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3f6976ff_0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3f6976ff_0_1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3f6976ff_0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3f6976ff_0_1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33f6976ff_0_3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33f6976ff_0_3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3f6976ff_0_2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3f6976ff_0_2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33f6976ff_0_3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33f6976ff_0_3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33f6976ff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33f6976ff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3f6976ff_0_2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3f6976ff_0_2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33f6976ff_0_4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33f6976ff_0_4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484c593ea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484c593ea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3f6976ff_0_4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3f6976ff_0_4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3f6976ff_0_4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3f6976ff_0_4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33f6976ff_0_4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33f6976ff_0_4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433f6976f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433f6976f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483cece62_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483cece62_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33f6976ff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33f6976ff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33f6976ff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33f6976ff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33f6976ff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33f6976ff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3f6976ff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3f6976ff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3f6976ff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3f6976ff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563760"/>
            <a:ext cx="82296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457200" y="411480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457200" y="3633383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57200" y="431776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7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457200" y="50232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xePe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4W5pF7Sv1ekIQyoLKrlegGjI9I6cPV01nb2CeNmebK0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ocs.google.com/spreadsheets/d/1unzKhLD-7MrWsdaPoXM1D38dMAxWpOkrZKH9jjrzq4o/edit?usp=shari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docs.google.com/document/d/1pOFMPRHbaje_a8qB7XHu2mRJPLpy9Ex5AyJa2QDO6Js/edit?usp=sharing" TargetMode="External"/><Relationship Id="rId7" Type="http://schemas.openxmlformats.org/officeDocument/2006/relationships/hyperlink" Target="https://docs.google.com/document/d/1V0YlZVoWJXsF6_SfC4W8ACfRNQmcUVYuXf0dTyy2FYE/edit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docs.google.com/spreadsheets/d/1P5jw8p0Swu3BE4GB11udAjpCHpDArLMBaG3ILa1C8g8/edit?usp=sharing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O2UlXG87hG6SJepxiY2Jabc7Fx2ydgTt3jUQy9SP7b4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docs.google.com/spreadsheets/d/1nIDvBplgaZws0bGM1ro2EaNsMWw_9y6XWTkHvDX-m1c/edit?usp=sharing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itAzc2IS33MNVT_zOHXQ_ciYCB4U-1nkkJ9aJnHXRWA/edit?usp=sharing" TargetMode="External"/><Relationship Id="rId3" Type="http://schemas.openxmlformats.org/officeDocument/2006/relationships/hyperlink" Target="https://docs.google.com/spreadsheets/d/1XjtuBs9QiNQq4K9fGfvubarXaYGnEMFv3Y9nhas6aFg/edit?usp=sharing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docs.google.com/document/d/129dUIbTms0d9NrhDseiuSnQwob2BH3i2YcCZURJFdRM/edit?usp=sharing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1+minute+timer&amp;oq=1+minute+timer&amp;aqs=chrome..69i57j69i64j0j69i60l2j0.1351j0j7&amp;sourceid=chrome&amp;es_sm=122&amp;ie=UTF-8&amp;safe=active&amp;ssui=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617275" y="956750"/>
            <a:ext cx="75063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Interpreting Data to Make Data-Driven Decisions</a:t>
            </a:r>
            <a:endParaRPr sz="6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0" y="4514000"/>
            <a:ext cx="91440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marR="7620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https://goo.gl/DxePei</a:t>
            </a:r>
            <a:endParaRPr sz="1800" b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2743200" marR="7620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25" y="38078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512" y="38078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325" y="3552375"/>
            <a:ext cx="7272200" cy="10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When and Why Use Big Data?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Big Data is effective to use to establish a scheme and plan for unit instruction. This gives a big picture.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Big Data can also assist in chunked lesson plans. Chunked plans are basically a list of plans created based on Big Data that may last longer or shorter than the original time thought.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Big Data is best studied for larger group of students.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○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For example, the class scored particularly low in fractions, so unit lessons need to reflect more diligence in that area.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○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Benchmarking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Little Data Examples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424775" y="1024375"/>
            <a:ext cx="8719200" cy="4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Thumbs up/Thumbs Down		1-5 Hand Signs			Clapping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3 pile strategy				     	Call and Response		Anticipation Guide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Exit Tickets					      	Thermometer Hand		Parking Lot Chart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Twitter Post Activity				Kahoot, Quizlet, Plickers, Padlet, etc.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Opinion Charts (students write their opinion about what they learned)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Scaled ratings (1-10 scale, circle where you are from confident to not confident)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Predict success (students predict score on an assessment, then compare assessment score to prediction score)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Case scenarios (writing skill activity = explain or narrate what they might do to solve a problem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latin typeface="Bitter"/>
                <a:ea typeface="Bitter"/>
                <a:cs typeface="Bitter"/>
                <a:sym typeface="Bitter"/>
              </a:rPr>
              <a:t>...The list is long and plentiful.</a:t>
            </a:r>
            <a:endParaRPr sz="1800" i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When and Why Use Little Data?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Bitter"/>
              <a:buChar char="●"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Little data is awesome for Checks for Understanding.  They can and should be used multiple times per class.  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itter"/>
              <a:buChar char="●"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Use little data to tweak the lesson in class.  No plan is perfect as each class changes and taking in little data helps adjust for each class.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itter"/>
              <a:buChar char="●"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Use little data see what students need differentiation.  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itter"/>
              <a:buChar char="●"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Use little data to create student groupings.  </a:t>
            </a:r>
            <a:endParaRPr sz="18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Bitter"/>
              <a:buChar char="●"/>
            </a:pPr>
            <a:r>
              <a:rPr lang="en" sz="1800">
                <a:latin typeface="Bitter"/>
                <a:ea typeface="Bitter"/>
                <a:cs typeface="Bitter"/>
                <a:sym typeface="Bitter"/>
              </a:rPr>
              <a:t>Use little data to see what sticks and what gets thrown out of a lesson.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8050" y="3527825"/>
            <a:ext cx="2715450" cy="12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Do We Use Big Data?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MAP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Quarterly Benchmarks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Pre and Post Assessments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648" y="1315575"/>
            <a:ext cx="3624251" cy="358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Overall MAP Data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24" name="Google Shape;124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675" y="1357376"/>
            <a:ext cx="5608799" cy="22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 rot="-248">
            <a:off x="3034405" y="3614305"/>
            <a:ext cx="415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Spreadsheets By Graduating Class</a:t>
            </a: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MAP Item Analysis Summary 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 rot="-801181">
            <a:off x="373505" y="2814654"/>
            <a:ext cx="4155440" cy="50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3727225" y="3722400"/>
            <a:ext cx="1943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 rot="-645641">
            <a:off x="764600" y="3722357"/>
            <a:ext cx="4155166" cy="48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009" y="1318186"/>
            <a:ext cx="4667824" cy="34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Sorting the MAP Item Analysis Summary 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 rot="-801181">
            <a:off x="373505" y="2814654"/>
            <a:ext cx="4155440" cy="50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3727225" y="3722400"/>
            <a:ext cx="1943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 rot="-645641">
            <a:off x="764600" y="3722357"/>
            <a:ext cx="4155166" cy="48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50" y="1280674"/>
            <a:ext cx="4021225" cy="345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508" y="1800128"/>
            <a:ext cx="3404742" cy="235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MAP Item Analysis Summary and Evaluation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 rot="-801181">
            <a:off x="373505" y="2814654"/>
            <a:ext cx="4155440" cy="50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51" name="Google Shape;151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1825" y="1316400"/>
            <a:ext cx="1943401" cy="25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3721838" y="3722400"/>
            <a:ext cx="1943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Item Analysis Summary </a:t>
            </a:r>
            <a:endParaRPr b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Evaluation</a:t>
            </a: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 rot="-645641">
            <a:off x="822300" y="3722357"/>
            <a:ext cx="4155166" cy="48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54" name="Google Shape;154;p2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28376">
            <a:off x="139913" y="1534529"/>
            <a:ext cx="3204661" cy="207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 rot="-539338">
            <a:off x="57674" y="3484184"/>
            <a:ext cx="4155030" cy="48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Where is the information being taught?</a:t>
            </a:r>
            <a:endParaRPr b="1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56" name="Google Shape;156;p2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84473">
            <a:off x="5946213" y="1518778"/>
            <a:ext cx="3053187" cy="240357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 rot="239461">
            <a:off x="6247287" y="3902775"/>
            <a:ext cx="4155176" cy="48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Standards per Session</a:t>
            </a: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Benchmark Data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 rot="-248">
            <a:off x="3034405" y="3614305"/>
            <a:ext cx="415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64" name="Google Shape;164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925" y="1287928"/>
            <a:ext cx="2978840" cy="224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3515" y="1287928"/>
            <a:ext cx="3310706" cy="224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Pre and Post Assessment Data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 rot="-248">
            <a:off x="3034405" y="3614305"/>
            <a:ext cx="415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72" name="Google Shape;172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50" y="1024175"/>
            <a:ext cx="3483874" cy="19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4760" y="1024175"/>
            <a:ext cx="4237540" cy="197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4750" y="3019525"/>
            <a:ext cx="4237550" cy="21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151" y="3079301"/>
            <a:ext cx="3592700" cy="20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Who am I?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1118150"/>
            <a:ext cx="82296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A0002"/>
              </a:buClr>
              <a:buSzPts val="1800"/>
              <a:buFont typeface="Bitter"/>
              <a:buChar char="●"/>
            </a:pPr>
            <a:r>
              <a:rPr lang="en" sz="1800">
                <a:solidFill>
                  <a:srgbClr val="DA0002"/>
                </a:solidFill>
                <a:latin typeface="Bitter"/>
                <a:ea typeface="Bitter"/>
                <a:cs typeface="Bitter"/>
                <a:sym typeface="Bitter"/>
              </a:rPr>
              <a:t>Melissa Husereau</a:t>
            </a:r>
            <a:endParaRPr sz="1800">
              <a:solidFill>
                <a:srgbClr val="DA0002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itter"/>
              <a:buChar char="○"/>
            </a:pP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Director of Teaching and Learning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itter"/>
              <a:buChar char="○"/>
            </a:pPr>
            <a:r>
              <a:rPr lang="en" sz="14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mhusereau@stcmo.org</a:t>
            </a:r>
            <a:endParaRPr sz="14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○"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636-629-3500 ext. 3008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○"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@husereaumelissa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Who is responsible for this data?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Administrators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Instructional Coaches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Teachers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Students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299" y="1466999"/>
            <a:ext cx="3763147" cy="250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When does this occur?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Common Plan Times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Early Release Wednesdays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425" y="2084721"/>
            <a:ext cx="4991474" cy="27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Questions?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75" y="1239113"/>
            <a:ext cx="2215550" cy="22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088" y="1286450"/>
            <a:ext cx="2687725" cy="16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925" y="3568725"/>
            <a:ext cx="2215550" cy="14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5175" y="1309300"/>
            <a:ext cx="1970675" cy="14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7">
            <a:alphaModFix/>
          </a:blip>
          <a:srcRect l="-13210" t="3350" r="13209" b="-3350"/>
          <a:stretch/>
        </p:blipFill>
        <p:spPr>
          <a:xfrm>
            <a:off x="2490525" y="3327600"/>
            <a:ext cx="1736800" cy="1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9288" y="3249075"/>
            <a:ext cx="2433798" cy="15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48838" y="3201775"/>
            <a:ext cx="1543350" cy="15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1850" y="1399475"/>
            <a:ext cx="1288875" cy="12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Where Am I From?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457200" y="1002525"/>
            <a:ext cx="82296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A0002"/>
              </a:buClr>
              <a:buSzPts val="1800"/>
              <a:buFont typeface="Bitter"/>
              <a:buChar char="●"/>
            </a:pPr>
            <a:r>
              <a:rPr lang="en" sz="1800">
                <a:solidFill>
                  <a:srgbClr val="DA0002"/>
                </a:solidFill>
                <a:latin typeface="Bitter"/>
                <a:ea typeface="Bitter"/>
                <a:cs typeface="Bitter"/>
                <a:sym typeface="Bitter"/>
              </a:rPr>
              <a:t>St. Clair R-XIII School District</a:t>
            </a:r>
            <a:endParaRPr sz="1800">
              <a:solidFill>
                <a:srgbClr val="DA0002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4 buildings: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■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St. Clair Elementary (preK-2)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■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Murray Elementary (3-5)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■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St. Clair Junior High (6-8)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■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St. Clair High School (9-12) 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Char char="○"/>
            </a:pPr>
            <a:r>
              <a:rPr lang="en" sz="1600">
                <a:latin typeface="Bitter"/>
                <a:ea typeface="Bitter"/>
                <a:cs typeface="Bitter"/>
                <a:sym typeface="Bitter"/>
              </a:rPr>
              <a:t>Approximately 2200 students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210 certified staff including administration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230 classified staff members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Instructional Coaches at each building</a:t>
            </a:r>
            <a:endParaRPr sz="16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625" y="1578938"/>
            <a:ext cx="285750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Why Are We Here?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70665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71438"/>
            <a:ext cx="86106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Does Data Make You Feel Like…?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70665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75" y="1264188"/>
            <a:ext cx="66484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is data?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Use a shoulder partner and in </a:t>
            </a:r>
            <a:r>
              <a:rPr lang="en" sz="22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one minute</a:t>
            </a:r>
            <a:r>
              <a:rPr lang="en" sz="2200">
                <a:latin typeface="Bitter"/>
                <a:ea typeface="Bitter"/>
                <a:cs typeface="Bitter"/>
                <a:sym typeface="Bitter"/>
              </a:rPr>
              <a:t> brainstorm what data is to you.</a:t>
            </a: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425" y="24163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Big Data vs Little Data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Each can drive instruction and/or alter instruction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13716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Bitter"/>
              <a:buChar char="➔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Everybody Writes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18288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◆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What is Big Data?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18288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◆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What is Little Data?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7048">
            <a:off x="5830425" y="2211500"/>
            <a:ext cx="1827775" cy="12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125" y="418325"/>
            <a:ext cx="3497825" cy="419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Big Data Examples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424775" y="1128800"/>
            <a:ext cx="82620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MAP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Pre and Post Assessments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Benchmark Assessments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SLOs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Bitter"/>
              <a:buChar char="●"/>
            </a:pPr>
            <a:r>
              <a:rPr lang="en" sz="2200">
                <a:latin typeface="Bitter"/>
                <a:ea typeface="Bitter"/>
                <a:cs typeface="Bitter"/>
                <a:sym typeface="Bitter"/>
              </a:rPr>
              <a:t>Surveys</a:t>
            </a:r>
            <a:endParaRPr sz="22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675" y="3267325"/>
            <a:ext cx="2910725" cy="15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Swiss</vt:lpstr>
      <vt:lpstr>Interpreting Data to Make Data-Driven Decisions</vt:lpstr>
      <vt:lpstr>Who am I?</vt:lpstr>
      <vt:lpstr>Where Am I From?</vt:lpstr>
      <vt:lpstr>Why Are We Here?</vt:lpstr>
      <vt:lpstr>Does Data Make You Feel Like…?</vt:lpstr>
      <vt:lpstr>What is data?</vt:lpstr>
      <vt:lpstr>Big Data vs Little Data</vt:lpstr>
      <vt:lpstr>Slide 8</vt:lpstr>
      <vt:lpstr>Big Data Examples</vt:lpstr>
      <vt:lpstr>When and Why Use Big Data?</vt:lpstr>
      <vt:lpstr>Little Data Examples</vt:lpstr>
      <vt:lpstr>When and Why Use Little Data?</vt:lpstr>
      <vt:lpstr>How Do We Use Big Data?</vt:lpstr>
      <vt:lpstr>Overall MAP Data</vt:lpstr>
      <vt:lpstr>MAP Item Analysis Summary </vt:lpstr>
      <vt:lpstr>Sorting the MAP Item Analysis Summary </vt:lpstr>
      <vt:lpstr>MAP Item Analysis Summary and Evaluation</vt:lpstr>
      <vt:lpstr>Benchmark Data</vt:lpstr>
      <vt:lpstr>Pre and Post Assessment Data</vt:lpstr>
      <vt:lpstr>Who is responsible for this data?</vt:lpstr>
      <vt:lpstr>When does this occur?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Data to Make Data-Driven Decisions</dc:title>
  <dc:creator>User</dc:creator>
  <cp:lastModifiedBy>User</cp:lastModifiedBy>
  <cp:revision>1</cp:revision>
  <dcterms:modified xsi:type="dcterms:W3CDTF">2018-10-19T20:16:38Z</dcterms:modified>
</cp:coreProperties>
</file>