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83"/>
    <p:restoredTop sz="94579"/>
  </p:normalViewPr>
  <p:slideViewPr>
    <p:cSldViewPr snapToGrid="0" snapToObjects="1">
      <p:cViewPr varScale="1">
        <p:scale>
          <a:sx n="29" d="100"/>
          <a:sy n="29" d="100"/>
        </p:scale>
        <p:origin x="-6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E915-F7C0-8340-A2F4-2149DAA0DC32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DBA0-9645-AB4C-A27D-310F8920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06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60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595" y="802298"/>
            <a:ext cx="9892258" cy="134001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Four Day School Week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595" y="2142309"/>
            <a:ext cx="9892256" cy="177654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Reflections on the First Year</a:t>
            </a:r>
          </a:p>
          <a:p>
            <a:pPr algn="ctr"/>
            <a:r>
              <a:rPr lang="en-US" sz="3200" dirty="0" smtClean="0"/>
              <a:t>Dr. Kim Finch, Missouri State University</a:t>
            </a:r>
          </a:p>
          <a:p>
            <a:pPr algn="ctr"/>
            <a:r>
              <a:rPr lang="en-US" sz="3200" dirty="0" smtClean="0"/>
              <a:t>Dr. Shannon Snow, Stockton R-I Schools</a:t>
            </a:r>
          </a:p>
          <a:p>
            <a:pPr algn="ctr"/>
            <a:r>
              <a:rPr lang="en-US" sz="3200" dirty="0" smtClean="0"/>
              <a:t>Dr. Jon Turner, Missouri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068" y="4481785"/>
            <a:ext cx="1145082" cy="109695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215" y="4467542"/>
            <a:ext cx="1685314" cy="11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80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4704"/>
          </a:xfrm>
        </p:spPr>
        <p:txBody>
          <a:bodyPr/>
          <a:lstStyle/>
          <a:p>
            <a:r>
              <a:rPr lang="en-US" dirty="0" smtClean="0"/>
              <a:t>Parent Survey Results </a:t>
            </a:r>
            <a:r>
              <a:rPr lang="en-US" sz="2800" dirty="0" smtClean="0"/>
              <a:t>(n=159)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0504"/>
            <a:ext cx="9601200" cy="4316896"/>
          </a:xfrm>
        </p:spPr>
        <p:txBody>
          <a:bodyPr/>
          <a:lstStyle/>
          <a:p>
            <a:r>
              <a:rPr lang="en-US" dirty="0" smtClean="0"/>
              <a:t>All parent groups support the four-day school week and most parent groups support the move very strongly</a:t>
            </a:r>
          </a:p>
          <a:p>
            <a:r>
              <a:rPr lang="en-US" dirty="0" smtClean="0"/>
              <a:t>While all groups support the four-day week----parental support increases with the age of their children</a:t>
            </a:r>
          </a:p>
          <a:p>
            <a:r>
              <a:rPr lang="en-US" dirty="0" smtClean="0"/>
              <a:t>All groups agree that the four-day week has had:</a:t>
            </a:r>
          </a:p>
          <a:p>
            <a:pPr lvl="1"/>
            <a:r>
              <a:rPr lang="en-US" dirty="0" smtClean="0"/>
              <a:t>A positive impact on their family</a:t>
            </a:r>
          </a:p>
          <a:p>
            <a:pPr lvl="1"/>
            <a:r>
              <a:rPr lang="en-US" dirty="0" smtClean="0"/>
              <a:t>Their children are as successful in school now as they were before</a:t>
            </a:r>
          </a:p>
          <a:p>
            <a:r>
              <a:rPr lang="en-US" dirty="0" smtClean="0"/>
              <a:t>All groups did not feel that the four-day week had:</a:t>
            </a:r>
          </a:p>
          <a:p>
            <a:pPr lvl="1"/>
            <a:r>
              <a:rPr lang="en-US" dirty="0" smtClean="0"/>
              <a:t>Increased homework</a:t>
            </a:r>
          </a:p>
          <a:p>
            <a:pPr lvl="1"/>
            <a:r>
              <a:rPr lang="en-US" dirty="0" smtClean="0"/>
              <a:t>Jeopardized the safety of their children on the day out of school</a:t>
            </a:r>
          </a:p>
          <a:p>
            <a:r>
              <a:rPr lang="en-US" dirty="0" smtClean="0"/>
              <a:t>No differences between Free or Reduced Lunch Families</a:t>
            </a:r>
          </a:p>
        </p:txBody>
      </p:sp>
    </p:spTree>
    <p:extLst>
      <p:ext uri="{BB962C8B-B14F-4D97-AF65-F5344CB8AC3E}">
        <p14:creationId xmlns:p14="http://schemas.microsoft.com/office/powerpoint/2010/main" xmlns="" val="121587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5435"/>
          </a:xfrm>
        </p:spPr>
        <p:txBody>
          <a:bodyPr/>
          <a:lstStyle/>
          <a:p>
            <a:r>
              <a:rPr lang="en-US" dirty="0" smtClean="0"/>
              <a:t>Where </a:t>
            </a:r>
            <a:r>
              <a:rPr lang="en-US" smtClean="0"/>
              <a:t>parents differed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31235"/>
            <a:ext cx="9601200" cy="4731026"/>
          </a:xfrm>
        </p:spPr>
        <p:txBody>
          <a:bodyPr>
            <a:noAutofit/>
          </a:bodyPr>
          <a:lstStyle/>
          <a:p>
            <a:r>
              <a:rPr lang="en-US" sz="2800" dirty="0" smtClean="0"/>
              <a:t>Should the four-day week be used again next year?</a:t>
            </a:r>
          </a:p>
          <a:p>
            <a:pPr lvl="1"/>
            <a:r>
              <a:rPr lang="en-US" sz="2800" dirty="0" smtClean="0"/>
              <a:t>Elementary 55% YES, Middle School/High School 68% YES, Student enrolled in both 79% YES</a:t>
            </a:r>
          </a:p>
          <a:p>
            <a:r>
              <a:rPr lang="en-US" sz="2800" dirty="0" smtClean="0"/>
              <a:t>I have struggled to find childcare for the day we’re out of school</a:t>
            </a:r>
          </a:p>
          <a:p>
            <a:pPr lvl="1"/>
            <a:r>
              <a:rPr lang="en-US" sz="2800" dirty="0" smtClean="0"/>
              <a:t>Elementary only 26% YES-----Middle School and High School 4.7% YES</a:t>
            </a:r>
          </a:p>
          <a:p>
            <a:r>
              <a:rPr lang="en-US" sz="2800" dirty="0" smtClean="0"/>
              <a:t>I would prefer we return to a five day week</a:t>
            </a:r>
          </a:p>
          <a:p>
            <a:pPr lvl="1"/>
            <a:r>
              <a:rPr lang="en-US" sz="2800" dirty="0" smtClean="0"/>
              <a:t>Elementary Only 34% YES, MS/HS Only 18% YES, Both 15% YES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7131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with Children Receiving Special Education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While still supportive of the four-day school week, the support is not as strong</a:t>
            </a:r>
          </a:p>
          <a:p>
            <a:r>
              <a:rPr lang="en-US" sz="3200" dirty="0" smtClean="0"/>
              <a:t>While only 12% of parents of children who did not receive special education services would prefer to return to the five day school week-----33% of parents with special education students would prefer to return to the traditional calendar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33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Perspective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34% of parents with ONLY elementary aged students would prefer to return to the five day school week---twice as high a % with middle or high school only or both elementary and middle school or high school students</a:t>
            </a:r>
          </a:p>
          <a:p>
            <a:r>
              <a:rPr lang="en-US" sz="3200" dirty="0" smtClean="0"/>
              <a:t>33% of parents with special education students would prefer to return to the five day school week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1541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Community/Business Leader Perspective </a:t>
            </a:r>
            <a:r>
              <a:rPr lang="en-US" sz="2400" dirty="0" smtClean="0"/>
              <a:t>(n=71)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community/business leaders were neutral on the impact of the four-day school week on their businesses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0% felt it had a positive impact on business</a:t>
            </a:r>
          </a:p>
          <a:p>
            <a:pPr lvl="1"/>
            <a:r>
              <a:rPr lang="en-US" dirty="0" smtClean="0"/>
              <a:t>33% felt it had no impact (neutral) on business</a:t>
            </a:r>
          </a:p>
          <a:p>
            <a:pPr lvl="1"/>
            <a:r>
              <a:rPr lang="en-US" dirty="0" smtClean="0"/>
              <a:t>36% felt it had a negative impact on business</a:t>
            </a:r>
          </a:p>
          <a:p>
            <a:r>
              <a:rPr lang="en-US" dirty="0" smtClean="0"/>
              <a:t>Did it have a positive economic impact on the community?</a:t>
            </a:r>
          </a:p>
          <a:p>
            <a:pPr lvl="1"/>
            <a:r>
              <a:rPr lang="en-US" dirty="0" smtClean="0"/>
              <a:t>26% positive impact</a:t>
            </a:r>
          </a:p>
          <a:p>
            <a:pPr lvl="1"/>
            <a:r>
              <a:rPr lang="en-US" dirty="0" smtClean="0"/>
              <a:t>44% no impact/neutral</a:t>
            </a:r>
          </a:p>
          <a:p>
            <a:pPr lvl="1"/>
            <a:r>
              <a:rPr lang="en-US" dirty="0" smtClean="0"/>
              <a:t>30% negative impact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47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difference between Community/Business perspective?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Did they have kids in school</a:t>
            </a:r>
          </a:p>
          <a:p>
            <a:r>
              <a:rPr lang="en-US" sz="2800" dirty="0" smtClean="0"/>
              <a:t>Community/Business leaders were much more likely to feel that the switch had a positive impact on their business if they had kids enrolled in school</a:t>
            </a:r>
          </a:p>
          <a:p>
            <a:r>
              <a:rPr lang="en-US" sz="2800" dirty="0" smtClean="0"/>
              <a:t>When asked if they would prefer to return to a five day week---community/business leaders </a:t>
            </a:r>
            <a:r>
              <a:rPr lang="en-US" sz="2800" u="sng" dirty="0" smtClean="0"/>
              <a:t>with kids in school </a:t>
            </a:r>
            <a:r>
              <a:rPr lang="en-US" sz="2800" dirty="0" smtClean="0"/>
              <a:t>slightly disagreed and those </a:t>
            </a:r>
            <a:r>
              <a:rPr lang="en-US" sz="2800" u="sng" dirty="0" smtClean="0"/>
              <a:t>without kids in school </a:t>
            </a:r>
            <a:r>
              <a:rPr lang="en-US" sz="2800" dirty="0" smtClean="0"/>
              <a:t>slightly agreed and wanted to return to the traditional school calendar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4750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372189"/>
          </a:xfrm>
        </p:spPr>
        <p:txBody>
          <a:bodyPr/>
          <a:lstStyle/>
          <a:p>
            <a:r>
              <a:rPr lang="en-US" sz="6000" dirty="0" smtClean="0"/>
              <a:t>DR. SHANNON SNOW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160644"/>
            <a:ext cx="6831673" cy="695740"/>
          </a:xfrm>
        </p:spPr>
        <p:txBody>
          <a:bodyPr/>
          <a:lstStyle/>
          <a:p>
            <a:r>
              <a:rPr lang="en-US" dirty="0" smtClean="0"/>
              <a:t>SUPERINTENDENT, STOCKTON R-I SCHOOLS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4301" y="3856384"/>
            <a:ext cx="2050109" cy="13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55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218" y="1292087"/>
            <a:ext cx="5446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 S. TURNER, ASSISTANT PROFESSOR</a:t>
            </a:r>
          </a:p>
          <a:p>
            <a:r>
              <a:rPr lang="en-US" dirty="0" smtClean="0"/>
              <a:t>MISSOURI STATE UNIVERSITY</a:t>
            </a:r>
          </a:p>
          <a:p>
            <a:r>
              <a:rPr lang="en-US" dirty="0" smtClean="0"/>
              <a:t>901 SOUTH NATIONAL AVENUE</a:t>
            </a:r>
          </a:p>
          <a:p>
            <a:r>
              <a:rPr lang="en-US" dirty="0" smtClean="0"/>
              <a:t>PARK CENTRAL OFFICE BUILDING 133</a:t>
            </a:r>
          </a:p>
          <a:p>
            <a:r>
              <a:rPr lang="en-US" dirty="0" smtClean="0"/>
              <a:t>SPRINGFIELD, MISSOURI 417-836-6518</a:t>
            </a:r>
          </a:p>
          <a:p>
            <a:r>
              <a:rPr lang="en-US" dirty="0" smtClean="0"/>
              <a:t>JONSTURNER@MISSOURISTATE.EDU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7218" y="675860"/>
            <a:ext cx="719593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MORE INFORMATION: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861" y="675860"/>
            <a:ext cx="3133315" cy="3001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615958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Day School Week In Missouri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711234"/>
            <a:ext cx="92485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Three Options for School Calendar in Missouri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Option 1:  Traditional calendar of at least 174 days and 1,044 hours of instruction (171.031.1, </a:t>
            </a:r>
            <a:r>
              <a:rPr lang="en-US" dirty="0" err="1" smtClean="0"/>
              <a:t>RSMo</a:t>
            </a:r>
            <a:r>
              <a:rPr lang="en-US" dirty="0" smtClean="0"/>
              <a:t>.)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Minimum of 3 hours per day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Maximum of 7 hours per day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Option 2: Less than 174 day and a minimum of at least 1,044 hours of instruction (171.029.1 </a:t>
            </a:r>
            <a:r>
              <a:rPr lang="en-US" dirty="0" err="1" smtClean="0"/>
              <a:t>RSMo</a:t>
            </a:r>
            <a:r>
              <a:rPr lang="en-US" dirty="0" smtClean="0"/>
              <a:t>.)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Minimum of 4 hours per day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Maximum of 8 hours per day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Option 3: Calendar of 142 days and a minimum of at least 1,044 hours of instruction (171.031.1, </a:t>
            </a:r>
            <a:r>
              <a:rPr lang="en-US" dirty="0" err="1" smtClean="0"/>
              <a:t>RSMo</a:t>
            </a:r>
            <a:r>
              <a:rPr lang="en-US" dirty="0" smtClean="0"/>
              <a:t>.)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Minimum of 4 hours per day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Maximum of 8 hours per day </a:t>
            </a:r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251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13611"/>
            <a:ext cx="9817768" cy="75799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Currently 22 Missouri School Districts use the four-day week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295" y="1660357"/>
            <a:ext cx="7062536" cy="4935093"/>
          </a:xfrm>
        </p:spPr>
      </p:pic>
    </p:spTree>
    <p:extLst>
      <p:ext uri="{BB962C8B-B14F-4D97-AF65-F5344CB8AC3E}">
        <p14:creationId xmlns:p14="http://schemas.microsoft.com/office/powerpoint/2010/main" xmlns="" val="10675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366" y="457200"/>
            <a:ext cx="8346444" cy="59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9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Following three districts during the first year </a:t>
            </a:r>
            <a:br>
              <a:rPr lang="en-US" dirty="0" smtClean="0"/>
            </a:br>
            <a:r>
              <a:rPr lang="en-US" dirty="0" smtClean="0"/>
              <a:t>(2015-2016)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Staff Survey</a:t>
            </a:r>
          </a:p>
          <a:p>
            <a:pPr lvl="1"/>
            <a:r>
              <a:rPr lang="en-US" sz="3600" dirty="0" smtClean="0"/>
              <a:t>Certified and Classified</a:t>
            </a:r>
          </a:p>
          <a:p>
            <a:r>
              <a:rPr lang="en-US" sz="3600" dirty="0" smtClean="0"/>
              <a:t>Parent Survey</a:t>
            </a:r>
          </a:p>
          <a:p>
            <a:r>
              <a:rPr lang="en-US" sz="3600" dirty="0" smtClean="0"/>
              <a:t>Community/Business Leader 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4536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2211"/>
          </a:xfrm>
        </p:spPr>
        <p:txBody>
          <a:bodyPr/>
          <a:lstStyle/>
          <a:p>
            <a:r>
              <a:rPr lang="en-US" dirty="0" smtClean="0"/>
              <a:t>Staff Survey Results </a:t>
            </a:r>
            <a:r>
              <a:rPr lang="en-US" sz="2800" dirty="0" smtClean="0"/>
              <a:t>(n=136)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8011"/>
            <a:ext cx="9601200" cy="43393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Extremely strong support from both Certified and Classified Staff at all three school districts</a:t>
            </a:r>
          </a:p>
          <a:p>
            <a:pPr lvl="1"/>
            <a:r>
              <a:rPr lang="en-US" sz="2400" dirty="0" smtClean="0"/>
              <a:t>“I prefer to work in a school district with a four-day school week”</a:t>
            </a:r>
          </a:p>
          <a:p>
            <a:pPr lvl="3"/>
            <a:r>
              <a:rPr lang="en-US" sz="2400" dirty="0" smtClean="0"/>
              <a:t>  83% agreed and 8% somewhat agreed</a:t>
            </a:r>
          </a:p>
          <a:p>
            <a:pPr lvl="2"/>
            <a:r>
              <a:rPr lang="en-US" sz="2400" dirty="0" smtClean="0"/>
              <a:t>“I am as productive or more productive with the four-day week as I was with the five-day school week”</a:t>
            </a:r>
          </a:p>
          <a:p>
            <a:pPr lvl="3"/>
            <a:r>
              <a:rPr lang="en-US" sz="2400" dirty="0" smtClean="0"/>
              <a:t>Only 2% somewhat disagreed or disagreed with the statement</a:t>
            </a:r>
          </a:p>
          <a:p>
            <a:r>
              <a:rPr lang="en-US" sz="2400" dirty="0" smtClean="0"/>
              <a:t>”The four-day school week model should be used again next year”</a:t>
            </a:r>
          </a:p>
          <a:p>
            <a:pPr lvl="1"/>
            <a:r>
              <a:rPr lang="en-US" sz="2400" dirty="0" smtClean="0"/>
              <a:t>88% agreed and 3% somewhat agreed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9034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51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Comparing Certified and Classified Responses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70991"/>
            <a:ext cx="9601200" cy="4396409"/>
          </a:xfrm>
        </p:spPr>
        <p:txBody>
          <a:bodyPr>
            <a:normAutofit/>
          </a:bodyPr>
          <a:lstStyle/>
          <a:p>
            <a:pPr lvl="4">
              <a:buFont typeface="Arial" charset="0"/>
              <a:buChar char="•"/>
            </a:pPr>
            <a:r>
              <a:rPr lang="en-US" sz="2600" dirty="0" smtClean="0"/>
              <a:t>No statistical differences between the two groups </a:t>
            </a:r>
            <a:r>
              <a:rPr lang="en-US" sz="2600" u="sng" dirty="0" smtClean="0"/>
              <a:t>ON ANY</a:t>
            </a:r>
            <a:r>
              <a:rPr lang="en-US" sz="2600" dirty="0" smtClean="0"/>
              <a:t> of 15 questions related to the impact on school performance</a:t>
            </a:r>
          </a:p>
          <a:p>
            <a:pPr lvl="4">
              <a:buFont typeface="Arial" charset="0"/>
              <a:buChar char="•"/>
            </a:pPr>
            <a:r>
              <a:rPr lang="en-US" sz="2400" dirty="0" smtClean="0"/>
              <a:t>The four-day school week has had a positive impact on what is being taught in class</a:t>
            </a:r>
          </a:p>
          <a:p>
            <a:pPr lvl="3">
              <a:buFont typeface="Arial" charset="0"/>
              <a:buChar char="•"/>
            </a:pPr>
            <a:r>
              <a:rPr lang="en-US" sz="2400" dirty="0" smtClean="0"/>
              <a:t>Impact on extra-curricular participation</a:t>
            </a:r>
          </a:p>
          <a:p>
            <a:pPr lvl="3">
              <a:buFont typeface="Arial" charset="0"/>
              <a:buChar char="•"/>
            </a:pPr>
            <a:r>
              <a:rPr lang="en-US" sz="2400" dirty="0" smtClean="0"/>
              <a:t>Impact on students with disabilities</a:t>
            </a:r>
          </a:p>
          <a:p>
            <a:pPr lvl="3">
              <a:buFont typeface="Arial" charset="0"/>
              <a:buChar char="•"/>
            </a:pPr>
            <a:r>
              <a:rPr lang="en-US" sz="2400" dirty="0" smtClean="0"/>
              <a:t>Concern about student safety on the additional day off</a:t>
            </a:r>
          </a:p>
          <a:p>
            <a:pPr lvl="3">
              <a:buFont typeface="Arial" charset="0"/>
              <a:buChar char="•"/>
            </a:pPr>
            <a:r>
              <a:rPr lang="en-US" sz="2400" dirty="0" smtClean="0"/>
              <a:t>Public perception of the quality of the school district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12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Staff with Kids in School with those with No Kids in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significant difference between the groups on any of the 15 questions at any of the three school districts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2035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4948"/>
          </a:xfrm>
        </p:spPr>
        <p:txBody>
          <a:bodyPr/>
          <a:lstStyle/>
          <a:p>
            <a:r>
              <a:rPr lang="en-US" dirty="0" smtClean="0"/>
              <a:t>Certified Staff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10748"/>
            <a:ext cx="9601200" cy="4356652"/>
          </a:xfrm>
        </p:spPr>
        <p:txBody>
          <a:bodyPr/>
          <a:lstStyle/>
          <a:p>
            <a:r>
              <a:rPr lang="en-US" dirty="0" smtClean="0"/>
              <a:t>You’ll be redoing curriculum in order to cut out the “fluff” from lessons</a:t>
            </a:r>
          </a:p>
          <a:p>
            <a:r>
              <a:rPr lang="en-US" dirty="0" smtClean="0"/>
              <a:t>You will focus on quality not quantity in your lessons</a:t>
            </a:r>
          </a:p>
          <a:p>
            <a:r>
              <a:rPr lang="en-US" dirty="0" smtClean="0"/>
              <a:t>Does require additional planning-</a:t>
            </a:r>
            <a:r>
              <a:rPr lang="mr-IN" dirty="0" smtClean="0"/>
              <a:t>–</a:t>
            </a:r>
            <a:r>
              <a:rPr lang="en-US" dirty="0" smtClean="0"/>
              <a:t>”having Monday off helps prepare for the week”</a:t>
            </a:r>
          </a:p>
          <a:p>
            <a:r>
              <a:rPr lang="en-US" dirty="0" smtClean="0"/>
              <a:t>The professional development days are important, but, remember to leave time for teachers to prepare for class and to collaborate</a:t>
            </a:r>
          </a:p>
          <a:p>
            <a:r>
              <a:rPr lang="en-US" dirty="0" smtClean="0"/>
              <a:t>Focus on explaining to the community “why” this is a good thing for kids and the school</a:t>
            </a:r>
          </a:p>
          <a:p>
            <a:r>
              <a:rPr lang="en-US" dirty="0" smtClean="0"/>
              <a:t>Research and visit other schools using the 4 day model prior to making the decision</a:t>
            </a:r>
          </a:p>
          <a:p>
            <a:r>
              <a:rPr lang="en-US" dirty="0" smtClean="0"/>
              <a:t>Concerns about retention of content over 3 day weekends, kids missing meals, is paying for childcare a hardship for families, is it having a negative impact on classified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0701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157</TotalTime>
  <Words>1004</Words>
  <Application>Microsoft Office PowerPoint</Application>
  <PresentationFormat>Custom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Crop</vt:lpstr>
      <vt:lpstr>The Four Day School Week</vt:lpstr>
      <vt:lpstr>The Four Day School Week In Missouri</vt:lpstr>
      <vt:lpstr>Currently 22 Missouri School Districts use the four-day week</vt:lpstr>
      <vt:lpstr>Slide 4</vt:lpstr>
      <vt:lpstr>Following three districts during the first year  (2015-2016)</vt:lpstr>
      <vt:lpstr>Staff Survey Results (n=136)</vt:lpstr>
      <vt:lpstr>Comparing Certified and Classified Responses</vt:lpstr>
      <vt:lpstr>Comparing Staff with Kids in School with those with No Kids in School</vt:lpstr>
      <vt:lpstr>Certified Staff Recommendations</vt:lpstr>
      <vt:lpstr>Parent Survey Results (n=159)</vt:lpstr>
      <vt:lpstr>Where parents differed</vt:lpstr>
      <vt:lpstr>Parents with Children Receiving Special Education Service</vt:lpstr>
      <vt:lpstr>Parent Perspective Summary</vt:lpstr>
      <vt:lpstr>Community/Business Leader Perspective (n=71)</vt:lpstr>
      <vt:lpstr>The key difference between Community/Business perspective?</vt:lpstr>
      <vt:lpstr>DR. SHANNON SNOW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Day School Week</dc:title>
  <dc:creator>Turner, Jon S</dc:creator>
  <cp:lastModifiedBy>Mary Lue</cp:lastModifiedBy>
  <cp:revision>13</cp:revision>
  <cp:lastPrinted>2017-10-06T20:14:57Z</cp:lastPrinted>
  <dcterms:created xsi:type="dcterms:W3CDTF">2017-10-06T17:39:21Z</dcterms:created>
  <dcterms:modified xsi:type="dcterms:W3CDTF">2017-10-06T23:57:36Z</dcterms:modified>
</cp:coreProperties>
</file>