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3"/>
  </p:sldMasterIdLst>
  <p:notesMasterIdLst>
    <p:notesMasterId r:id="rId27"/>
  </p:notesMasterIdLst>
  <p:handoutMasterIdLst>
    <p:handoutMasterId r:id="rId28"/>
  </p:handoutMasterIdLst>
  <p:sldIdLst>
    <p:sldId id="323" r:id="rId4"/>
    <p:sldId id="334" r:id="rId5"/>
    <p:sldId id="324" r:id="rId6"/>
    <p:sldId id="294" r:id="rId7"/>
    <p:sldId id="300" r:id="rId8"/>
    <p:sldId id="336" r:id="rId9"/>
    <p:sldId id="267" r:id="rId10"/>
    <p:sldId id="314" r:id="rId11"/>
    <p:sldId id="339" r:id="rId12"/>
    <p:sldId id="319" r:id="rId13"/>
    <p:sldId id="316" r:id="rId14"/>
    <p:sldId id="322" r:id="rId15"/>
    <p:sldId id="270" r:id="rId16"/>
    <p:sldId id="269" r:id="rId17"/>
    <p:sldId id="296" r:id="rId18"/>
    <p:sldId id="321" r:id="rId19"/>
    <p:sldId id="330" r:id="rId20"/>
    <p:sldId id="326" r:id="rId21"/>
    <p:sldId id="331" r:id="rId22"/>
    <p:sldId id="327" r:id="rId23"/>
    <p:sldId id="309" r:id="rId24"/>
    <p:sldId id="329" r:id="rId25"/>
    <p:sldId id="32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kan Hwang" initials="EH" lastIdx="5" clrIdx="0">
    <p:extLst/>
  </p:cmAuthor>
  <p:cmAuthor id="2" name="Mark Emerson" initials="ME" lastIdx="4" clrIdx="1">
    <p:extLst/>
  </p:cmAuthor>
  <p:cmAuthor id="3" name="Selena Feliciano" initials="SF" lastIdx="10" clrIdx="2">
    <p:extLst>
      <p:ext uri="{19B8F6BF-5375-455C-9EA6-DF929625EA0E}">
        <p15:presenceInfo xmlns:p15="http://schemas.microsoft.com/office/powerpoint/2012/main" xmlns="" userId="S-1-5-21-1902945320-1906632611-274461224-2026" providerId="AD"/>
      </p:ext>
    </p:extLst>
  </p:cmAuthor>
  <p:cmAuthor id="4" name="Bee Hui Yeh" initials="BHY" lastIdx="12" clrIdx="3">
    <p:extLst>
      <p:ext uri="{19B8F6BF-5375-455C-9EA6-DF929625EA0E}">
        <p15:presenceInfo xmlns:p15="http://schemas.microsoft.com/office/powerpoint/2012/main" xmlns="" userId="Bee Hui Ye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C3D3E"/>
    <a:srgbClr val="F04E30"/>
    <a:srgbClr val="27244F"/>
    <a:srgbClr val="2C6185"/>
    <a:srgbClr val="CD1F40"/>
    <a:srgbClr val="00A99A"/>
    <a:srgbClr val="494546"/>
    <a:srgbClr val="535257"/>
    <a:srgbClr val="414042"/>
    <a:srgbClr val="91919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153" autoAdjust="0"/>
    <p:restoredTop sz="84125" autoAdjust="0"/>
  </p:normalViewPr>
  <p:slideViewPr>
    <p:cSldViewPr showGuides="1">
      <p:cViewPr varScale="1">
        <p:scale>
          <a:sx n="27" d="100"/>
          <a:sy n="27" d="100"/>
        </p:scale>
        <p:origin x="-744" y="-102"/>
      </p:cViewPr>
      <p:guideLst>
        <p:guide orient="horz" pos="2160"/>
        <p:guide pos="2880"/>
      </p:guideLst>
    </p:cSldViewPr>
  </p:slideViewPr>
  <p:notesTextViewPr>
    <p:cViewPr>
      <p:scale>
        <a:sx n="1" d="1"/>
        <a:sy n="1" d="1"/>
      </p:scale>
      <p:origin x="0" y="0"/>
    </p:cViewPr>
  </p:notesTextViewPr>
  <p:notesViewPr>
    <p:cSldViewPr>
      <p:cViewPr varScale="1">
        <p:scale>
          <a:sx n="82" d="100"/>
          <a:sy n="82" d="100"/>
        </p:scale>
        <p:origin x="798" y="10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24968737330462198"/>
          <c:y val="5.050505050505049E-2"/>
          <c:w val="0.50062525339075625"/>
          <c:h val="0.93055555555555569"/>
        </c:manualLayout>
      </c:layout>
      <c:doughnutChart>
        <c:varyColors val="1"/>
        <c:ser>
          <c:idx val="0"/>
          <c:order val="0"/>
          <c:tx>
            <c:strRef>
              <c:f>Sheet1!$B$1</c:f>
              <c:strCache>
                <c:ptCount val="1"/>
                <c:pt idx="0">
                  <c:v>Sales</c:v>
                </c:pt>
              </c:strCache>
            </c:strRef>
          </c:tx>
          <c:spPr>
            <a:ln>
              <a:noFill/>
            </a:ln>
          </c:spPr>
          <c:dPt>
            <c:idx val="0"/>
            <c:spPr>
              <a:solidFill>
                <a:srgbClr val="F04E30"/>
              </a:solidFill>
              <a:ln w="19050">
                <a:noFill/>
              </a:ln>
              <a:effectLst/>
            </c:spPr>
            <c:extLst xmlns:c16r2="http://schemas.microsoft.com/office/drawing/2015/06/chart">
              <c:ext xmlns:c16="http://schemas.microsoft.com/office/drawing/2014/chart" uri="{C3380CC4-5D6E-409C-BE32-E72D297353CC}">
                <c16:uniqueId val="{00000001-4DCB-4715-87BF-3487F77B76BA}"/>
              </c:ext>
            </c:extLst>
          </c:dPt>
          <c:dPt>
            <c:idx val="1"/>
            <c:spPr>
              <a:solidFill>
                <a:srgbClr val="CD1F40"/>
              </a:solidFill>
              <a:ln w="19050">
                <a:noFill/>
              </a:ln>
              <a:effectLst/>
            </c:spPr>
            <c:extLst xmlns:c16r2="http://schemas.microsoft.com/office/drawing/2015/06/chart">
              <c:ext xmlns:c16="http://schemas.microsoft.com/office/drawing/2014/chart" uri="{C3380CC4-5D6E-409C-BE32-E72D297353CC}">
                <c16:uniqueId val="{00000002-4DCB-4715-87BF-3487F77B76BA}"/>
              </c:ext>
            </c:extLst>
          </c:dPt>
          <c:dPt>
            <c:idx val="2"/>
            <c:spPr>
              <a:solidFill>
                <a:srgbClr val="FAA41A"/>
              </a:solidFill>
              <a:ln w="19050">
                <a:noFill/>
              </a:ln>
              <a:effectLst/>
            </c:spPr>
            <c:extLst xmlns:c16r2="http://schemas.microsoft.com/office/drawing/2015/06/chart">
              <c:ext xmlns:c16="http://schemas.microsoft.com/office/drawing/2014/chart" uri="{C3380CC4-5D6E-409C-BE32-E72D297353CC}">
                <c16:uniqueId val="{00000003-4DCB-4715-87BF-3487F77B76BA}"/>
              </c:ext>
            </c:extLst>
          </c:dPt>
          <c:dPt>
            <c:idx val="3"/>
            <c:spPr>
              <a:solidFill>
                <a:srgbClr val="95BC3D"/>
              </a:solidFill>
              <a:ln w="19050">
                <a:noFill/>
              </a:ln>
              <a:effectLst/>
            </c:spPr>
            <c:extLst xmlns:c16r2="http://schemas.microsoft.com/office/drawing/2015/06/chart">
              <c:ext xmlns:c16="http://schemas.microsoft.com/office/drawing/2014/chart" uri="{C3380CC4-5D6E-409C-BE32-E72D297353CC}">
                <c16:uniqueId val="{00000004-4DCB-4715-87BF-3487F77B76BA}"/>
              </c:ext>
            </c:extLst>
          </c:dPt>
          <c:dPt>
            <c:idx val="4"/>
            <c:spPr>
              <a:solidFill>
                <a:srgbClr val="00A99A"/>
              </a:solidFill>
              <a:ln w="19050">
                <a:noFill/>
              </a:ln>
              <a:effectLst/>
            </c:spPr>
            <c:extLst xmlns:c16r2="http://schemas.microsoft.com/office/drawing/2015/06/chart">
              <c:ext xmlns:c16="http://schemas.microsoft.com/office/drawing/2014/chart" uri="{C3380CC4-5D6E-409C-BE32-E72D297353CC}">
                <c16:uniqueId val="{00000005-4DCB-4715-87BF-3487F77B76BA}"/>
              </c:ext>
            </c:extLst>
          </c:dPt>
          <c:dPt>
            <c:idx val="5"/>
            <c:spPr>
              <a:solidFill>
                <a:schemeClr val="accent6"/>
              </a:solidFill>
              <a:ln w="19050">
                <a:noFill/>
              </a:ln>
              <a:effectLst/>
            </c:spPr>
            <c:extLst xmlns:c16r2="http://schemas.microsoft.com/office/drawing/2015/06/chart">
              <c:ext xmlns:c16="http://schemas.microsoft.com/office/drawing/2014/chart" uri="{C3380CC4-5D6E-409C-BE32-E72D297353CC}">
                <c16:uniqueId val="{0000000B-6A92-492E-B4AF-F1E9C1EC8F85}"/>
              </c:ext>
            </c:extLst>
          </c:dPt>
          <c:dPt>
            <c:idx val="6"/>
            <c:spPr>
              <a:solidFill>
                <a:srgbClr val="2C6185"/>
              </a:solidFill>
              <a:ln w="19050">
                <a:noFill/>
              </a:ln>
              <a:effectLst/>
            </c:spPr>
            <c:extLst xmlns:c16r2="http://schemas.microsoft.com/office/drawing/2015/06/chart">
              <c:ext xmlns:c16="http://schemas.microsoft.com/office/drawing/2014/chart" uri="{C3380CC4-5D6E-409C-BE32-E72D297353CC}">
                <c16:uniqueId val="{00000008-4DCB-4715-87BF-3487F77B76BA}"/>
              </c:ext>
            </c:extLst>
          </c:dPt>
          <c:dPt>
            <c:idx val="7"/>
            <c:spPr>
              <a:solidFill>
                <a:srgbClr val="27244F"/>
              </a:solidFill>
              <a:ln w="19050">
                <a:noFill/>
              </a:ln>
              <a:effectLst/>
            </c:spPr>
            <c:extLst xmlns:c16r2="http://schemas.microsoft.com/office/drawing/2015/06/chart">
              <c:ext xmlns:c16="http://schemas.microsoft.com/office/drawing/2014/chart" uri="{C3380CC4-5D6E-409C-BE32-E72D297353CC}">
                <c16:uniqueId val="{00000009-4DCB-4715-87BF-3487F77B76BA}"/>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10</c:v>
                </c:pt>
                <c:pt idx="1">
                  <c:v>10</c:v>
                </c:pt>
                <c:pt idx="2">
                  <c:v>10</c:v>
                </c:pt>
                <c:pt idx="3">
                  <c:v>10</c:v>
                </c:pt>
                <c:pt idx="4">
                  <c:v>10</c:v>
                </c:pt>
                <c:pt idx="5">
                  <c:v>10</c:v>
                </c:pt>
                <c:pt idx="6">
                  <c:v>10</c:v>
                </c:pt>
                <c:pt idx="7">
                  <c:v>10</c:v>
                </c:pt>
              </c:numCache>
            </c:numRef>
          </c:val>
          <c:extLst xmlns:c16r2="http://schemas.microsoft.com/office/drawing/2015/06/chart">
            <c:ext xmlns:c16="http://schemas.microsoft.com/office/drawing/2014/chart" uri="{C3380CC4-5D6E-409C-BE32-E72D297353CC}">
              <c16:uniqueId val="{00000000-4DCB-4715-87BF-3487F77B76BA}"/>
            </c:ext>
          </c:extLst>
        </c:ser>
        <c:dLbls/>
        <c:firstSliceAng val="0"/>
        <c:holeSize val="75"/>
      </c:doughnut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8FD348-8D03-43FE-903B-A8EB65D91D84}" type="datetimeFigureOut">
              <a:rPr lang="en-US" smtClean="0"/>
              <a:pPr/>
              <a:t>10/4/2017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C38986-5886-46EE-A615-5D315D974BCF}" type="slidenum">
              <a:rPr lang="en-US" smtClean="0"/>
              <a:pPr/>
              <a:t>‹#›</a:t>
            </a:fld>
            <a:endParaRPr lang="en-US" dirty="0"/>
          </a:p>
        </p:txBody>
      </p:sp>
    </p:spTree>
    <p:extLst>
      <p:ext uri="{BB962C8B-B14F-4D97-AF65-F5344CB8AC3E}">
        <p14:creationId xmlns:p14="http://schemas.microsoft.com/office/powerpoint/2010/main" xmlns="" val="1044561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431FE5-2BFC-4366-94A0-94FDA56A2273}" type="datetimeFigureOut">
              <a:rPr lang="en-US" smtClean="0"/>
              <a:pPr/>
              <a:t>10/4/2017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E3E538-4C16-4C35-B33B-04CD6088A85A}" type="slidenum">
              <a:rPr lang="en-US" smtClean="0"/>
              <a:pPr/>
              <a:t>‹#›</a:t>
            </a:fld>
            <a:endParaRPr lang="en-US" dirty="0"/>
          </a:p>
        </p:txBody>
      </p:sp>
    </p:spTree>
    <p:extLst>
      <p:ext uri="{BB962C8B-B14F-4D97-AF65-F5344CB8AC3E}">
        <p14:creationId xmlns:p14="http://schemas.microsoft.com/office/powerpoint/2010/main" xmlns="" val="1135313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Contact:</a:t>
            </a:r>
            <a:br>
              <a:rPr lang="en-US" b="1" dirty="0"/>
            </a:br>
            <a:r>
              <a:rPr lang="en-US" b="1" dirty="0"/>
              <a:t>Drew Eanes</a:t>
            </a:r>
            <a:br>
              <a:rPr lang="en-US" b="1" dirty="0"/>
            </a:br>
            <a:r>
              <a:rPr lang="en-US" dirty="0"/>
              <a:t>Business Development Manager</a:t>
            </a:r>
            <a:br>
              <a:rPr lang="en-US" dirty="0"/>
            </a:br>
            <a:r>
              <a:rPr lang="en-US" dirty="0"/>
              <a:t>T 913-221-7900</a:t>
            </a:r>
            <a:br>
              <a:rPr lang="en-US" dirty="0"/>
            </a:br>
            <a:r>
              <a:rPr lang="en-US" dirty="0"/>
              <a:t>deanes@opterraenergy.com</a:t>
            </a:r>
            <a:br>
              <a:rPr lang="en-US" dirty="0"/>
            </a:br>
            <a:r>
              <a:rPr lang="en-US" dirty="0"/>
              <a:t> </a:t>
            </a:r>
            <a:r>
              <a:rPr lang="en-US" b="1" dirty="0"/>
              <a:t>www.opterraenergy.com</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Photo:</a:t>
            </a:r>
            <a:r>
              <a:rPr lang="en-US" sz="1200" dirty="0"/>
              <a:t> Nuview Union School District, CA</a:t>
            </a:r>
          </a:p>
          <a:p>
            <a:endParaRPr lang="en-US" dirty="0"/>
          </a:p>
        </p:txBody>
      </p:sp>
      <p:sp>
        <p:nvSpPr>
          <p:cNvPr id="4" name="Slide Number Placeholder 3"/>
          <p:cNvSpPr>
            <a:spLocks noGrp="1"/>
          </p:cNvSpPr>
          <p:nvPr>
            <p:ph type="sldNum" sz="quarter" idx="10"/>
          </p:nvPr>
        </p:nvSpPr>
        <p:spPr/>
        <p:txBody>
          <a:bodyPr/>
          <a:lstStyle/>
          <a:p>
            <a:fld id="{59E3E538-4C16-4C35-B33B-04CD6088A85A}" type="slidenum">
              <a:rPr lang="en-US" smtClean="0"/>
              <a:pPr/>
              <a:t>1</a:t>
            </a:fld>
            <a:endParaRPr lang="en-US" dirty="0"/>
          </a:p>
        </p:txBody>
      </p:sp>
    </p:spTree>
    <p:extLst>
      <p:ext uri="{BB962C8B-B14F-4D97-AF65-F5344CB8AC3E}">
        <p14:creationId xmlns:p14="http://schemas.microsoft.com/office/powerpoint/2010/main" xmlns="" val="2860100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Photo</a:t>
            </a:r>
            <a:r>
              <a:rPr lang="en-US" dirty="0"/>
              <a:t>: Mexico</a:t>
            </a:r>
            <a:r>
              <a:rPr lang="en-US" baseline="0" dirty="0"/>
              <a:t> Public Schools, MO; Mexico Public Schools website</a:t>
            </a:r>
          </a:p>
          <a:p>
            <a:endParaRPr lang="en-US" baseline="0" dirty="0"/>
          </a:p>
          <a:p>
            <a:endParaRPr lang="en-US" baseline="0" dirty="0"/>
          </a:p>
          <a:p>
            <a:r>
              <a:rPr lang="en-US" dirty="0"/>
              <a:t>Stipulated savings </a:t>
            </a:r>
            <a:r>
              <a:rPr lang="en-US" b="1" dirty="0"/>
              <a:t>guarantee dollars back into the General Fund</a:t>
            </a:r>
          </a:p>
          <a:p>
            <a:endParaRPr lang="en-US" b="1" dirty="0"/>
          </a:p>
          <a:p>
            <a:r>
              <a:rPr lang="en-US" dirty="0"/>
              <a:t>Partnered with a qualified provider, per Section 8.231, RSMo, to develop a </a:t>
            </a:r>
            <a:r>
              <a:rPr lang="en-US" b="1" dirty="0"/>
              <a:t>turnkey facilities modernization project</a:t>
            </a:r>
          </a:p>
          <a:p>
            <a:endParaRPr lang="en-US" dirty="0"/>
          </a:p>
        </p:txBody>
      </p:sp>
      <p:sp>
        <p:nvSpPr>
          <p:cNvPr id="4" name="Slide Number Placeholder 3"/>
          <p:cNvSpPr>
            <a:spLocks noGrp="1"/>
          </p:cNvSpPr>
          <p:nvPr>
            <p:ph type="sldNum" sz="quarter" idx="10"/>
          </p:nvPr>
        </p:nvSpPr>
        <p:spPr/>
        <p:txBody>
          <a:bodyPr/>
          <a:lstStyle/>
          <a:p>
            <a:fld id="{59E3E538-4C16-4C35-B33B-04CD6088A85A}" type="slidenum">
              <a:rPr lang="en-US" smtClean="0"/>
              <a:pPr/>
              <a:t>16</a:t>
            </a:fld>
            <a:endParaRPr lang="en-US" dirty="0"/>
          </a:p>
        </p:txBody>
      </p:sp>
    </p:spTree>
    <p:extLst>
      <p:ext uri="{BB962C8B-B14F-4D97-AF65-F5344CB8AC3E}">
        <p14:creationId xmlns:p14="http://schemas.microsoft.com/office/powerpoint/2010/main" xmlns="" val="3766361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Photo: </a:t>
            </a:r>
            <a:r>
              <a:rPr lang="en-US" b="0" dirty="0"/>
              <a:t>Mexico Senior High School</a:t>
            </a:r>
          </a:p>
          <a:p>
            <a:endParaRPr lang="en-US" b="1" dirty="0"/>
          </a:p>
          <a:p>
            <a:r>
              <a:rPr lang="en-US" b="1" dirty="0"/>
              <a:t>Phase I</a:t>
            </a:r>
          </a:p>
          <a:p>
            <a:pPr marL="171450" indent="-171450">
              <a:buFont typeface="Arial" panose="020B0604020202020204" pitchFamily="34" charset="0"/>
              <a:buChar char="•"/>
            </a:pPr>
            <a:r>
              <a:rPr lang="en-US" dirty="0"/>
              <a:t>Energy Management Systems (EMS) installed at two sites </a:t>
            </a:r>
          </a:p>
          <a:p>
            <a:pPr marL="171450" indent="-171450">
              <a:buFont typeface="Arial" panose="020B0604020202020204" pitchFamily="34" charset="0"/>
              <a:buChar char="•"/>
            </a:pPr>
            <a:r>
              <a:rPr lang="en-US" dirty="0"/>
              <a:t>New HVAC units and heat pump systems installed at two sites </a:t>
            </a:r>
          </a:p>
          <a:p>
            <a:pPr marL="171450" indent="-171450">
              <a:buFont typeface="Arial" panose="020B0604020202020204" pitchFamily="34" charset="0"/>
              <a:buChar char="•"/>
            </a:pPr>
            <a:r>
              <a:rPr lang="en-US" dirty="0"/>
              <a:t>Over 700 new windows installed across two sites</a:t>
            </a:r>
          </a:p>
          <a:p>
            <a:pPr marL="171450" indent="-171450">
              <a:buFont typeface="Arial" panose="020B0604020202020204" pitchFamily="34" charset="0"/>
              <a:buChar char="•"/>
            </a:pPr>
            <a:r>
              <a:rPr lang="en-US" dirty="0"/>
              <a:t>Energy performance contracting model allowed MPS to use the money saved from reduced energy consumption to pay for ongoing improvements during the next phase of work at other school sites. </a:t>
            </a:r>
          </a:p>
          <a:p>
            <a:pPr marL="0" indent="0">
              <a:buFont typeface="Arial" panose="020B0604020202020204" pitchFamily="34" charset="0"/>
              <a:buNone/>
            </a:pPr>
            <a:endParaRPr lang="en-US" dirty="0"/>
          </a:p>
          <a:p>
            <a:r>
              <a:rPr lang="en-US" b="1" dirty="0"/>
              <a:t>Phase II </a:t>
            </a:r>
          </a:p>
          <a:p>
            <a:pPr marL="171450" indent="-171450">
              <a:buFont typeface="Arial" panose="020B0604020202020204" pitchFamily="34" charset="0"/>
              <a:buChar char="•"/>
            </a:pPr>
            <a:r>
              <a:rPr lang="en-US" dirty="0"/>
              <a:t>Building envelope improvements and roof repairs implemented at three sites </a:t>
            </a:r>
          </a:p>
          <a:p>
            <a:pPr marL="171450" indent="-171450">
              <a:buFont typeface="Arial" panose="020B0604020202020204" pitchFamily="34" charset="0"/>
              <a:buChar char="•"/>
            </a:pPr>
            <a:r>
              <a:rPr lang="en-US" dirty="0"/>
              <a:t>New Energy Management Control Systems (EMCS) installed to operate HVAC at two sites </a:t>
            </a:r>
          </a:p>
          <a:p>
            <a:pPr marL="171450" indent="-171450">
              <a:buFont typeface="Arial" panose="020B0604020202020204" pitchFamily="34" charset="0"/>
              <a:buChar char="•"/>
            </a:pPr>
            <a:r>
              <a:rPr lang="en-US" dirty="0"/>
              <a:t>New fluorescent light fixtures installed in three locations</a:t>
            </a:r>
          </a:p>
          <a:p>
            <a:pPr marL="171450" indent="-171450">
              <a:buFont typeface="Arial" panose="020B0604020202020204" pitchFamily="34" charset="0"/>
              <a:buChar char="•"/>
            </a:pPr>
            <a:r>
              <a:rPr lang="en-US" dirty="0"/>
              <a:t>Lighting controls and sensors upgraded at two sites</a:t>
            </a:r>
          </a:p>
          <a:p>
            <a:pPr marL="0" indent="0">
              <a:buFont typeface="Arial" panose="020B0604020202020204" pitchFamily="34" charset="0"/>
              <a:buNone/>
            </a:pPr>
            <a:endParaRPr lang="en-US" dirty="0"/>
          </a:p>
          <a:p>
            <a:r>
              <a:rPr lang="en-US" b="1" dirty="0"/>
              <a:t>Phase III </a:t>
            </a:r>
          </a:p>
          <a:p>
            <a:pPr marL="171450" indent="-171450">
              <a:buFont typeface="Arial" panose="020B0604020202020204" pitchFamily="34" charset="0"/>
              <a:buChar char="•"/>
            </a:pPr>
            <a:r>
              <a:rPr lang="en-US" dirty="0"/>
              <a:t>Building automation systems (BAS) installed at six sites </a:t>
            </a:r>
          </a:p>
          <a:p>
            <a:pPr marL="171450" indent="-171450">
              <a:buFont typeface="Arial" panose="020B0604020202020204" pitchFamily="34" charset="0"/>
              <a:buChar char="•"/>
            </a:pPr>
            <a:r>
              <a:rPr lang="en-US" dirty="0"/>
              <a:t>New HVAC system installed at Eugene Field Elementary School </a:t>
            </a:r>
          </a:p>
          <a:p>
            <a:pPr marL="171450" indent="-171450">
              <a:buFont typeface="Arial" panose="020B0604020202020204" pitchFamily="34" charset="0"/>
              <a:buChar char="•"/>
            </a:pPr>
            <a:r>
              <a:rPr lang="en-US" dirty="0"/>
              <a:t>Domestic water retrofits implemented at seven sites</a:t>
            </a:r>
          </a:p>
          <a:p>
            <a:pPr marL="0" indent="0">
              <a:buFont typeface="Arial" panose="020B0604020202020204" pitchFamily="34" charset="0"/>
              <a:buNone/>
            </a:pPr>
            <a:r>
              <a:rPr lang="en-US" dirty="0"/>
              <a:t>Upgrades in progress will generate consistent savings, allowing MPS to put more dollars to work to directly aid in student learning.</a:t>
            </a:r>
          </a:p>
        </p:txBody>
      </p:sp>
      <p:sp>
        <p:nvSpPr>
          <p:cNvPr id="4" name="Slide Number Placeholder 3"/>
          <p:cNvSpPr>
            <a:spLocks noGrp="1"/>
          </p:cNvSpPr>
          <p:nvPr>
            <p:ph type="sldNum" sz="quarter" idx="10"/>
          </p:nvPr>
        </p:nvSpPr>
        <p:spPr/>
        <p:txBody>
          <a:bodyPr/>
          <a:lstStyle/>
          <a:p>
            <a:fld id="{59E3E538-4C16-4C35-B33B-04CD6088A85A}" type="slidenum">
              <a:rPr lang="en-US" smtClean="0"/>
              <a:pPr/>
              <a:t>17</a:t>
            </a:fld>
            <a:endParaRPr lang="en-US" dirty="0"/>
          </a:p>
        </p:txBody>
      </p:sp>
    </p:spTree>
    <p:extLst>
      <p:ext uri="{BB962C8B-B14F-4D97-AF65-F5344CB8AC3E}">
        <p14:creationId xmlns:p14="http://schemas.microsoft.com/office/powerpoint/2010/main" xmlns="" val="2884415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Source: </a:t>
            </a:r>
            <a:r>
              <a:rPr lang="en-US" b="0" dirty="0"/>
              <a:t>McMillan Elementary, </a:t>
            </a:r>
            <a:r>
              <a:rPr lang="en-US" dirty="0"/>
              <a:t>Mexico Public Schools Website</a:t>
            </a:r>
          </a:p>
          <a:p>
            <a:endParaRPr lang="en-US" dirty="0"/>
          </a:p>
        </p:txBody>
      </p:sp>
      <p:sp>
        <p:nvSpPr>
          <p:cNvPr id="4" name="Slide Number Placeholder 3"/>
          <p:cNvSpPr>
            <a:spLocks noGrp="1"/>
          </p:cNvSpPr>
          <p:nvPr>
            <p:ph type="sldNum" sz="quarter" idx="10"/>
          </p:nvPr>
        </p:nvSpPr>
        <p:spPr/>
        <p:txBody>
          <a:bodyPr/>
          <a:lstStyle/>
          <a:p>
            <a:fld id="{59E3E538-4C16-4C35-B33B-04CD6088A85A}" type="slidenum">
              <a:rPr lang="en-US" smtClean="0"/>
              <a:pPr/>
              <a:t>18</a:t>
            </a:fld>
            <a:endParaRPr lang="en-US" dirty="0"/>
          </a:p>
        </p:txBody>
      </p:sp>
    </p:spTree>
    <p:extLst>
      <p:ext uri="{BB962C8B-B14F-4D97-AF65-F5344CB8AC3E}">
        <p14:creationId xmlns:p14="http://schemas.microsoft.com/office/powerpoint/2010/main" xmlns="" val="1696396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Source: </a:t>
            </a:r>
            <a:r>
              <a:rPr lang="en-US" dirty="0"/>
              <a:t>NuView Union School District, CA</a:t>
            </a:r>
          </a:p>
          <a:p>
            <a:endParaRPr lang="en-US" dirty="0"/>
          </a:p>
        </p:txBody>
      </p:sp>
      <p:sp>
        <p:nvSpPr>
          <p:cNvPr id="4" name="Slide Number Placeholder 3"/>
          <p:cNvSpPr>
            <a:spLocks noGrp="1"/>
          </p:cNvSpPr>
          <p:nvPr>
            <p:ph type="sldNum" sz="quarter" idx="10"/>
          </p:nvPr>
        </p:nvSpPr>
        <p:spPr/>
        <p:txBody>
          <a:bodyPr/>
          <a:lstStyle/>
          <a:p>
            <a:fld id="{59E3E538-4C16-4C35-B33B-04CD6088A85A}" type="slidenum">
              <a:rPr lang="en-US" smtClean="0"/>
              <a:pPr/>
              <a:t>19</a:t>
            </a:fld>
            <a:endParaRPr lang="en-US" dirty="0"/>
          </a:p>
        </p:txBody>
      </p:sp>
    </p:spTree>
    <p:extLst>
      <p:ext uri="{BB962C8B-B14F-4D97-AF65-F5344CB8AC3E}">
        <p14:creationId xmlns:p14="http://schemas.microsoft.com/office/powerpoint/2010/main" xmlns="" val="166364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Source: </a:t>
            </a:r>
            <a:r>
              <a:rPr lang="en-US" dirty="0"/>
              <a:t>David Pickering, Mexico Public Schools Website</a:t>
            </a:r>
          </a:p>
        </p:txBody>
      </p:sp>
      <p:sp>
        <p:nvSpPr>
          <p:cNvPr id="4" name="Slide Number Placeholder 3"/>
          <p:cNvSpPr>
            <a:spLocks noGrp="1"/>
          </p:cNvSpPr>
          <p:nvPr>
            <p:ph type="sldNum" sz="quarter" idx="10"/>
          </p:nvPr>
        </p:nvSpPr>
        <p:spPr/>
        <p:txBody>
          <a:bodyPr/>
          <a:lstStyle/>
          <a:p>
            <a:fld id="{59E3E538-4C16-4C35-B33B-04CD6088A85A}" type="slidenum">
              <a:rPr lang="en-US" smtClean="0"/>
              <a:pPr/>
              <a:t>20</a:t>
            </a:fld>
            <a:endParaRPr lang="en-US" dirty="0"/>
          </a:p>
        </p:txBody>
      </p:sp>
    </p:spTree>
    <p:extLst>
      <p:ext uri="{BB962C8B-B14F-4D97-AF65-F5344CB8AC3E}">
        <p14:creationId xmlns:p14="http://schemas.microsoft.com/office/powerpoint/2010/main" xmlns="" val="1168414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E3E538-4C16-4C35-B33B-04CD6088A85A}" type="slidenum">
              <a:rPr lang="en-US" smtClean="0"/>
              <a:pPr/>
              <a:t>22</a:t>
            </a:fld>
            <a:endParaRPr lang="en-US" dirty="0"/>
          </a:p>
        </p:txBody>
      </p:sp>
    </p:spTree>
    <p:extLst>
      <p:ext uri="{BB962C8B-B14F-4D97-AF65-F5344CB8AC3E}">
        <p14:creationId xmlns:p14="http://schemas.microsoft.com/office/powerpoint/2010/main" xmlns="" val="3354705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Facilities Report 2014</a:t>
            </a:r>
          </a:p>
        </p:txBody>
      </p:sp>
      <p:sp>
        <p:nvSpPr>
          <p:cNvPr id="4" name="Slide Number Placeholder 3"/>
          <p:cNvSpPr>
            <a:spLocks noGrp="1"/>
          </p:cNvSpPr>
          <p:nvPr>
            <p:ph type="sldNum" sz="quarter" idx="10"/>
          </p:nvPr>
        </p:nvSpPr>
        <p:spPr/>
        <p:txBody>
          <a:bodyPr/>
          <a:lstStyle/>
          <a:p>
            <a:fld id="{59E3E538-4C16-4C35-B33B-04CD6088A85A}" type="slidenum">
              <a:rPr lang="en-US" smtClean="0"/>
              <a:pPr/>
              <a:t>6</a:t>
            </a:fld>
            <a:endParaRPr lang="en-US" dirty="0"/>
          </a:p>
        </p:txBody>
      </p:sp>
    </p:spTree>
    <p:extLst>
      <p:ext uri="{BB962C8B-B14F-4D97-AF65-F5344CB8AC3E}">
        <p14:creationId xmlns:p14="http://schemas.microsoft.com/office/powerpoint/2010/main" xmlns="" val="3838769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Reasons</a:t>
            </a:r>
            <a:r>
              <a:rPr lang="en-US" baseline="0" dirty="0"/>
              <a:t> to Consider implementing a performance contract</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prstClr val="white"/>
              </a:solidFill>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white"/>
                </a:solidFill>
                <a:latin typeface="Arial" panose="020B0604020202020204" pitchFamily="34" charset="0"/>
              </a:rPr>
              <a:t>Students in deteriorating school buildings score </a:t>
            </a:r>
            <a:r>
              <a:rPr lang="en-US" sz="1200" b="1" dirty="0">
                <a:solidFill>
                  <a:prstClr val="white"/>
                </a:solidFill>
                <a:latin typeface="Arial" panose="020B0604020202020204" pitchFamily="34" charset="0"/>
              </a:rPr>
              <a:t>5 to 11 percentile points lower </a:t>
            </a:r>
            <a:r>
              <a:rPr lang="en-US" sz="1200" dirty="0">
                <a:solidFill>
                  <a:prstClr val="white"/>
                </a:solidFill>
                <a:latin typeface="Arial" panose="020B0604020202020204" pitchFamily="34" charset="0"/>
              </a:rPr>
              <a:t>on measures of student achievement (</a:t>
            </a:r>
            <a:r>
              <a:rPr lang="en-US" sz="1200" i="1" dirty="0">
                <a:solidFill>
                  <a:prstClr val="white"/>
                </a:solidFill>
                <a:latin typeface="Arial" panose="020B0604020202020204" pitchFamily="34" charset="0"/>
              </a:rPr>
              <a:t>U.S. Department of Education</a:t>
            </a:r>
            <a:r>
              <a:rPr lang="en-US" sz="1200" dirty="0">
                <a:solidFill>
                  <a:prstClr val="white"/>
                </a:solidFill>
                <a:latin typeface="Arial" panose="020B0604020202020204" pitchFamily="34" charset="0"/>
              </a:rPr>
              <a:t>, 2000)</a:t>
            </a:r>
            <a:endParaRPr lang="en-US" altLang="en-US" sz="1200" b="1" dirty="0">
              <a:solidFill>
                <a:srgbClr val="FFFFFF"/>
              </a:solidFill>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prstClr val="white"/>
                </a:solidFill>
                <a:latin typeface="Arial" panose="020B0604020202020204" pitchFamily="34" charset="0"/>
              </a:rPr>
              <a:t>14.4 million school days </a:t>
            </a:r>
            <a:r>
              <a:rPr lang="en-US" sz="1200" dirty="0">
                <a:solidFill>
                  <a:prstClr val="white"/>
                </a:solidFill>
                <a:latin typeface="Arial" panose="020B0604020202020204" pitchFamily="34" charset="0"/>
              </a:rPr>
              <a:t>are lost in the U.S. due to absences caused by asthma, often attribute to poor ventilation in deteriorating buildings (</a:t>
            </a:r>
            <a:r>
              <a:rPr lang="en-US" sz="1200" i="1" dirty="0">
                <a:solidFill>
                  <a:prstClr val="white"/>
                </a:solidFill>
                <a:latin typeface="Arial" panose="020B0604020202020204" pitchFamily="34" charset="0"/>
              </a:rPr>
              <a:t>American Lung Association</a:t>
            </a:r>
            <a:r>
              <a:rPr lang="en-US" sz="1200" dirty="0">
                <a:solidFill>
                  <a:prstClr val="white"/>
                </a:solidFill>
                <a:latin typeface="Arial" panose="020B0604020202020204" pitchFamily="34" charset="0"/>
              </a:rPr>
              <a:t>, 2008).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solidFill>
                  <a:prstClr val="white"/>
                </a:solidFill>
                <a:latin typeface="Arial" panose="020B0604020202020204" pitchFamily="34" charset="0"/>
              </a:rPr>
              <a:t>High levels of noise caused by substandard facilities drops speech recognition to </a:t>
            </a:r>
            <a:r>
              <a:rPr lang="en-US" altLang="en-US" sz="1200" b="1" dirty="0">
                <a:solidFill>
                  <a:prstClr val="white"/>
                </a:solidFill>
                <a:latin typeface="Arial" panose="020B0604020202020204" pitchFamily="34" charset="0"/>
              </a:rPr>
              <a:t>as low as 30 percent</a:t>
            </a:r>
            <a:r>
              <a:rPr lang="en-US" altLang="en-US" sz="1200" dirty="0">
                <a:solidFill>
                  <a:prstClr val="white"/>
                </a:solidFill>
                <a:latin typeface="Arial" panose="020B0604020202020204" pitchFamily="34" charset="0"/>
              </a:rPr>
              <a:t>, according to the American Federation of Teachers</a:t>
            </a:r>
            <a:r>
              <a:rPr lang="en-US" altLang="en-US" sz="1400" dirty="0">
                <a:solidFill>
                  <a:prstClr val="white"/>
                </a:solidFill>
                <a:latin typeface="Arial" panose="020B0604020202020204" pitchFamily="34" charset="0"/>
              </a:rPr>
              <a:t>.</a:t>
            </a:r>
            <a:endParaRPr lang="en-US" altLang="en-US" sz="1100" dirty="0">
              <a:solidFill>
                <a:prstClr val="white"/>
              </a:solidFill>
              <a:latin typeface="Arial" panose="020B0604020202020204" pitchFamily="34" charset="0"/>
            </a:endParaRPr>
          </a:p>
          <a:p>
            <a:pPr>
              <a:lnSpc>
                <a:spcPct val="110000"/>
              </a:lnSpc>
            </a:pPr>
            <a:endParaRPr lang="en-US" dirty="0"/>
          </a:p>
          <a:p>
            <a:pPr>
              <a:lnSpc>
                <a:spcPct val="110000"/>
              </a:lnSpc>
            </a:pPr>
            <a:r>
              <a:rPr lang="en-US" dirty="0"/>
              <a:t>Deferred maintenance is just one symptom of our lack of needed funds to enhance and support our schools. In addition to reducing our ability to keep students focused in safe, comfortable classrooms, postponing needed infrastructure upgrades creates a missed learning opportunity for students and teachers.  To truly achieve the 21</a:t>
            </a:r>
            <a:r>
              <a:rPr lang="en-US" baseline="30000" dirty="0"/>
              <a:t>st</a:t>
            </a:r>
            <a:r>
              <a:rPr lang="en-US" dirty="0"/>
              <a:t> century classroom, the learning environment needs to be enhanced with real technology that will transform our campuses into learning laboratories.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Picture</a:t>
            </a:r>
            <a:r>
              <a:rPr lang="en-US" dirty="0"/>
              <a:t>: Los Angeles Unified SD (pre-construction), CA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9E3E538-4C16-4C35-B33B-04CD6088A85A}" type="slidenum">
              <a:rPr lang="en-US" smtClean="0"/>
              <a:pPr/>
              <a:t>7</a:t>
            </a:fld>
            <a:endParaRPr lang="en-US" dirty="0"/>
          </a:p>
        </p:txBody>
      </p:sp>
    </p:spTree>
    <p:extLst>
      <p:ext uri="{BB962C8B-B14F-4D97-AF65-F5344CB8AC3E}">
        <p14:creationId xmlns:p14="http://schemas.microsoft.com/office/powerpoint/2010/main" xmlns="" val="1576254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E3E538-4C16-4C35-B33B-04CD6088A85A}" type="slidenum">
              <a:rPr lang="en-US" smtClean="0"/>
              <a:pPr/>
              <a:t>9</a:t>
            </a:fld>
            <a:endParaRPr lang="en-US" dirty="0"/>
          </a:p>
        </p:txBody>
      </p:sp>
    </p:spTree>
    <p:extLst>
      <p:ext uri="{BB962C8B-B14F-4D97-AF65-F5344CB8AC3E}">
        <p14:creationId xmlns:p14="http://schemas.microsoft.com/office/powerpoint/2010/main" xmlns="" val="2310338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http://www.naesco.org/what-is-an-esco</a:t>
            </a:r>
          </a:p>
          <a:p>
            <a:endParaRPr lang="en-US" dirty="0"/>
          </a:p>
          <a:p>
            <a:r>
              <a:rPr lang="en-US" dirty="0"/>
              <a:t>Typical service offerings include: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Provide an Investment Grade Audit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Engineer projects of appropriate size and scope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Arrange project financing and assist the organization in understanding the available financing options.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Procure and install the equipment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Monitor and verify energy savings for as long as the customer wishes often the entire contract term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Provide, if requested, ongoing operations and maintenance savings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Prepare reports for the customer detailing energy savings and a reconciliation plan if energy savings were to fall below projections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dirty="0"/>
              <a:t>Over the last 3 decades, ESCOs have delivered</a:t>
            </a:r>
          </a:p>
          <a:p>
            <a:pPr marL="171450" indent="-171450">
              <a:buFont typeface="Arial" panose="020B0604020202020204" pitchFamily="34" charset="0"/>
              <a:buChar char="•"/>
            </a:pPr>
            <a:r>
              <a:rPr lang="en-US" dirty="0"/>
              <a:t>$45B in projects</a:t>
            </a:r>
          </a:p>
          <a:p>
            <a:pPr marL="171450" indent="-171450">
              <a:buFont typeface="Arial" panose="020B0604020202020204" pitchFamily="34" charset="0"/>
              <a:buChar char="•"/>
            </a:pPr>
            <a:r>
              <a:rPr lang="en-US" dirty="0"/>
              <a:t>$50B savings—guaranteed and delivered</a:t>
            </a:r>
          </a:p>
          <a:p>
            <a:pPr marL="171450" indent="-171450">
              <a:buFont typeface="Arial" panose="020B0604020202020204" pitchFamily="34" charset="0"/>
              <a:buChar char="•"/>
            </a:pPr>
            <a:r>
              <a:rPr lang="en-US" dirty="0"/>
              <a:t>425,000 person-years of direct employment</a:t>
            </a:r>
          </a:p>
          <a:p>
            <a:pPr marL="171450" indent="-171450">
              <a:buFont typeface="Arial" panose="020B0604020202020204" pitchFamily="34" charset="0"/>
              <a:buChar char="•"/>
            </a:pPr>
            <a:r>
              <a:rPr lang="en-US" dirty="0"/>
              <a:t>$30B of infrastructure improvements</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9E3E538-4C16-4C35-B33B-04CD6088A85A}" type="slidenum">
              <a:rPr lang="en-US" smtClean="0"/>
              <a:pPr/>
              <a:t>10</a:t>
            </a:fld>
            <a:endParaRPr lang="en-US" dirty="0"/>
          </a:p>
        </p:txBody>
      </p:sp>
    </p:spTree>
    <p:extLst>
      <p:ext uri="{BB962C8B-B14F-4D97-AF65-F5344CB8AC3E}">
        <p14:creationId xmlns:p14="http://schemas.microsoft.com/office/powerpoint/2010/main" xmlns="" val="1752962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Legislation and procurement process per MO State Law, pursuant to Section 8.231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MO Statute 8.231</a:t>
            </a:r>
            <a:r>
              <a:rPr lang="en-US" dirty="0"/>
              <a:t>: Schools can enter a contract for the implementation of one or more energy saving measures that may be applied to an existing school district facility. </a:t>
            </a:r>
            <a:r>
              <a:rPr lang="en-US" b="0" i="1" dirty="0"/>
              <a:t>Missouri Department of Elementary and Secondary Education School Finance</a:t>
            </a:r>
            <a:r>
              <a:rPr lang="en-US" b="0" dirty="0"/>
              <a:t>: </a:t>
            </a:r>
            <a:r>
              <a:rPr lang="en-US" dirty="0"/>
              <a:t>https://dese.mo.gov/sites/default/files/sf-LGuaranteedEnergySavingsPerformanceContracts.pdf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Photo:</a:t>
            </a:r>
            <a:r>
              <a:rPr lang="en-US" dirty="0"/>
              <a:t> Westminster School District,</a:t>
            </a:r>
            <a:r>
              <a:rPr lang="en-US" baseline="0" dirty="0"/>
              <a:t> CA</a:t>
            </a:r>
            <a:endParaRPr lang="en-US" dirty="0"/>
          </a:p>
          <a:p>
            <a:endParaRPr lang="en-US" dirty="0"/>
          </a:p>
        </p:txBody>
      </p:sp>
      <p:sp>
        <p:nvSpPr>
          <p:cNvPr id="4" name="Slide Number Placeholder 3"/>
          <p:cNvSpPr>
            <a:spLocks noGrp="1"/>
          </p:cNvSpPr>
          <p:nvPr>
            <p:ph type="sldNum" sz="quarter" idx="10"/>
          </p:nvPr>
        </p:nvSpPr>
        <p:spPr/>
        <p:txBody>
          <a:bodyPr/>
          <a:lstStyle/>
          <a:p>
            <a:fld id="{59E3E538-4C16-4C35-B33B-04CD6088A85A}" type="slidenum">
              <a:rPr lang="en-US" smtClean="0"/>
              <a:pPr/>
              <a:t>11</a:t>
            </a:fld>
            <a:endParaRPr lang="en-US" dirty="0"/>
          </a:p>
        </p:txBody>
      </p:sp>
    </p:spTree>
    <p:extLst>
      <p:ext uri="{BB962C8B-B14F-4D97-AF65-F5344CB8AC3E}">
        <p14:creationId xmlns:p14="http://schemas.microsoft.com/office/powerpoint/2010/main" xmlns="" val="4260669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bundling your funds, you’re able to get more “bang for your buck”.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Financing:  TELP,</a:t>
            </a:r>
            <a:r>
              <a:rPr lang="en-US" baseline="0" dirty="0"/>
              <a:t> CREB, PPA, Grants, Incentives, Infrastructure Bank etc.</a:t>
            </a:r>
          </a:p>
          <a:p>
            <a:endParaRPr lang="en-US" dirty="0"/>
          </a:p>
        </p:txBody>
      </p:sp>
      <p:sp>
        <p:nvSpPr>
          <p:cNvPr id="4" name="Slide Number Placeholder 3"/>
          <p:cNvSpPr>
            <a:spLocks noGrp="1"/>
          </p:cNvSpPr>
          <p:nvPr>
            <p:ph type="sldNum" sz="quarter" idx="10"/>
          </p:nvPr>
        </p:nvSpPr>
        <p:spPr/>
        <p:txBody>
          <a:bodyPr/>
          <a:lstStyle/>
          <a:p>
            <a:fld id="{59E3E538-4C16-4C35-B33B-04CD6088A85A}" type="slidenum">
              <a:rPr lang="en-US" smtClean="0"/>
              <a:pPr/>
              <a:t>13</a:t>
            </a:fld>
            <a:endParaRPr lang="en-US" dirty="0"/>
          </a:p>
        </p:txBody>
      </p:sp>
    </p:spTree>
    <p:extLst>
      <p:ext uri="{BB962C8B-B14F-4D97-AF65-F5344CB8AC3E}">
        <p14:creationId xmlns:p14="http://schemas.microsoft.com/office/powerpoint/2010/main" xmlns="" val="3663166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Legislation and procurement process per MO State Law, pursuant to Section 8.231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https://dese.mo.gov/sites/default/files/sf-LGuaranteedEnergySavingsPerformanceContracts.pdf</a:t>
            </a:r>
          </a:p>
          <a:p>
            <a:endParaRPr lang="en-US" dirty="0"/>
          </a:p>
        </p:txBody>
      </p:sp>
      <p:sp>
        <p:nvSpPr>
          <p:cNvPr id="4" name="Slide Number Placeholder 3"/>
          <p:cNvSpPr>
            <a:spLocks noGrp="1"/>
          </p:cNvSpPr>
          <p:nvPr>
            <p:ph type="sldNum" sz="quarter" idx="10"/>
          </p:nvPr>
        </p:nvSpPr>
        <p:spPr/>
        <p:txBody>
          <a:bodyPr/>
          <a:lstStyle/>
          <a:p>
            <a:fld id="{59E3E538-4C16-4C35-B33B-04CD6088A85A}" type="slidenum">
              <a:rPr lang="en-US" smtClean="0"/>
              <a:pPr/>
              <a:t>14</a:t>
            </a:fld>
            <a:endParaRPr lang="en-US" dirty="0"/>
          </a:p>
        </p:txBody>
      </p:sp>
    </p:spTree>
    <p:extLst>
      <p:ext uri="{BB962C8B-B14F-4D97-AF65-F5344CB8AC3E}">
        <p14:creationId xmlns:p14="http://schemas.microsoft.com/office/powerpoint/2010/main" xmlns="" val="3234884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E3E538-4C16-4C35-B33B-04CD6088A85A}" type="slidenum">
              <a:rPr lang="en-US" smtClean="0"/>
              <a:pPr/>
              <a:t>15</a:t>
            </a:fld>
            <a:endParaRPr lang="en-US" dirty="0"/>
          </a:p>
        </p:txBody>
      </p:sp>
    </p:spTree>
    <p:extLst>
      <p:ext uri="{BB962C8B-B14F-4D97-AF65-F5344CB8AC3E}">
        <p14:creationId xmlns:p14="http://schemas.microsoft.com/office/powerpoint/2010/main" xmlns="" val="39967931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1143001"/>
            <a:ext cx="9143999" cy="4953000"/>
          </a:xfrm>
          <a:prstGeom prst="rect">
            <a:avLst/>
          </a:prstGeom>
          <a:solidFill>
            <a:srgbClr val="2724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6600"/>
              </a:solidFill>
              <a:latin typeface="Arial"/>
            </a:endParaRPr>
          </a:p>
        </p:txBody>
      </p:sp>
      <p:sp>
        <p:nvSpPr>
          <p:cNvPr id="11" name="Rectangle 10"/>
          <p:cNvSpPr/>
          <p:nvPr userDrawn="1"/>
        </p:nvSpPr>
        <p:spPr>
          <a:xfrm>
            <a:off x="0" y="6172200"/>
            <a:ext cx="9143999" cy="685799"/>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6600"/>
              </a:solidFill>
              <a:latin typeface="Arial"/>
            </a:endParaRPr>
          </a:p>
        </p:txBody>
      </p:sp>
      <p:sp>
        <p:nvSpPr>
          <p:cNvPr id="2" name="Title 1"/>
          <p:cNvSpPr>
            <a:spLocks noGrp="1"/>
          </p:cNvSpPr>
          <p:nvPr>
            <p:ph type="ctrTitle"/>
          </p:nvPr>
        </p:nvSpPr>
        <p:spPr>
          <a:xfrm>
            <a:off x="457200" y="1600201"/>
            <a:ext cx="6858000" cy="1828799"/>
          </a:xfrm>
        </p:spPr>
        <p:txBody>
          <a:bodyPr lIns="0" tIns="0" rIns="0" bIns="0" anchor="b" anchorCtr="0">
            <a:noAutofit/>
          </a:bodyPr>
          <a:lstStyle>
            <a:lvl1pPr algn="l">
              <a:defRPr sz="3600">
                <a:solidFill>
                  <a:srgbClr val="FFFFFF"/>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457201" y="3810000"/>
            <a:ext cx="5029199" cy="990600"/>
          </a:xfrm>
        </p:spPr>
        <p:txBody>
          <a:bodyPr lIns="0" tIns="0" rIns="0" bIns="0">
            <a:normAutofit/>
          </a:bodyPr>
          <a:lstStyle>
            <a:lvl1pPr marL="0" indent="0" algn="l">
              <a:spcBef>
                <a:spcPts val="0"/>
              </a:spcBef>
              <a:spcAft>
                <a:spcPts val="600"/>
              </a:spcAft>
              <a:buNone/>
              <a:defRPr sz="18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73738" y="228600"/>
            <a:ext cx="2610049" cy="6858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705600" y="6211420"/>
            <a:ext cx="2119672" cy="513196"/>
          </a:xfrm>
          <a:prstGeom prst="rect">
            <a:avLst/>
          </a:prstGeom>
        </p:spPr>
      </p:pic>
    </p:spTree>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xmlns="">
        <p15:guide id="1" orient="horz" pos="720">
          <p15:clr>
            <a:srgbClr val="FBAE40"/>
          </p15:clr>
        </p15:guide>
        <p15:guide id="2" orient="horz" pos="3888">
          <p15:clr>
            <a:srgbClr val="FBAE40"/>
          </p15:clr>
        </p15:guide>
        <p15:guide id="3" pos="288">
          <p15:clr>
            <a:srgbClr val="FBAE40"/>
          </p15:clr>
        </p15:guide>
        <p15:guide id="4" pos="5472">
          <p15:clr>
            <a:srgbClr val="FBAE40"/>
          </p15:clr>
        </p15:guide>
        <p15:guide id="5" pos="2880">
          <p15:clr>
            <a:srgbClr val="FBAE40"/>
          </p15:clr>
        </p15:guide>
        <p15:guide id="6" orient="horz" pos="2160">
          <p15:clr>
            <a:srgbClr val="FBAE40"/>
          </p15:clr>
        </p15:guide>
        <p15:guide id="7" orient="horz" pos="240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s">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6172200"/>
            <a:ext cx="9143999" cy="685799"/>
          </a:xfrm>
          <a:prstGeom prst="rect">
            <a:avLst/>
          </a:prstGeom>
          <a:solidFill>
            <a:srgbClr val="2724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6600"/>
              </a:solidFill>
              <a:latin typeface="Arial"/>
            </a:endParaRPr>
          </a:p>
        </p:txBody>
      </p:sp>
      <p:sp>
        <p:nvSpPr>
          <p:cNvPr id="8" name="Title 1"/>
          <p:cNvSpPr>
            <a:spLocks noGrp="1"/>
          </p:cNvSpPr>
          <p:nvPr>
            <p:ph type="title"/>
          </p:nvPr>
        </p:nvSpPr>
        <p:spPr>
          <a:xfrm>
            <a:off x="457200" y="0"/>
            <a:ext cx="6858000" cy="1123200"/>
          </a:xfrm>
        </p:spPr>
        <p:txBody>
          <a:bodyPr lIns="0" tIns="0" rIns="0" bIns="0" anchor="ctr" anchorCtr="0">
            <a:normAutofit/>
          </a:bodyPr>
          <a:lstStyle>
            <a:lvl1pPr algn="l">
              <a:defRPr sz="2400">
                <a:solidFill>
                  <a:srgbClr val="27244F"/>
                </a:solidFill>
                <a:latin typeface="Arial"/>
                <a:cs typeface="Arial"/>
              </a:defRPr>
            </a:lvl1pPr>
          </a:lstStyle>
          <a:p>
            <a:r>
              <a:rPr lang="en-US"/>
              <a:t>Click to edit Master title style</a:t>
            </a:r>
            <a:endParaRPr lang="en-US" dirty="0"/>
          </a:p>
        </p:txBody>
      </p:sp>
      <p:sp>
        <p:nvSpPr>
          <p:cNvPr id="3" name="Text Placeholder 2"/>
          <p:cNvSpPr>
            <a:spLocks noGrp="1"/>
          </p:cNvSpPr>
          <p:nvPr>
            <p:ph type="body" sz="quarter" idx="18"/>
          </p:nvPr>
        </p:nvSpPr>
        <p:spPr>
          <a:xfrm>
            <a:off x="6019800" y="2057400"/>
            <a:ext cx="2667000" cy="3886200"/>
          </a:xfrm>
          <a:solidFill>
            <a:srgbClr val="D9D9D9"/>
          </a:solidFill>
        </p:spPr>
        <p:txBody>
          <a:bodyPr tIns="91440"/>
          <a:lstStyle>
            <a:lvl1pPr marL="228600" indent="-228600">
              <a:buClr>
                <a:srgbClr val="F04E30"/>
              </a:buClr>
              <a:buFont typeface="Wingdings" panose="05000000000000000000" pitchFamily="2" charset="2"/>
              <a:buChar char="§"/>
              <a:defRPr sz="1800">
                <a:solidFill>
                  <a:srgbClr val="414042"/>
                </a:solidFill>
              </a:defRPr>
            </a:lvl1pPr>
            <a:lvl2pPr>
              <a:buClr>
                <a:srgbClr val="F04E30"/>
              </a:buClr>
              <a:defRPr sz="1600">
                <a:solidFill>
                  <a:srgbClr val="414042"/>
                </a:solidFill>
              </a:defRPr>
            </a:lvl2pPr>
            <a:lvl3pPr marL="1143000" indent="-228600">
              <a:buClr>
                <a:srgbClr val="F04E30"/>
              </a:buClr>
              <a:buSzPct val="80000"/>
              <a:buFont typeface="Courier New" panose="02070309020205020404" pitchFamily="49" charset="0"/>
              <a:buChar char="o"/>
              <a:defRPr sz="1400">
                <a:solidFill>
                  <a:srgbClr val="414042"/>
                </a:solidFill>
              </a:defRPr>
            </a:lvl3pPr>
            <a:lvl4pPr marL="1600200" indent="-228600">
              <a:buClr>
                <a:srgbClr val="F04E30"/>
              </a:buClr>
              <a:buSzPct val="70000"/>
              <a:buFont typeface="Arial" panose="020B0604020202020204" pitchFamily="34" charset="0"/>
              <a:buChar char="►"/>
              <a:defRPr sz="1400">
                <a:solidFill>
                  <a:srgbClr val="414042"/>
                </a:solidFill>
              </a:defRPr>
            </a:lvl4pPr>
            <a:lvl5pPr marL="2057400" indent="-228600">
              <a:buClr>
                <a:srgbClr val="F04E30"/>
              </a:buClr>
              <a:buFont typeface="Arial" panose="020B0604020202020204" pitchFamily="34" charset="0"/>
              <a:buChar char="-"/>
              <a:defRPr sz="1400">
                <a:solidFill>
                  <a:srgbClr val="414042"/>
                </a:solidFill>
              </a:defRPr>
            </a:lvl5pPr>
          </a:lstStyle>
          <a:p>
            <a:pPr lvl="0"/>
            <a:r>
              <a:rPr lang="en-US"/>
              <a:t>Edit Master text styles</a:t>
            </a:r>
          </a:p>
          <a:p>
            <a:pPr lvl="1"/>
            <a:r>
              <a:rPr lang="en-US"/>
              <a:t>Second level</a:t>
            </a:r>
          </a:p>
          <a:p>
            <a:pPr lvl="2"/>
            <a:r>
              <a:rPr lang="en-US"/>
              <a:t>Third level</a:t>
            </a:r>
          </a:p>
        </p:txBody>
      </p:sp>
      <p:sp>
        <p:nvSpPr>
          <p:cNvPr id="14" name="Text Placeholder 2"/>
          <p:cNvSpPr>
            <a:spLocks noGrp="1"/>
          </p:cNvSpPr>
          <p:nvPr>
            <p:ph type="body" sz="quarter" idx="19"/>
          </p:nvPr>
        </p:nvSpPr>
        <p:spPr>
          <a:xfrm>
            <a:off x="3238500" y="2057400"/>
            <a:ext cx="2667000" cy="3886200"/>
          </a:xfrm>
          <a:solidFill>
            <a:srgbClr val="D9D9D9"/>
          </a:solidFill>
        </p:spPr>
        <p:txBody>
          <a:bodyPr tIns="91440"/>
          <a:lstStyle>
            <a:lvl1pPr marL="228600" indent="-228600">
              <a:buClr>
                <a:srgbClr val="F04E30"/>
              </a:buClr>
              <a:buFont typeface="Wingdings" panose="05000000000000000000" pitchFamily="2" charset="2"/>
              <a:buChar char="§"/>
              <a:defRPr sz="1800">
                <a:solidFill>
                  <a:srgbClr val="414042"/>
                </a:solidFill>
              </a:defRPr>
            </a:lvl1pPr>
            <a:lvl2pPr>
              <a:buClr>
                <a:srgbClr val="F04E30"/>
              </a:buClr>
              <a:defRPr sz="1600">
                <a:solidFill>
                  <a:srgbClr val="414042"/>
                </a:solidFill>
              </a:defRPr>
            </a:lvl2pPr>
            <a:lvl3pPr marL="1143000" indent="-228600">
              <a:buClr>
                <a:srgbClr val="F04E30"/>
              </a:buClr>
              <a:buSzPct val="80000"/>
              <a:buFont typeface="Courier New" panose="02070309020205020404" pitchFamily="49" charset="0"/>
              <a:buChar char="o"/>
              <a:defRPr sz="1400">
                <a:solidFill>
                  <a:srgbClr val="414042"/>
                </a:solidFill>
              </a:defRPr>
            </a:lvl3pPr>
            <a:lvl4pPr marL="1600200" indent="-228600">
              <a:buClr>
                <a:srgbClr val="F04E30"/>
              </a:buClr>
              <a:buSzPct val="70000"/>
              <a:buFont typeface="Arial" panose="020B0604020202020204" pitchFamily="34" charset="0"/>
              <a:buChar char="►"/>
              <a:defRPr sz="1400">
                <a:solidFill>
                  <a:srgbClr val="414042"/>
                </a:solidFill>
              </a:defRPr>
            </a:lvl4pPr>
            <a:lvl5pPr marL="2057400" indent="-228600">
              <a:buClr>
                <a:srgbClr val="F04E30"/>
              </a:buClr>
              <a:buFont typeface="Arial" panose="020B0604020202020204" pitchFamily="34" charset="0"/>
              <a:buChar char="-"/>
              <a:defRPr sz="1400">
                <a:solidFill>
                  <a:srgbClr val="414042"/>
                </a:solidFill>
              </a:defRPr>
            </a:lvl5pPr>
          </a:lstStyle>
          <a:p>
            <a:pPr lvl="0"/>
            <a:r>
              <a:rPr lang="en-US"/>
              <a:t>Edit Master text styles</a:t>
            </a:r>
          </a:p>
          <a:p>
            <a:pPr lvl="1"/>
            <a:r>
              <a:rPr lang="en-US"/>
              <a:t>Second level</a:t>
            </a:r>
          </a:p>
          <a:p>
            <a:pPr lvl="2"/>
            <a:r>
              <a:rPr lang="en-US"/>
              <a:t>Third level</a:t>
            </a:r>
          </a:p>
        </p:txBody>
      </p:sp>
      <p:sp>
        <p:nvSpPr>
          <p:cNvPr id="16" name="Text Placeholder 2"/>
          <p:cNvSpPr>
            <a:spLocks noGrp="1"/>
          </p:cNvSpPr>
          <p:nvPr>
            <p:ph type="body" sz="quarter" idx="20"/>
          </p:nvPr>
        </p:nvSpPr>
        <p:spPr>
          <a:xfrm>
            <a:off x="457200" y="2057400"/>
            <a:ext cx="2667000" cy="3886200"/>
          </a:xfrm>
          <a:solidFill>
            <a:srgbClr val="D9D9D9"/>
          </a:solidFill>
        </p:spPr>
        <p:txBody>
          <a:bodyPr tIns="91440" bIns="45720"/>
          <a:lstStyle>
            <a:lvl1pPr marL="228600" indent="-228600">
              <a:buClr>
                <a:srgbClr val="F04E30"/>
              </a:buClr>
              <a:buFont typeface="Wingdings" panose="05000000000000000000" pitchFamily="2" charset="2"/>
              <a:buChar char="§"/>
              <a:defRPr sz="1800" b="0">
                <a:solidFill>
                  <a:srgbClr val="414042"/>
                </a:solidFill>
              </a:defRPr>
            </a:lvl1pPr>
            <a:lvl2pPr>
              <a:buClr>
                <a:srgbClr val="F04E30"/>
              </a:buClr>
              <a:defRPr sz="1600" b="0">
                <a:solidFill>
                  <a:srgbClr val="414042"/>
                </a:solidFill>
              </a:defRPr>
            </a:lvl2pPr>
            <a:lvl3pPr marL="1143000" indent="-228600">
              <a:buClr>
                <a:srgbClr val="F04E30"/>
              </a:buClr>
              <a:buSzPct val="80000"/>
              <a:buFont typeface="Courier New" panose="02070309020205020404" pitchFamily="49" charset="0"/>
              <a:buChar char="o"/>
              <a:defRPr sz="1400" b="0">
                <a:solidFill>
                  <a:srgbClr val="414042"/>
                </a:solidFill>
              </a:defRPr>
            </a:lvl3pPr>
            <a:lvl4pPr marL="1600200" indent="-228600">
              <a:buClr>
                <a:srgbClr val="F04E30"/>
              </a:buClr>
              <a:buSzPct val="70000"/>
              <a:buFont typeface="Arial" panose="020B0604020202020204" pitchFamily="34" charset="0"/>
              <a:buChar char="►"/>
              <a:defRPr sz="1400">
                <a:solidFill>
                  <a:srgbClr val="414042"/>
                </a:solidFill>
              </a:defRPr>
            </a:lvl4pPr>
            <a:lvl5pPr marL="2057400" indent="-228600">
              <a:buClr>
                <a:srgbClr val="F04E30"/>
              </a:buClr>
              <a:buFont typeface="Arial" panose="020B0604020202020204" pitchFamily="34" charset="0"/>
              <a:buChar char="-"/>
              <a:defRPr sz="1400">
                <a:solidFill>
                  <a:srgbClr val="414042"/>
                </a:solidFill>
              </a:defRPr>
            </a:lvl5pPr>
          </a:lstStyle>
          <a:p>
            <a:pPr lvl="0"/>
            <a:r>
              <a:rPr lang="en-US"/>
              <a:t>Edit Master text styles</a:t>
            </a:r>
          </a:p>
          <a:p>
            <a:pPr lvl="1"/>
            <a:r>
              <a:rPr lang="en-US"/>
              <a:t>Second level</a:t>
            </a:r>
          </a:p>
          <a:p>
            <a:pPr lvl="2"/>
            <a:r>
              <a:rPr lang="en-US"/>
              <a:t>Third level</a:t>
            </a:r>
          </a:p>
        </p:txBody>
      </p:sp>
      <p:sp>
        <p:nvSpPr>
          <p:cNvPr id="6" name="Text Placeholder 5"/>
          <p:cNvSpPr>
            <a:spLocks noGrp="1"/>
          </p:cNvSpPr>
          <p:nvPr>
            <p:ph type="body" sz="quarter" idx="21" hasCustomPrompt="1"/>
          </p:nvPr>
        </p:nvSpPr>
        <p:spPr>
          <a:xfrm>
            <a:off x="457200" y="1371599"/>
            <a:ext cx="2667000" cy="685800"/>
          </a:xfrm>
          <a:solidFill>
            <a:srgbClr val="F04E30"/>
          </a:solidFill>
        </p:spPr>
        <p:txBody>
          <a:bodyPr anchor="ctr">
            <a:normAutofit/>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25" name="Text Placeholder 5"/>
          <p:cNvSpPr>
            <a:spLocks noGrp="1"/>
          </p:cNvSpPr>
          <p:nvPr>
            <p:ph type="body" sz="quarter" idx="22" hasCustomPrompt="1"/>
          </p:nvPr>
        </p:nvSpPr>
        <p:spPr>
          <a:xfrm>
            <a:off x="3238500" y="1371599"/>
            <a:ext cx="2667000" cy="685800"/>
          </a:xfrm>
          <a:solidFill>
            <a:srgbClr val="F04E30"/>
          </a:solidFill>
        </p:spPr>
        <p:txBody>
          <a:bodyPr anchor="ctr">
            <a:normAutofit/>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28" name="Text Placeholder 5"/>
          <p:cNvSpPr>
            <a:spLocks noGrp="1"/>
          </p:cNvSpPr>
          <p:nvPr>
            <p:ph type="body" sz="quarter" idx="23" hasCustomPrompt="1"/>
          </p:nvPr>
        </p:nvSpPr>
        <p:spPr>
          <a:xfrm>
            <a:off x="6019800" y="1371599"/>
            <a:ext cx="2667000" cy="685800"/>
          </a:xfrm>
          <a:solidFill>
            <a:srgbClr val="F04E30"/>
          </a:solidFill>
        </p:spPr>
        <p:txBody>
          <a:bodyPr anchor="ctr">
            <a:normAutofit/>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5" name="TextBox 14"/>
          <p:cNvSpPr txBox="1"/>
          <p:nvPr userDrawn="1"/>
        </p:nvSpPr>
        <p:spPr>
          <a:xfrm>
            <a:off x="457200" y="6539950"/>
            <a:ext cx="6705600"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dirty="0">
                <a:solidFill>
                  <a:srgbClr val="919192"/>
                </a:solidFill>
              </a:rPr>
              <a:t>© 2017 </a:t>
            </a:r>
            <a:r>
              <a:rPr lang="en-US" sz="600" b="1" dirty="0">
                <a:solidFill>
                  <a:srgbClr val="919192"/>
                </a:solidFill>
              </a:rPr>
              <a:t>OPTERRA</a:t>
            </a:r>
            <a:r>
              <a:rPr lang="en-US" sz="600" dirty="0">
                <a:solidFill>
                  <a:srgbClr val="919192"/>
                </a:solidFill>
              </a:rPr>
              <a:t> ENERGY SERVICES,</a:t>
            </a:r>
            <a:r>
              <a:rPr lang="en-US" sz="600" baseline="0" dirty="0">
                <a:solidFill>
                  <a:srgbClr val="919192"/>
                </a:solidFill>
              </a:rPr>
              <a:t> INC. Unauthorized use or duplication of this material with the express written permission of the owner is strictly prohibited.</a:t>
            </a:r>
            <a:endParaRPr lang="en-US" sz="600" dirty="0">
              <a:solidFill>
                <a:srgbClr val="919192"/>
              </a:solidFill>
            </a:endParaRPr>
          </a:p>
        </p:txBody>
      </p:sp>
      <p:sp>
        <p:nvSpPr>
          <p:cNvPr id="17" name="Slide Number Placeholder 21"/>
          <p:cNvSpPr>
            <a:spLocks noGrp="1"/>
          </p:cNvSpPr>
          <p:nvPr>
            <p:ph type="sldNum" sz="quarter" idx="16"/>
          </p:nvPr>
        </p:nvSpPr>
        <p:spPr>
          <a:xfrm>
            <a:off x="8610600" y="6267416"/>
            <a:ext cx="457201" cy="452868"/>
          </a:xfrm>
        </p:spPr>
        <p:txBody>
          <a:bodyPr/>
          <a:lstStyle>
            <a:lvl1pPr>
              <a:defRPr>
                <a:solidFill>
                  <a:schemeClr val="bg1"/>
                </a:solidFill>
              </a:defRPr>
            </a:lvl1pPr>
          </a:lstStyle>
          <a:p>
            <a:fld id="{6AB0928F-7367-4267-AF3B-5A7098066B3F}" type="slidenum">
              <a:rPr lang="en-US" smtClean="0"/>
              <a:pPr/>
              <a:t>‹#›</a:t>
            </a:fld>
            <a:endParaRPr lang="en-US" dirty="0"/>
          </a:p>
        </p:txBody>
      </p:sp>
      <p:sp>
        <p:nvSpPr>
          <p:cNvPr id="18" name="Text Placeholder 14"/>
          <p:cNvSpPr>
            <a:spLocks noGrp="1"/>
          </p:cNvSpPr>
          <p:nvPr>
            <p:ph type="body" sz="quarter" idx="24" hasCustomPrompt="1"/>
          </p:nvPr>
        </p:nvSpPr>
        <p:spPr>
          <a:xfrm>
            <a:off x="457200" y="6271748"/>
            <a:ext cx="6135942" cy="324601"/>
          </a:xfrm>
        </p:spPr>
        <p:txBody>
          <a:bodyPr anchor="ctr">
            <a:noAutofit/>
          </a:bodyPr>
          <a:lstStyle>
            <a:lvl1pPr marL="0" indent="0" algn="l">
              <a:buNone/>
              <a:defRPr sz="1200" b="1">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MARE 2017</a:t>
            </a:r>
          </a:p>
        </p:txBody>
      </p:sp>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18790" t="26091" r="23895" b="52750"/>
          <a:stretch/>
        </p:blipFill>
        <p:spPr>
          <a:xfrm>
            <a:off x="6803199" y="6267416"/>
            <a:ext cx="1752600" cy="457200"/>
          </a:xfrm>
          <a:prstGeom prst="rect">
            <a:avLst/>
          </a:prstGeom>
        </p:spPr>
      </p:pic>
    </p:spTree>
    <p:extLst/>
  </p:cSld>
  <p:clrMapOvr>
    <a:overrideClrMapping bg1="lt1" tx1="dk1" bg2="lt2" tx2="dk2" accent1="accent1" accent2="accent2" accent3="accent3" accent4="accent4" accent5="accent5" accent6="accent6" hlink="hlink" folHlink="folHlink"/>
  </p:clrMapOvr>
  <p:hf hdr="0" ftr="0" dt="0"/>
  <p:extLst mod="1">
    <p:ext uri="{DCECCB84-F9BA-43D5-87BE-67443E8EF086}">
      <p15:sldGuideLst xmlns:p15="http://schemas.microsoft.com/office/powerpoint/2012/main" xmlns="">
        <p15:guide id="1" orient="horz" pos="720">
          <p15:clr>
            <a:srgbClr val="FBAE40"/>
          </p15:clr>
        </p15:guide>
        <p15:guide id="2" orient="horz" pos="3888">
          <p15:clr>
            <a:srgbClr val="FBAE40"/>
          </p15:clr>
        </p15:guide>
        <p15:guide id="3" pos="288">
          <p15:clr>
            <a:srgbClr val="FBAE40"/>
          </p15:clr>
        </p15:guide>
        <p15:guide id="4" pos="5472">
          <p15:clr>
            <a:srgbClr val="FBAE40"/>
          </p15:clr>
        </p15:guide>
        <p15:guide id="5" orient="horz" pos="864">
          <p15:clr>
            <a:srgbClr val="FBAE40"/>
          </p15:clr>
        </p15:guide>
        <p15:guide id="6" orient="horz" pos="37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Columns">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6172200"/>
            <a:ext cx="9143999" cy="685799"/>
          </a:xfrm>
          <a:prstGeom prst="rect">
            <a:avLst/>
          </a:prstGeom>
          <a:solidFill>
            <a:srgbClr val="2724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6600"/>
              </a:solidFill>
              <a:latin typeface="Arial"/>
            </a:endParaRPr>
          </a:p>
        </p:txBody>
      </p:sp>
      <p:sp>
        <p:nvSpPr>
          <p:cNvPr id="8" name="Title 1"/>
          <p:cNvSpPr>
            <a:spLocks noGrp="1"/>
          </p:cNvSpPr>
          <p:nvPr>
            <p:ph type="title"/>
          </p:nvPr>
        </p:nvSpPr>
        <p:spPr>
          <a:xfrm>
            <a:off x="457200" y="0"/>
            <a:ext cx="6858000" cy="1123200"/>
          </a:xfrm>
        </p:spPr>
        <p:txBody>
          <a:bodyPr lIns="0" tIns="0" rIns="0" bIns="0" anchor="ctr" anchorCtr="0">
            <a:normAutofit/>
          </a:bodyPr>
          <a:lstStyle>
            <a:lvl1pPr algn="l">
              <a:defRPr sz="2400">
                <a:solidFill>
                  <a:srgbClr val="27244F"/>
                </a:solidFill>
                <a:latin typeface="Arial"/>
                <a:cs typeface="Arial"/>
              </a:defRPr>
            </a:lvl1pPr>
          </a:lstStyle>
          <a:p>
            <a:r>
              <a:rPr lang="en-US"/>
              <a:t>Click to edit Master title style</a:t>
            </a:r>
            <a:endParaRPr lang="en-US" dirty="0"/>
          </a:p>
        </p:txBody>
      </p:sp>
      <p:sp>
        <p:nvSpPr>
          <p:cNvPr id="16" name="Text Placeholder 2"/>
          <p:cNvSpPr>
            <a:spLocks noGrp="1"/>
          </p:cNvSpPr>
          <p:nvPr>
            <p:ph type="body" sz="quarter" idx="20"/>
          </p:nvPr>
        </p:nvSpPr>
        <p:spPr>
          <a:xfrm>
            <a:off x="457200" y="1828800"/>
            <a:ext cx="1981200" cy="4114800"/>
          </a:xfrm>
          <a:solidFill>
            <a:srgbClr val="D9D9D9"/>
          </a:solidFill>
        </p:spPr>
        <p:txBody>
          <a:bodyPr tIns="91440" bIns="45720"/>
          <a:lstStyle>
            <a:lvl1pPr marL="228600" indent="-228600">
              <a:buClr>
                <a:srgbClr val="F04E30"/>
              </a:buClr>
              <a:buFont typeface="Wingdings" panose="05000000000000000000" pitchFamily="2" charset="2"/>
              <a:buChar char="§"/>
              <a:defRPr sz="1800" b="0">
                <a:solidFill>
                  <a:srgbClr val="414042"/>
                </a:solidFill>
              </a:defRPr>
            </a:lvl1pPr>
            <a:lvl2pPr>
              <a:buClr>
                <a:srgbClr val="F04E30"/>
              </a:buClr>
              <a:defRPr sz="1600" b="0">
                <a:solidFill>
                  <a:srgbClr val="414042"/>
                </a:solidFill>
              </a:defRPr>
            </a:lvl2pPr>
            <a:lvl3pPr marL="1143000" indent="-228600">
              <a:buClr>
                <a:srgbClr val="F04E30"/>
              </a:buClr>
              <a:buSzPct val="80000"/>
              <a:buFont typeface="Courier New" panose="02070309020205020404" pitchFamily="49" charset="0"/>
              <a:buChar char="o"/>
              <a:defRPr sz="1400" b="0">
                <a:solidFill>
                  <a:srgbClr val="414042"/>
                </a:solidFill>
              </a:defRPr>
            </a:lvl3pPr>
            <a:lvl4pPr marL="1600200" indent="-228600">
              <a:buClr>
                <a:srgbClr val="F04E30"/>
              </a:buClr>
              <a:buSzPct val="70000"/>
              <a:buFont typeface="Arial" panose="020B0604020202020204" pitchFamily="34" charset="0"/>
              <a:buChar char="►"/>
              <a:defRPr sz="1400">
                <a:solidFill>
                  <a:srgbClr val="414042"/>
                </a:solidFill>
              </a:defRPr>
            </a:lvl4pPr>
            <a:lvl5pPr marL="2057400" indent="-228600">
              <a:buClr>
                <a:srgbClr val="F04E30"/>
              </a:buClr>
              <a:buFont typeface="Arial" panose="020B0604020202020204" pitchFamily="34" charset="0"/>
              <a:buChar char="-"/>
              <a:defRPr sz="1400">
                <a:solidFill>
                  <a:srgbClr val="414042"/>
                </a:solidFill>
              </a:defRPr>
            </a:lvl5pPr>
          </a:lstStyle>
          <a:p>
            <a:pPr lvl="0"/>
            <a:r>
              <a:rPr lang="en-US"/>
              <a:t>Edit Master text styles</a:t>
            </a:r>
          </a:p>
          <a:p>
            <a:pPr lvl="1"/>
            <a:r>
              <a:rPr lang="en-US"/>
              <a:t>Second level</a:t>
            </a:r>
          </a:p>
          <a:p>
            <a:pPr lvl="2"/>
            <a:r>
              <a:rPr lang="en-US"/>
              <a:t>Third level</a:t>
            </a:r>
          </a:p>
        </p:txBody>
      </p:sp>
      <p:sp>
        <p:nvSpPr>
          <p:cNvPr id="6" name="Text Placeholder 5"/>
          <p:cNvSpPr>
            <a:spLocks noGrp="1"/>
          </p:cNvSpPr>
          <p:nvPr>
            <p:ph type="body" sz="quarter" idx="21" hasCustomPrompt="1"/>
          </p:nvPr>
        </p:nvSpPr>
        <p:spPr>
          <a:xfrm>
            <a:off x="457200" y="1143000"/>
            <a:ext cx="1981200" cy="685800"/>
          </a:xfrm>
          <a:solidFill>
            <a:srgbClr val="414042"/>
          </a:solidFill>
        </p:spPr>
        <p:txBody>
          <a:bodyPr anchor="ctr">
            <a:normAutofit/>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37" name="Text Placeholder 2"/>
          <p:cNvSpPr>
            <a:spLocks noGrp="1"/>
          </p:cNvSpPr>
          <p:nvPr>
            <p:ph type="body" sz="quarter" idx="22"/>
          </p:nvPr>
        </p:nvSpPr>
        <p:spPr>
          <a:xfrm>
            <a:off x="2538288" y="1828800"/>
            <a:ext cx="1981200" cy="4114800"/>
          </a:xfrm>
          <a:solidFill>
            <a:srgbClr val="D9D9D9"/>
          </a:solidFill>
        </p:spPr>
        <p:txBody>
          <a:bodyPr tIns="91440" bIns="45720"/>
          <a:lstStyle>
            <a:lvl1pPr marL="228600" indent="-228600">
              <a:buClr>
                <a:srgbClr val="F04E30"/>
              </a:buClr>
              <a:buFont typeface="Wingdings" panose="05000000000000000000" pitchFamily="2" charset="2"/>
              <a:buChar char="§"/>
              <a:defRPr sz="1800" b="0">
                <a:solidFill>
                  <a:srgbClr val="414042"/>
                </a:solidFill>
              </a:defRPr>
            </a:lvl1pPr>
            <a:lvl2pPr>
              <a:buClr>
                <a:srgbClr val="F04E30"/>
              </a:buClr>
              <a:defRPr sz="1600" b="0">
                <a:solidFill>
                  <a:srgbClr val="414042"/>
                </a:solidFill>
              </a:defRPr>
            </a:lvl2pPr>
            <a:lvl3pPr marL="1143000" indent="-228600">
              <a:buClr>
                <a:srgbClr val="F04E30"/>
              </a:buClr>
              <a:buSzPct val="80000"/>
              <a:buFont typeface="Courier New" panose="02070309020205020404" pitchFamily="49" charset="0"/>
              <a:buChar char="o"/>
              <a:defRPr sz="1400" b="0">
                <a:solidFill>
                  <a:srgbClr val="414042"/>
                </a:solidFill>
              </a:defRPr>
            </a:lvl3pPr>
            <a:lvl4pPr marL="1600200" indent="-228600">
              <a:buClr>
                <a:srgbClr val="F04E30"/>
              </a:buClr>
              <a:buSzPct val="70000"/>
              <a:buFont typeface="Arial" panose="020B0604020202020204" pitchFamily="34" charset="0"/>
              <a:buChar char="►"/>
              <a:defRPr sz="1400">
                <a:solidFill>
                  <a:srgbClr val="414042"/>
                </a:solidFill>
              </a:defRPr>
            </a:lvl4pPr>
            <a:lvl5pPr marL="2057400" indent="-228600">
              <a:buClr>
                <a:srgbClr val="F04E30"/>
              </a:buClr>
              <a:buFont typeface="Arial" panose="020B0604020202020204" pitchFamily="34" charset="0"/>
              <a:buChar char="-"/>
              <a:defRPr sz="1400">
                <a:solidFill>
                  <a:srgbClr val="414042"/>
                </a:solidFill>
              </a:defRPr>
            </a:lvl5pPr>
          </a:lstStyle>
          <a:p>
            <a:pPr lvl="0"/>
            <a:r>
              <a:rPr lang="en-US"/>
              <a:t>Edit Master text styles</a:t>
            </a:r>
          </a:p>
          <a:p>
            <a:pPr lvl="1"/>
            <a:r>
              <a:rPr lang="en-US"/>
              <a:t>Second level</a:t>
            </a:r>
          </a:p>
          <a:p>
            <a:pPr lvl="2"/>
            <a:r>
              <a:rPr lang="en-US"/>
              <a:t>Third level</a:t>
            </a:r>
          </a:p>
        </p:txBody>
      </p:sp>
      <p:sp>
        <p:nvSpPr>
          <p:cNvPr id="38" name="Text Placeholder 5"/>
          <p:cNvSpPr>
            <a:spLocks noGrp="1"/>
          </p:cNvSpPr>
          <p:nvPr>
            <p:ph type="body" sz="quarter" idx="23" hasCustomPrompt="1"/>
          </p:nvPr>
        </p:nvSpPr>
        <p:spPr>
          <a:xfrm>
            <a:off x="2538288" y="1143000"/>
            <a:ext cx="1981200" cy="685800"/>
          </a:xfrm>
          <a:solidFill>
            <a:srgbClr val="414042"/>
          </a:solidFill>
        </p:spPr>
        <p:txBody>
          <a:bodyPr anchor="ctr">
            <a:normAutofit/>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39" name="Text Placeholder 2"/>
          <p:cNvSpPr>
            <a:spLocks noGrp="1"/>
          </p:cNvSpPr>
          <p:nvPr>
            <p:ph type="body" sz="quarter" idx="24"/>
          </p:nvPr>
        </p:nvSpPr>
        <p:spPr>
          <a:xfrm>
            <a:off x="4619376" y="1828800"/>
            <a:ext cx="1981200" cy="4114800"/>
          </a:xfrm>
          <a:solidFill>
            <a:srgbClr val="D9D9D9"/>
          </a:solidFill>
        </p:spPr>
        <p:txBody>
          <a:bodyPr tIns="91440" bIns="45720"/>
          <a:lstStyle>
            <a:lvl1pPr marL="228600" indent="-228600">
              <a:buClr>
                <a:srgbClr val="F04E30"/>
              </a:buClr>
              <a:buFont typeface="Wingdings" panose="05000000000000000000" pitchFamily="2" charset="2"/>
              <a:buChar char="§"/>
              <a:defRPr sz="1800" b="0">
                <a:solidFill>
                  <a:srgbClr val="414042"/>
                </a:solidFill>
              </a:defRPr>
            </a:lvl1pPr>
            <a:lvl2pPr>
              <a:buClr>
                <a:srgbClr val="F04E30"/>
              </a:buClr>
              <a:defRPr sz="1600" b="0">
                <a:solidFill>
                  <a:srgbClr val="414042"/>
                </a:solidFill>
              </a:defRPr>
            </a:lvl2pPr>
            <a:lvl3pPr marL="1143000" indent="-228600">
              <a:buClr>
                <a:srgbClr val="F04E30"/>
              </a:buClr>
              <a:buSzPct val="80000"/>
              <a:buFont typeface="Courier New" panose="02070309020205020404" pitchFamily="49" charset="0"/>
              <a:buChar char="o"/>
              <a:defRPr sz="1400" b="0">
                <a:solidFill>
                  <a:srgbClr val="414042"/>
                </a:solidFill>
              </a:defRPr>
            </a:lvl3pPr>
            <a:lvl4pPr marL="1600200" indent="-228600">
              <a:buClr>
                <a:srgbClr val="F04E30"/>
              </a:buClr>
              <a:buSzPct val="70000"/>
              <a:buFont typeface="Arial" panose="020B0604020202020204" pitchFamily="34" charset="0"/>
              <a:buChar char="►"/>
              <a:defRPr sz="1400">
                <a:solidFill>
                  <a:srgbClr val="414042"/>
                </a:solidFill>
              </a:defRPr>
            </a:lvl4pPr>
            <a:lvl5pPr marL="2057400" indent="-228600">
              <a:buClr>
                <a:srgbClr val="F04E30"/>
              </a:buClr>
              <a:buFont typeface="Arial" panose="020B0604020202020204" pitchFamily="34" charset="0"/>
              <a:buChar char="-"/>
              <a:defRPr sz="1400">
                <a:solidFill>
                  <a:srgbClr val="414042"/>
                </a:solidFill>
              </a:defRPr>
            </a:lvl5pPr>
          </a:lstStyle>
          <a:p>
            <a:pPr lvl="0"/>
            <a:r>
              <a:rPr lang="en-US"/>
              <a:t>Edit Master text styles</a:t>
            </a:r>
          </a:p>
          <a:p>
            <a:pPr lvl="1"/>
            <a:r>
              <a:rPr lang="en-US"/>
              <a:t>Second level</a:t>
            </a:r>
          </a:p>
          <a:p>
            <a:pPr lvl="2"/>
            <a:r>
              <a:rPr lang="en-US"/>
              <a:t>Third level</a:t>
            </a:r>
          </a:p>
        </p:txBody>
      </p:sp>
      <p:sp>
        <p:nvSpPr>
          <p:cNvPr id="40" name="Text Placeholder 5"/>
          <p:cNvSpPr>
            <a:spLocks noGrp="1"/>
          </p:cNvSpPr>
          <p:nvPr>
            <p:ph type="body" sz="quarter" idx="25" hasCustomPrompt="1"/>
          </p:nvPr>
        </p:nvSpPr>
        <p:spPr>
          <a:xfrm>
            <a:off x="4619376" y="1143000"/>
            <a:ext cx="1981200" cy="685800"/>
          </a:xfrm>
          <a:solidFill>
            <a:srgbClr val="414042"/>
          </a:solidFill>
        </p:spPr>
        <p:txBody>
          <a:bodyPr anchor="ctr">
            <a:normAutofit/>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41" name="Text Placeholder 2"/>
          <p:cNvSpPr>
            <a:spLocks noGrp="1"/>
          </p:cNvSpPr>
          <p:nvPr>
            <p:ph type="body" sz="quarter" idx="26"/>
          </p:nvPr>
        </p:nvSpPr>
        <p:spPr>
          <a:xfrm>
            <a:off x="6700463" y="1828800"/>
            <a:ext cx="1981200" cy="4114800"/>
          </a:xfrm>
          <a:solidFill>
            <a:srgbClr val="D9D9D9"/>
          </a:solidFill>
        </p:spPr>
        <p:txBody>
          <a:bodyPr tIns="91440" bIns="45720"/>
          <a:lstStyle>
            <a:lvl1pPr marL="228600" indent="-228600">
              <a:buClr>
                <a:srgbClr val="F04E30"/>
              </a:buClr>
              <a:buFont typeface="Wingdings" panose="05000000000000000000" pitchFamily="2" charset="2"/>
              <a:buChar char="§"/>
              <a:defRPr sz="1800" b="0">
                <a:solidFill>
                  <a:srgbClr val="414042"/>
                </a:solidFill>
              </a:defRPr>
            </a:lvl1pPr>
            <a:lvl2pPr>
              <a:buClr>
                <a:srgbClr val="F04E30"/>
              </a:buClr>
              <a:defRPr sz="1600" b="0">
                <a:solidFill>
                  <a:srgbClr val="414042"/>
                </a:solidFill>
              </a:defRPr>
            </a:lvl2pPr>
            <a:lvl3pPr marL="1143000" indent="-228600">
              <a:buClr>
                <a:srgbClr val="F04E30"/>
              </a:buClr>
              <a:buSzPct val="80000"/>
              <a:buFont typeface="Courier New" panose="02070309020205020404" pitchFamily="49" charset="0"/>
              <a:buChar char="o"/>
              <a:defRPr sz="1400" b="0">
                <a:solidFill>
                  <a:srgbClr val="414042"/>
                </a:solidFill>
              </a:defRPr>
            </a:lvl3pPr>
            <a:lvl4pPr marL="1600200" indent="-228600">
              <a:buClr>
                <a:srgbClr val="F04E30"/>
              </a:buClr>
              <a:buSzPct val="70000"/>
              <a:buFont typeface="Arial" panose="020B0604020202020204" pitchFamily="34" charset="0"/>
              <a:buChar char="►"/>
              <a:defRPr sz="1400">
                <a:solidFill>
                  <a:srgbClr val="414042"/>
                </a:solidFill>
              </a:defRPr>
            </a:lvl4pPr>
            <a:lvl5pPr marL="2057400" indent="-228600">
              <a:buClr>
                <a:srgbClr val="F04E30"/>
              </a:buClr>
              <a:buFont typeface="Arial" panose="020B0604020202020204" pitchFamily="34" charset="0"/>
              <a:buChar char="-"/>
              <a:defRPr sz="1400">
                <a:solidFill>
                  <a:srgbClr val="414042"/>
                </a:solidFill>
              </a:defRPr>
            </a:lvl5pPr>
          </a:lstStyle>
          <a:p>
            <a:pPr lvl="0"/>
            <a:r>
              <a:rPr lang="en-US"/>
              <a:t>Edit Master text styles</a:t>
            </a:r>
          </a:p>
          <a:p>
            <a:pPr lvl="1"/>
            <a:r>
              <a:rPr lang="en-US"/>
              <a:t>Second level</a:t>
            </a:r>
          </a:p>
          <a:p>
            <a:pPr lvl="2"/>
            <a:r>
              <a:rPr lang="en-US"/>
              <a:t>Third level</a:t>
            </a:r>
          </a:p>
        </p:txBody>
      </p:sp>
      <p:sp>
        <p:nvSpPr>
          <p:cNvPr id="42" name="Text Placeholder 5"/>
          <p:cNvSpPr>
            <a:spLocks noGrp="1"/>
          </p:cNvSpPr>
          <p:nvPr>
            <p:ph type="body" sz="quarter" idx="27" hasCustomPrompt="1"/>
          </p:nvPr>
        </p:nvSpPr>
        <p:spPr>
          <a:xfrm>
            <a:off x="6700463" y="1143000"/>
            <a:ext cx="1981200" cy="685800"/>
          </a:xfrm>
          <a:solidFill>
            <a:srgbClr val="414042"/>
          </a:solidFill>
        </p:spPr>
        <p:txBody>
          <a:bodyPr anchor="ctr">
            <a:normAutofit/>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Box 16"/>
          <p:cNvSpPr txBox="1"/>
          <p:nvPr userDrawn="1"/>
        </p:nvSpPr>
        <p:spPr>
          <a:xfrm>
            <a:off x="457200" y="6539950"/>
            <a:ext cx="6705600"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dirty="0">
                <a:solidFill>
                  <a:srgbClr val="919192"/>
                </a:solidFill>
              </a:rPr>
              <a:t>© 2017 </a:t>
            </a:r>
            <a:r>
              <a:rPr lang="en-US" sz="600" b="1" dirty="0">
                <a:solidFill>
                  <a:srgbClr val="919192"/>
                </a:solidFill>
              </a:rPr>
              <a:t>OPTERRA</a:t>
            </a:r>
            <a:r>
              <a:rPr lang="en-US" sz="600" dirty="0">
                <a:solidFill>
                  <a:srgbClr val="919192"/>
                </a:solidFill>
              </a:rPr>
              <a:t> ENERGY SERVICES,</a:t>
            </a:r>
            <a:r>
              <a:rPr lang="en-US" sz="600" baseline="0" dirty="0">
                <a:solidFill>
                  <a:srgbClr val="919192"/>
                </a:solidFill>
              </a:rPr>
              <a:t> INC. Unauthorized use or duplication of this material with the express written permission of the owner is strictly prohibited.</a:t>
            </a:r>
            <a:endParaRPr lang="en-US" sz="600" dirty="0">
              <a:solidFill>
                <a:srgbClr val="919192"/>
              </a:solidFill>
            </a:endParaRPr>
          </a:p>
        </p:txBody>
      </p:sp>
      <p:sp>
        <p:nvSpPr>
          <p:cNvPr id="18" name="Slide Number Placeholder 21"/>
          <p:cNvSpPr>
            <a:spLocks noGrp="1"/>
          </p:cNvSpPr>
          <p:nvPr>
            <p:ph type="sldNum" sz="quarter" idx="16"/>
          </p:nvPr>
        </p:nvSpPr>
        <p:spPr>
          <a:xfrm>
            <a:off x="8610600" y="6267416"/>
            <a:ext cx="457201" cy="452868"/>
          </a:xfrm>
        </p:spPr>
        <p:txBody>
          <a:bodyPr/>
          <a:lstStyle>
            <a:lvl1pPr>
              <a:defRPr>
                <a:solidFill>
                  <a:schemeClr val="bg1"/>
                </a:solidFill>
              </a:defRPr>
            </a:lvl1pPr>
          </a:lstStyle>
          <a:p>
            <a:fld id="{6AB0928F-7367-4267-AF3B-5A7098066B3F}" type="slidenum">
              <a:rPr lang="en-US" smtClean="0"/>
              <a:pPr/>
              <a:t>‹#›</a:t>
            </a:fld>
            <a:endParaRPr lang="en-US" dirty="0"/>
          </a:p>
        </p:txBody>
      </p:sp>
      <p:sp>
        <p:nvSpPr>
          <p:cNvPr id="19" name="Text Placeholder 14"/>
          <p:cNvSpPr>
            <a:spLocks noGrp="1"/>
          </p:cNvSpPr>
          <p:nvPr>
            <p:ph type="body" sz="quarter" idx="18" hasCustomPrompt="1"/>
          </p:nvPr>
        </p:nvSpPr>
        <p:spPr>
          <a:xfrm>
            <a:off x="457200" y="6271748"/>
            <a:ext cx="6135942" cy="324601"/>
          </a:xfrm>
        </p:spPr>
        <p:txBody>
          <a:bodyPr anchor="ctr">
            <a:noAutofit/>
          </a:bodyPr>
          <a:lstStyle>
            <a:lvl1pPr marL="0" indent="0" algn="l">
              <a:buNone/>
              <a:defRPr sz="1200" b="1">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MARE 2017</a:t>
            </a:r>
          </a:p>
        </p:txBody>
      </p:sp>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18790" t="26091" r="23895" b="52750"/>
          <a:stretch/>
        </p:blipFill>
        <p:spPr>
          <a:xfrm>
            <a:off x="6803199" y="6267416"/>
            <a:ext cx="1752600" cy="457200"/>
          </a:xfrm>
          <a:prstGeom prst="rect">
            <a:avLst/>
          </a:prstGeom>
        </p:spPr>
      </p:pic>
    </p:spTree>
    <p:extLst/>
  </p:cSld>
  <p:clrMapOvr>
    <a:overrideClrMapping bg1="lt1" tx1="dk1" bg2="lt2" tx2="dk2" accent1="accent1" accent2="accent2" accent3="accent3" accent4="accent4" accent5="accent5" accent6="accent6" hlink="hlink" folHlink="folHlink"/>
  </p:clrMapOvr>
  <p:hf hdr="0" ftr="0" dt="0"/>
  <p:extLst mod="1">
    <p:ext uri="{DCECCB84-F9BA-43D5-87BE-67443E8EF086}">
      <p15:sldGuideLst xmlns:p15="http://schemas.microsoft.com/office/powerpoint/2012/main" xmlns="">
        <p15:guide id="1" orient="horz" pos="720">
          <p15:clr>
            <a:srgbClr val="FBAE40"/>
          </p15:clr>
        </p15:guide>
        <p15:guide id="2" orient="horz" pos="3888">
          <p15:clr>
            <a:srgbClr val="FBAE40"/>
          </p15:clr>
        </p15:guide>
        <p15:guide id="3" pos="288">
          <p15:clr>
            <a:srgbClr val="FBAE40"/>
          </p15:clr>
        </p15:guide>
        <p15:guide id="4" pos="5472">
          <p15:clr>
            <a:srgbClr val="FBAE40"/>
          </p15:clr>
        </p15:guide>
        <p15:guide id="5" orient="horz" pos="864">
          <p15:clr>
            <a:srgbClr val="FBAE40"/>
          </p15:clr>
        </p15:guide>
        <p15:guide id="6" orient="horz" pos="374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75C4B7-CA30-4DAA-ABA4-E7973FE4ED08}" type="datetimeFigureOut">
              <a:rPr lang="en-US" smtClean="0"/>
              <a:pPr/>
              <a:t>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00481A-B74E-4E75-AD37-5DD5791E38EA}" type="slidenum">
              <a:rPr lang="en-US" smtClean="0"/>
              <a:pPr/>
              <a:t>‹#›</a:t>
            </a:fld>
            <a:endParaRPr lang="en-US" dirty="0"/>
          </a:p>
        </p:txBody>
      </p:sp>
    </p:spTree>
    <p:extLst>
      <p:ext uri="{BB962C8B-B14F-4D97-AF65-F5344CB8AC3E}">
        <p14:creationId xmlns:p14="http://schemas.microsoft.com/office/powerpoint/2010/main" xmlns="" val="2119179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hoto_Title Slide">
    <p:bg>
      <p:bgRef idx="1001">
        <a:schemeClr val="bg1"/>
      </p:bgRef>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143000"/>
            <a:ext cx="9144000" cy="5715000"/>
          </a:xfrm>
        </p:spPr>
        <p:txBody>
          <a:bodyPr/>
          <a:lstStyle/>
          <a:p>
            <a:r>
              <a:rPr lang="en-US" dirty="0"/>
              <a:t>Click icon to add picture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73738" y="228600"/>
            <a:ext cx="2610049" cy="685800"/>
          </a:xfrm>
          <a:prstGeom prst="rect">
            <a:avLst/>
          </a:prstGeom>
        </p:spPr>
      </p:pic>
      <p:sp>
        <p:nvSpPr>
          <p:cNvPr id="10" name="Title 1"/>
          <p:cNvSpPr>
            <a:spLocks noGrp="1"/>
          </p:cNvSpPr>
          <p:nvPr>
            <p:ph type="ctrTitle"/>
          </p:nvPr>
        </p:nvSpPr>
        <p:spPr>
          <a:xfrm>
            <a:off x="0" y="3429000"/>
            <a:ext cx="7315200" cy="1828799"/>
          </a:xfrm>
          <a:solidFill>
            <a:srgbClr val="27244F">
              <a:alpha val="85000"/>
            </a:srgbClr>
          </a:solidFill>
        </p:spPr>
        <p:txBody>
          <a:bodyPr lIns="457200" tIns="0" rIns="0" bIns="0" anchor="ctr" anchorCtr="0">
            <a:noAutofit/>
          </a:bodyPr>
          <a:lstStyle>
            <a:lvl1pPr algn="l">
              <a:defRPr sz="3600">
                <a:solidFill>
                  <a:srgbClr val="FFFFFF"/>
                </a:solidFill>
                <a:latin typeface="Arial"/>
                <a:cs typeface="Arial"/>
              </a:defRPr>
            </a:lvl1pPr>
          </a:lstStyle>
          <a:p>
            <a:r>
              <a:rPr lang="en-US"/>
              <a:t>Click to edit Master title style</a:t>
            </a:r>
            <a:endParaRPr lang="en-US" dirty="0"/>
          </a:p>
        </p:txBody>
      </p:sp>
      <p:sp>
        <p:nvSpPr>
          <p:cNvPr id="12" name="Subtitle 2"/>
          <p:cNvSpPr>
            <a:spLocks noGrp="1"/>
          </p:cNvSpPr>
          <p:nvPr>
            <p:ph type="subTitle" idx="1"/>
          </p:nvPr>
        </p:nvSpPr>
        <p:spPr>
          <a:xfrm>
            <a:off x="3657600" y="5676900"/>
            <a:ext cx="5029199" cy="495300"/>
          </a:xfrm>
          <a:solidFill>
            <a:srgbClr val="27244F">
              <a:alpha val="85000"/>
            </a:srgbClr>
          </a:solidFill>
        </p:spPr>
        <p:txBody>
          <a:bodyPr lIns="182880" tIns="0" rIns="182880" bIns="0" anchor="ctr" anchorCtr="0">
            <a:normAutofit/>
          </a:bodyPr>
          <a:lstStyle>
            <a:lvl1pPr marL="0" indent="0" algn="r">
              <a:spcBef>
                <a:spcPts val="0"/>
              </a:spcBef>
              <a:spcAft>
                <a:spcPts val="600"/>
              </a:spcAft>
              <a:buNone/>
              <a:defRPr sz="18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xmlns="">
        <p15:guide id="1" orient="horz" pos="720">
          <p15:clr>
            <a:srgbClr val="FBAE40"/>
          </p15:clr>
        </p15:guide>
        <p15:guide id="2" orient="horz" pos="3888">
          <p15:clr>
            <a:srgbClr val="FBAE40"/>
          </p15:clr>
        </p15:guide>
        <p15:guide id="3" pos="288">
          <p15:clr>
            <a:srgbClr val="FBAE40"/>
          </p15:clr>
        </p15:guide>
        <p15:guide id="4" pos="5472">
          <p15:clr>
            <a:srgbClr val="FBAE40"/>
          </p15:clr>
        </p15:guide>
        <p15:guide id="5" pos="2880">
          <p15:clr>
            <a:srgbClr val="FBAE40"/>
          </p15:clr>
        </p15:guide>
        <p15:guide id="6" orient="horz" pos="2160">
          <p15:clr>
            <a:srgbClr val="FBAE40"/>
          </p15:clr>
        </p15:guide>
        <p15:guide id="7" orient="horz" pos="240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1143001"/>
            <a:ext cx="9143999" cy="4972800"/>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6600"/>
              </a:solidFill>
              <a:latin typeface="Arial"/>
            </a:endParaRPr>
          </a:p>
        </p:txBody>
      </p:sp>
      <p:sp>
        <p:nvSpPr>
          <p:cNvPr id="11" name="Rectangle 10"/>
          <p:cNvSpPr/>
          <p:nvPr userDrawn="1"/>
        </p:nvSpPr>
        <p:spPr>
          <a:xfrm>
            <a:off x="0" y="6172200"/>
            <a:ext cx="9143999" cy="685799"/>
          </a:xfrm>
          <a:prstGeom prst="rect">
            <a:avLst/>
          </a:prstGeom>
          <a:solidFill>
            <a:srgbClr val="2724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6600"/>
              </a:solidFill>
              <a:latin typeface="Arial"/>
            </a:endParaRPr>
          </a:p>
        </p:txBody>
      </p:sp>
      <p:sp>
        <p:nvSpPr>
          <p:cNvPr id="8" name="Title 1"/>
          <p:cNvSpPr>
            <a:spLocks noGrp="1"/>
          </p:cNvSpPr>
          <p:nvPr>
            <p:ph type="title"/>
          </p:nvPr>
        </p:nvSpPr>
        <p:spPr>
          <a:xfrm>
            <a:off x="457200" y="0"/>
            <a:ext cx="6858000" cy="1123200"/>
          </a:xfrm>
        </p:spPr>
        <p:txBody>
          <a:bodyPr lIns="0" tIns="0" rIns="0" bIns="0" anchor="ctr" anchorCtr="0">
            <a:normAutofit/>
          </a:bodyPr>
          <a:lstStyle>
            <a:lvl1pPr algn="l">
              <a:defRPr sz="2400">
                <a:solidFill>
                  <a:srgbClr val="27244F"/>
                </a:solidFill>
                <a:latin typeface="Arial"/>
                <a:cs typeface="Arial"/>
              </a:defRPr>
            </a:lvl1pPr>
          </a:lstStyle>
          <a:p>
            <a:r>
              <a:rPr lang="en-US"/>
              <a:t>Click to edit Master title style</a:t>
            </a:r>
            <a:endParaRPr lang="en-US" dirty="0"/>
          </a:p>
        </p:txBody>
      </p:sp>
      <p:sp>
        <p:nvSpPr>
          <p:cNvPr id="26" name="Content Placeholder 25"/>
          <p:cNvSpPr>
            <a:spLocks noGrp="1"/>
          </p:cNvSpPr>
          <p:nvPr>
            <p:ph sz="quarter" idx="17"/>
          </p:nvPr>
        </p:nvSpPr>
        <p:spPr>
          <a:xfrm>
            <a:off x="460512" y="1371600"/>
            <a:ext cx="8226287" cy="4572000"/>
          </a:xfrm>
        </p:spPr>
        <p:txBody>
          <a:bodyPr/>
          <a:lstStyle>
            <a:lvl1pPr marL="228600" indent="-228600">
              <a:spcAft>
                <a:spcPts val="0"/>
              </a:spcAft>
              <a:buClr>
                <a:srgbClr val="F04E30"/>
              </a:buClr>
              <a:buFont typeface="Wingdings" panose="05000000000000000000" pitchFamily="2" charset="2"/>
              <a:buChar char="§"/>
              <a:defRPr sz="1800">
                <a:solidFill>
                  <a:srgbClr val="414042"/>
                </a:solidFill>
              </a:defRPr>
            </a:lvl1pPr>
            <a:lvl2pPr>
              <a:spcAft>
                <a:spcPts val="0"/>
              </a:spcAft>
              <a:buClr>
                <a:srgbClr val="F04E30"/>
              </a:buClr>
              <a:defRPr sz="1600">
                <a:solidFill>
                  <a:srgbClr val="414042"/>
                </a:solidFill>
              </a:defRPr>
            </a:lvl2pPr>
            <a:lvl3pPr marL="1143000" indent="-228600">
              <a:spcAft>
                <a:spcPts val="0"/>
              </a:spcAft>
              <a:buClr>
                <a:srgbClr val="F04E30"/>
              </a:buClr>
              <a:buSzPct val="80000"/>
              <a:buFont typeface="Courier New" panose="02070309020205020404" pitchFamily="49" charset="0"/>
              <a:buChar char="o"/>
              <a:defRPr sz="1400">
                <a:solidFill>
                  <a:srgbClr val="414042"/>
                </a:solidFill>
              </a:defRPr>
            </a:lvl3pPr>
            <a:lvl4pPr marL="1600200" indent="-228600">
              <a:spcAft>
                <a:spcPts val="0"/>
              </a:spcAft>
              <a:buClr>
                <a:srgbClr val="F04E30"/>
              </a:buClr>
              <a:buSzPct val="70000"/>
              <a:buFont typeface="Arial" panose="020B0604020202020204" pitchFamily="34" charset="0"/>
              <a:buChar char="►"/>
              <a:defRPr sz="1400">
                <a:solidFill>
                  <a:srgbClr val="414042"/>
                </a:solidFill>
              </a:defRPr>
            </a:lvl4pPr>
            <a:lvl5pPr marL="2057400" indent="-228600">
              <a:spcAft>
                <a:spcPts val="0"/>
              </a:spcAft>
              <a:buClr>
                <a:srgbClr val="F04E30"/>
              </a:buClr>
              <a:buFont typeface="Arial" panose="020B0604020202020204" pitchFamily="34" charset="0"/>
              <a:buChar char="-"/>
              <a:defRPr sz="1200">
                <a:solidFill>
                  <a:srgbClr val="41404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Box 2"/>
          <p:cNvSpPr txBox="1"/>
          <p:nvPr userDrawn="1"/>
        </p:nvSpPr>
        <p:spPr>
          <a:xfrm>
            <a:off x="457200" y="6539950"/>
            <a:ext cx="6705600"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dirty="0">
                <a:solidFill>
                  <a:srgbClr val="919192"/>
                </a:solidFill>
              </a:rPr>
              <a:t>© 2017 </a:t>
            </a:r>
            <a:r>
              <a:rPr lang="en-US" sz="600" b="1" dirty="0">
                <a:solidFill>
                  <a:srgbClr val="919192"/>
                </a:solidFill>
              </a:rPr>
              <a:t>OPTERRA</a:t>
            </a:r>
            <a:r>
              <a:rPr lang="en-US" sz="600" dirty="0">
                <a:solidFill>
                  <a:srgbClr val="919192"/>
                </a:solidFill>
              </a:rPr>
              <a:t> ENERGY SERVICES,</a:t>
            </a:r>
            <a:r>
              <a:rPr lang="en-US" sz="600" baseline="0" dirty="0">
                <a:solidFill>
                  <a:srgbClr val="919192"/>
                </a:solidFill>
              </a:rPr>
              <a:t> INC. Unauthorized use or duplication of this material with the express written permission of the owner is strictly prohibited.</a:t>
            </a:r>
            <a:endParaRPr lang="en-US" sz="600" dirty="0">
              <a:solidFill>
                <a:srgbClr val="919192"/>
              </a:solidFill>
            </a:endParaRPr>
          </a:p>
        </p:txBody>
      </p:sp>
      <p:sp>
        <p:nvSpPr>
          <p:cNvPr id="15" name="Slide Number Placeholder 21"/>
          <p:cNvSpPr>
            <a:spLocks noGrp="1"/>
          </p:cNvSpPr>
          <p:nvPr>
            <p:ph type="sldNum" sz="quarter" idx="16"/>
          </p:nvPr>
        </p:nvSpPr>
        <p:spPr>
          <a:xfrm>
            <a:off x="8610600" y="6267416"/>
            <a:ext cx="457201" cy="452868"/>
          </a:xfrm>
        </p:spPr>
        <p:txBody>
          <a:bodyPr/>
          <a:lstStyle>
            <a:lvl1pPr>
              <a:defRPr>
                <a:solidFill>
                  <a:schemeClr val="bg1"/>
                </a:solidFill>
              </a:defRPr>
            </a:lvl1pPr>
          </a:lstStyle>
          <a:p>
            <a:fld id="{6AB0928F-7367-4267-AF3B-5A7098066B3F}" type="slidenum">
              <a:rPr lang="en-US" smtClean="0"/>
              <a:pPr/>
              <a:t>‹#›</a:t>
            </a:fld>
            <a:endParaRPr lang="en-US" dirty="0"/>
          </a:p>
        </p:txBody>
      </p:sp>
      <p:sp>
        <p:nvSpPr>
          <p:cNvPr id="16" name="Text Placeholder 14"/>
          <p:cNvSpPr>
            <a:spLocks noGrp="1"/>
          </p:cNvSpPr>
          <p:nvPr>
            <p:ph type="body" sz="quarter" idx="18" hasCustomPrompt="1"/>
          </p:nvPr>
        </p:nvSpPr>
        <p:spPr>
          <a:xfrm>
            <a:off x="457200" y="6271748"/>
            <a:ext cx="6135942" cy="324601"/>
          </a:xfrm>
        </p:spPr>
        <p:txBody>
          <a:bodyPr anchor="ctr">
            <a:noAutofit/>
          </a:bodyPr>
          <a:lstStyle>
            <a:lvl1pPr marL="0" indent="0" algn="l">
              <a:buNone/>
              <a:defRPr sz="1200" b="1">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MARE 2017</a:t>
            </a:r>
          </a:p>
        </p:txBody>
      </p: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18790" t="26091" r="23895" b="52750"/>
          <a:stretch/>
        </p:blipFill>
        <p:spPr>
          <a:xfrm>
            <a:off x="6803199" y="6267416"/>
            <a:ext cx="1752600" cy="457200"/>
          </a:xfrm>
          <a:prstGeom prst="rect">
            <a:avLst/>
          </a:prstGeom>
        </p:spPr>
      </p:pic>
    </p:spTree>
    <p:extLst/>
  </p:cSld>
  <p:clrMapOvr>
    <a:overrideClrMapping bg1="lt1" tx1="dk1" bg2="lt2" tx2="dk2" accent1="accent1" accent2="accent2" accent3="accent3" accent4="accent4" accent5="accent5" accent6="accent6" hlink="hlink" folHlink="folHlink"/>
  </p:clrMapOvr>
  <p:hf hdr="0" ftr="0" dt="0"/>
  <p:extLst mod="1">
    <p:ext uri="{DCECCB84-F9BA-43D5-87BE-67443E8EF086}">
      <p15:sldGuideLst xmlns:p15="http://schemas.microsoft.com/office/powerpoint/2012/main" xmlns="">
        <p15:guide id="1" orient="horz" pos="720">
          <p15:clr>
            <a:srgbClr val="FBAE40"/>
          </p15:clr>
        </p15:guide>
        <p15:guide id="2" orient="horz" pos="3888">
          <p15:clr>
            <a:srgbClr val="FBAE40"/>
          </p15:clr>
        </p15:guide>
        <p15:guide id="3" pos="288">
          <p15:clr>
            <a:srgbClr val="FBAE40"/>
          </p15:clr>
        </p15:guide>
        <p15:guide id="4" pos="5472">
          <p15:clr>
            <a:srgbClr val="FBAE40"/>
          </p15:clr>
        </p15:guide>
        <p15:guide id="5" pos="2784">
          <p15:clr>
            <a:srgbClr val="FBAE40"/>
          </p15:clr>
        </p15:guide>
        <p15:guide id="6" orient="horz" pos="864">
          <p15:clr>
            <a:srgbClr val="FBAE40"/>
          </p15:clr>
        </p15:guide>
        <p15:guide id="7" orient="horz" pos="3744">
          <p15:clr>
            <a:srgbClr val="FBAE40"/>
          </p15:clr>
        </p15:guide>
        <p15:guide id="8" pos="29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s">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1143001"/>
            <a:ext cx="9143999" cy="4972800"/>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6600"/>
              </a:solidFill>
              <a:latin typeface="Arial"/>
            </a:endParaRPr>
          </a:p>
        </p:txBody>
      </p:sp>
      <p:sp>
        <p:nvSpPr>
          <p:cNvPr id="11" name="Rectangle 10"/>
          <p:cNvSpPr/>
          <p:nvPr userDrawn="1"/>
        </p:nvSpPr>
        <p:spPr>
          <a:xfrm>
            <a:off x="0" y="6172200"/>
            <a:ext cx="9143999" cy="685799"/>
          </a:xfrm>
          <a:prstGeom prst="rect">
            <a:avLst/>
          </a:prstGeom>
          <a:solidFill>
            <a:srgbClr val="2724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6600"/>
              </a:solidFill>
              <a:latin typeface="Arial"/>
            </a:endParaRPr>
          </a:p>
        </p:txBody>
      </p:sp>
      <p:sp>
        <p:nvSpPr>
          <p:cNvPr id="8" name="Title 1"/>
          <p:cNvSpPr>
            <a:spLocks noGrp="1"/>
          </p:cNvSpPr>
          <p:nvPr>
            <p:ph type="title"/>
          </p:nvPr>
        </p:nvSpPr>
        <p:spPr>
          <a:xfrm>
            <a:off x="457200" y="0"/>
            <a:ext cx="6858000" cy="1123200"/>
          </a:xfrm>
        </p:spPr>
        <p:txBody>
          <a:bodyPr lIns="0" tIns="0" rIns="0" bIns="0" anchor="ctr" anchorCtr="0">
            <a:normAutofit/>
          </a:bodyPr>
          <a:lstStyle>
            <a:lvl1pPr algn="l">
              <a:defRPr sz="2400">
                <a:solidFill>
                  <a:srgbClr val="27244F"/>
                </a:solidFill>
                <a:latin typeface="Arial"/>
                <a:cs typeface="Arial"/>
              </a:defRPr>
            </a:lvl1pPr>
          </a:lstStyle>
          <a:p>
            <a:r>
              <a:rPr lang="en-US"/>
              <a:t>Click to edit Master title style</a:t>
            </a:r>
            <a:endParaRPr lang="en-US" dirty="0"/>
          </a:p>
        </p:txBody>
      </p:sp>
      <p:sp>
        <p:nvSpPr>
          <p:cNvPr id="27" name="Content Placeholder 25"/>
          <p:cNvSpPr>
            <a:spLocks noGrp="1"/>
          </p:cNvSpPr>
          <p:nvPr>
            <p:ph sz="quarter" idx="18"/>
          </p:nvPr>
        </p:nvSpPr>
        <p:spPr>
          <a:xfrm>
            <a:off x="4724400" y="1371600"/>
            <a:ext cx="3962400" cy="4572000"/>
          </a:xfrm>
        </p:spPr>
        <p:txBody>
          <a:bodyPr/>
          <a:lstStyle>
            <a:lvl1pPr marL="228600" indent="-228600">
              <a:spcAft>
                <a:spcPts val="0"/>
              </a:spcAft>
              <a:buClr>
                <a:srgbClr val="F04E30"/>
              </a:buClr>
              <a:buFont typeface="Wingdings" panose="05000000000000000000" pitchFamily="2" charset="2"/>
              <a:buChar char="§"/>
              <a:defRPr sz="1800">
                <a:solidFill>
                  <a:srgbClr val="414042"/>
                </a:solidFill>
              </a:defRPr>
            </a:lvl1pPr>
            <a:lvl2pPr>
              <a:spcAft>
                <a:spcPts val="0"/>
              </a:spcAft>
              <a:buClr>
                <a:srgbClr val="F04E30"/>
              </a:buClr>
              <a:defRPr sz="1600">
                <a:solidFill>
                  <a:srgbClr val="414042"/>
                </a:solidFill>
              </a:defRPr>
            </a:lvl2pPr>
            <a:lvl3pPr marL="1143000" indent="-228600">
              <a:spcAft>
                <a:spcPts val="0"/>
              </a:spcAft>
              <a:buClr>
                <a:srgbClr val="F04E30"/>
              </a:buClr>
              <a:buSzPct val="80000"/>
              <a:buFont typeface="Courier New" panose="02070309020205020404" pitchFamily="49" charset="0"/>
              <a:buChar char="o"/>
              <a:defRPr sz="1400">
                <a:solidFill>
                  <a:srgbClr val="414042"/>
                </a:solidFill>
              </a:defRPr>
            </a:lvl3pPr>
            <a:lvl4pPr marL="1600200" indent="-228600">
              <a:spcAft>
                <a:spcPts val="0"/>
              </a:spcAft>
              <a:buClr>
                <a:srgbClr val="F04E30"/>
              </a:buClr>
              <a:buSzPct val="70000"/>
              <a:buFont typeface="Arial" panose="020B0604020202020204" pitchFamily="34" charset="0"/>
              <a:buChar char="►"/>
              <a:defRPr sz="1400">
                <a:solidFill>
                  <a:srgbClr val="414042"/>
                </a:solidFill>
              </a:defRPr>
            </a:lvl4pPr>
            <a:lvl5pPr marL="2057400" indent="-228600">
              <a:spcAft>
                <a:spcPts val="0"/>
              </a:spcAft>
              <a:buClr>
                <a:srgbClr val="F04E30"/>
              </a:buClr>
              <a:buFont typeface="Arial" panose="020B0604020202020204" pitchFamily="34" charset="0"/>
              <a:buChar char="-"/>
              <a:defRPr sz="1200">
                <a:solidFill>
                  <a:srgbClr val="41404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5"/>
          <p:cNvSpPr>
            <a:spLocks noGrp="1"/>
          </p:cNvSpPr>
          <p:nvPr>
            <p:ph sz="quarter" idx="19"/>
          </p:nvPr>
        </p:nvSpPr>
        <p:spPr>
          <a:xfrm>
            <a:off x="457200" y="1371600"/>
            <a:ext cx="3962400" cy="4572000"/>
          </a:xfrm>
        </p:spPr>
        <p:txBody>
          <a:bodyPr/>
          <a:lstStyle>
            <a:lvl1pPr marL="228600" indent="-228600">
              <a:spcAft>
                <a:spcPts val="0"/>
              </a:spcAft>
              <a:buClr>
                <a:srgbClr val="F04E30"/>
              </a:buClr>
              <a:buFont typeface="Wingdings" panose="05000000000000000000" pitchFamily="2" charset="2"/>
              <a:buChar char="§"/>
              <a:defRPr sz="1800">
                <a:solidFill>
                  <a:srgbClr val="414042"/>
                </a:solidFill>
              </a:defRPr>
            </a:lvl1pPr>
            <a:lvl2pPr>
              <a:spcAft>
                <a:spcPts val="0"/>
              </a:spcAft>
              <a:buClr>
                <a:srgbClr val="F04E30"/>
              </a:buClr>
              <a:defRPr sz="1600">
                <a:solidFill>
                  <a:srgbClr val="414042"/>
                </a:solidFill>
              </a:defRPr>
            </a:lvl2pPr>
            <a:lvl3pPr marL="1143000" indent="-228600">
              <a:spcAft>
                <a:spcPts val="0"/>
              </a:spcAft>
              <a:buClr>
                <a:srgbClr val="F04E30"/>
              </a:buClr>
              <a:buSzPct val="80000"/>
              <a:buFont typeface="Courier New" panose="02070309020205020404" pitchFamily="49" charset="0"/>
              <a:buChar char="o"/>
              <a:defRPr sz="1400">
                <a:solidFill>
                  <a:srgbClr val="414042"/>
                </a:solidFill>
              </a:defRPr>
            </a:lvl3pPr>
            <a:lvl4pPr marL="1600200" indent="-228600">
              <a:spcAft>
                <a:spcPts val="0"/>
              </a:spcAft>
              <a:buClr>
                <a:srgbClr val="F04E30"/>
              </a:buClr>
              <a:buSzPct val="70000"/>
              <a:buFont typeface="Arial" panose="020B0604020202020204" pitchFamily="34" charset="0"/>
              <a:buChar char="►"/>
              <a:defRPr sz="1400">
                <a:solidFill>
                  <a:srgbClr val="414042"/>
                </a:solidFill>
              </a:defRPr>
            </a:lvl4pPr>
            <a:lvl5pPr marL="2057400" indent="-228600">
              <a:spcAft>
                <a:spcPts val="0"/>
              </a:spcAft>
              <a:buClr>
                <a:srgbClr val="F04E30"/>
              </a:buClr>
              <a:buFont typeface="Arial" panose="020B0604020202020204" pitchFamily="34" charset="0"/>
              <a:buChar char="-"/>
              <a:defRPr sz="1200">
                <a:solidFill>
                  <a:srgbClr val="41404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21"/>
          <p:cNvSpPr>
            <a:spLocks noGrp="1"/>
          </p:cNvSpPr>
          <p:nvPr>
            <p:ph type="sldNum" sz="quarter" idx="16"/>
          </p:nvPr>
        </p:nvSpPr>
        <p:spPr>
          <a:xfrm>
            <a:off x="8610600" y="6267416"/>
            <a:ext cx="457201" cy="452868"/>
          </a:xfrm>
        </p:spPr>
        <p:txBody>
          <a:bodyPr/>
          <a:lstStyle>
            <a:lvl1pPr>
              <a:defRPr>
                <a:solidFill>
                  <a:schemeClr val="bg1"/>
                </a:solidFill>
              </a:defRPr>
            </a:lvl1pPr>
          </a:lstStyle>
          <a:p>
            <a:fld id="{6AB0928F-7367-4267-AF3B-5A7098066B3F}" type="slidenum">
              <a:rPr lang="en-US" smtClean="0"/>
              <a:pPr/>
              <a:t>‹#›</a:t>
            </a:fld>
            <a:endParaRPr lang="en-US" dirty="0"/>
          </a:p>
        </p:txBody>
      </p:sp>
      <p:sp>
        <p:nvSpPr>
          <p:cNvPr id="15" name="Text Placeholder 14"/>
          <p:cNvSpPr>
            <a:spLocks noGrp="1"/>
          </p:cNvSpPr>
          <p:nvPr>
            <p:ph type="body" sz="quarter" idx="20" hasCustomPrompt="1"/>
          </p:nvPr>
        </p:nvSpPr>
        <p:spPr>
          <a:xfrm>
            <a:off x="457200" y="6271748"/>
            <a:ext cx="6135942" cy="324601"/>
          </a:xfrm>
        </p:spPr>
        <p:txBody>
          <a:bodyPr anchor="ctr">
            <a:noAutofit/>
          </a:bodyPr>
          <a:lstStyle>
            <a:lvl1pPr marL="0" indent="0" algn="l">
              <a:buNone/>
              <a:defRPr sz="1200" b="1">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MARE 2017</a:t>
            </a:r>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18790" t="26091" r="23895" b="52750"/>
          <a:stretch/>
        </p:blipFill>
        <p:spPr>
          <a:xfrm>
            <a:off x="6803199" y="6267416"/>
            <a:ext cx="1752600" cy="457200"/>
          </a:xfrm>
          <a:prstGeom prst="rect">
            <a:avLst/>
          </a:prstGeom>
        </p:spPr>
      </p:pic>
      <p:sp>
        <p:nvSpPr>
          <p:cNvPr id="10" name="TextBox 9"/>
          <p:cNvSpPr txBox="1"/>
          <p:nvPr userDrawn="1"/>
        </p:nvSpPr>
        <p:spPr>
          <a:xfrm>
            <a:off x="457200" y="6539950"/>
            <a:ext cx="6705600"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dirty="0">
                <a:solidFill>
                  <a:srgbClr val="919192"/>
                </a:solidFill>
              </a:rPr>
              <a:t>© 2017 </a:t>
            </a:r>
            <a:r>
              <a:rPr lang="en-US" sz="600" b="1" dirty="0">
                <a:solidFill>
                  <a:srgbClr val="919192"/>
                </a:solidFill>
              </a:rPr>
              <a:t>OPTERRA</a:t>
            </a:r>
            <a:r>
              <a:rPr lang="en-US" sz="600" dirty="0">
                <a:solidFill>
                  <a:srgbClr val="919192"/>
                </a:solidFill>
              </a:rPr>
              <a:t> ENERGY SERVICES,</a:t>
            </a:r>
            <a:r>
              <a:rPr lang="en-US" sz="600" baseline="0" dirty="0">
                <a:solidFill>
                  <a:srgbClr val="919192"/>
                </a:solidFill>
              </a:rPr>
              <a:t> INC. Unauthorized use or duplication of this material with the express written permission of the owner is strictly prohibited.</a:t>
            </a:r>
            <a:endParaRPr lang="en-US" sz="600" dirty="0">
              <a:solidFill>
                <a:srgbClr val="919192"/>
              </a:solidFill>
            </a:endParaRPr>
          </a:p>
        </p:txBody>
      </p:sp>
    </p:spTree>
    <p:extLst/>
  </p:cSld>
  <p:clrMapOvr>
    <a:overrideClrMapping bg1="lt1" tx1="dk1" bg2="lt2" tx2="dk2" accent1="accent1" accent2="accent2" accent3="accent3" accent4="accent4" accent5="accent5" accent6="accent6" hlink="hlink" folHlink="folHlink"/>
  </p:clrMapOvr>
  <p:hf hdr="0" ftr="0" dt="0"/>
  <p:extLst mod="1">
    <p:ext uri="{DCECCB84-F9BA-43D5-87BE-67443E8EF086}">
      <p15:sldGuideLst xmlns:p15="http://schemas.microsoft.com/office/powerpoint/2012/main" xmlns="">
        <p15:guide id="1" orient="horz" pos="720">
          <p15:clr>
            <a:srgbClr val="FBAE40"/>
          </p15:clr>
        </p15:guide>
        <p15:guide id="2" orient="horz" pos="3888">
          <p15:clr>
            <a:srgbClr val="FBAE40"/>
          </p15:clr>
        </p15:guide>
        <p15:guide id="3" pos="288">
          <p15:clr>
            <a:srgbClr val="FBAE40"/>
          </p15:clr>
        </p15:guide>
        <p15:guide id="4" pos="5472">
          <p15:clr>
            <a:srgbClr val="FBAE40"/>
          </p15:clr>
        </p15:guide>
        <p15:guide id="5" pos="2784">
          <p15:clr>
            <a:srgbClr val="FBAE40"/>
          </p15:clr>
        </p15:guide>
        <p15:guide id="6" orient="horz" pos="864">
          <p15:clr>
            <a:srgbClr val="FBAE40"/>
          </p15:clr>
        </p15:guide>
        <p15:guide id="7" orient="horz" pos="3744">
          <p15:clr>
            <a:srgbClr val="FBAE40"/>
          </p15:clr>
        </p15:guide>
        <p15:guide id="8" pos="297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umn + Image">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1143001"/>
            <a:ext cx="9143999" cy="4972800"/>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6600"/>
              </a:solidFill>
              <a:latin typeface="Arial"/>
            </a:endParaRPr>
          </a:p>
        </p:txBody>
      </p:sp>
      <p:sp>
        <p:nvSpPr>
          <p:cNvPr id="11" name="Rectangle 10"/>
          <p:cNvSpPr/>
          <p:nvPr userDrawn="1"/>
        </p:nvSpPr>
        <p:spPr>
          <a:xfrm>
            <a:off x="0" y="6172200"/>
            <a:ext cx="9143999" cy="685799"/>
          </a:xfrm>
          <a:prstGeom prst="rect">
            <a:avLst/>
          </a:prstGeom>
          <a:solidFill>
            <a:srgbClr val="2724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6600"/>
              </a:solidFill>
              <a:latin typeface="Arial"/>
            </a:endParaRPr>
          </a:p>
        </p:txBody>
      </p:sp>
      <p:sp>
        <p:nvSpPr>
          <p:cNvPr id="8" name="Title 1"/>
          <p:cNvSpPr>
            <a:spLocks noGrp="1"/>
          </p:cNvSpPr>
          <p:nvPr>
            <p:ph type="title"/>
          </p:nvPr>
        </p:nvSpPr>
        <p:spPr>
          <a:xfrm>
            <a:off x="457200" y="0"/>
            <a:ext cx="6858000" cy="1123200"/>
          </a:xfrm>
        </p:spPr>
        <p:txBody>
          <a:bodyPr lIns="0" tIns="0" rIns="0" bIns="0" anchor="ctr" anchorCtr="0">
            <a:normAutofit/>
          </a:bodyPr>
          <a:lstStyle>
            <a:lvl1pPr algn="l">
              <a:defRPr sz="2400">
                <a:solidFill>
                  <a:srgbClr val="27244F"/>
                </a:solidFill>
                <a:latin typeface="Arial"/>
                <a:cs typeface="Arial"/>
              </a:defRPr>
            </a:lvl1pPr>
          </a:lstStyle>
          <a:p>
            <a:r>
              <a:rPr lang="en-US"/>
              <a:t>Click to edit Master title style</a:t>
            </a:r>
            <a:endParaRPr lang="en-US" dirty="0"/>
          </a:p>
        </p:txBody>
      </p:sp>
      <p:sp>
        <p:nvSpPr>
          <p:cNvPr id="26" name="Content Placeholder 25"/>
          <p:cNvSpPr>
            <a:spLocks noGrp="1"/>
          </p:cNvSpPr>
          <p:nvPr>
            <p:ph sz="quarter" idx="17"/>
          </p:nvPr>
        </p:nvSpPr>
        <p:spPr>
          <a:xfrm>
            <a:off x="460513" y="1371600"/>
            <a:ext cx="3654287" cy="4572000"/>
          </a:xfrm>
        </p:spPr>
        <p:txBody>
          <a:bodyPr/>
          <a:lstStyle>
            <a:lvl1pPr marL="228600" indent="-228600">
              <a:spcAft>
                <a:spcPts val="0"/>
              </a:spcAft>
              <a:buClr>
                <a:srgbClr val="F04E30"/>
              </a:buClr>
              <a:buFont typeface="Wingdings" panose="05000000000000000000" pitchFamily="2" charset="2"/>
              <a:buChar char="§"/>
              <a:defRPr sz="1800">
                <a:solidFill>
                  <a:srgbClr val="414042"/>
                </a:solidFill>
              </a:defRPr>
            </a:lvl1pPr>
            <a:lvl2pPr>
              <a:spcAft>
                <a:spcPts val="0"/>
              </a:spcAft>
              <a:buClr>
                <a:srgbClr val="F04E30"/>
              </a:buClr>
              <a:defRPr sz="1600">
                <a:solidFill>
                  <a:srgbClr val="414042"/>
                </a:solidFill>
              </a:defRPr>
            </a:lvl2pPr>
            <a:lvl3pPr marL="1143000" indent="-228600">
              <a:spcAft>
                <a:spcPts val="0"/>
              </a:spcAft>
              <a:buClr>
                <a:srgbClr val="F04E30"/>
              </a:buClr>
              <a:buSzPct val="80000"/>
              <a:buFont typeface="Courier New" panose="02070309020205020404" pitchFamily="49" charset="0"/>
              <a:buChar char="o"/>
              <a:defRPr sz="1400">
                <a:solidFill>
                  <a:srgbClr val="414042"/>
                </a:solidFill>
              </a:defRPr>
            </a:lvl3pPr>
            <a:lvl4pPr marL="1600200" indent="-228600">
              <a:spcAft>
                <a:spcPts val="0"/>
              </a:spcAft>
              <a:buClr>
                <a:srgbClr val="F04E30"/>
              </a:buClr>
              <a:buSzPct val="70000"/>
              <a:buFont typeface="Arial" panose="020B0604020202020204" pitchFamily="34" charset="0"/>
              <a:buChar char="►"/>
              <a:defRPr sz="1400">
                <a:solidFill>
                  <a:srgbClr val="414042"/>
                </a:solidFill>
              </a:defRPr>
            </a:lvl4pPr>
            <a:lvl5pPr marL="2057400" indent="-228600">
              <a:spcAft>
                <a:spcPts val="0"/>
              </a:spcAft>
              <a:buClr>
                <a:srgbClr val="F04E30"/>
              </a:buClr>
              <a:buFont typeface="Arial" panose="020B0604020202020204" pitchFamily="34" charset="0"/>
              <a:buChar char="-"/>
              <a:defRPr sz="1200">
                <a:solidFill>
                  <a:srgbClr val="41404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8"/>
          </p:nvPr>
        </p:nvSpPr>
        <p:spPr>
          <a:xfrm>
            <a:off x="4575313" y="1143000"/>
            <a:ext cx="4568687" cy="4972050"/>
          </a:xfrm>
        </p:spPr>
        <p:txBody>
          <a:bodyPr/>
          <a:lstStyle/>
          <a:p>
            <a:r>
              <a:rPr lang="en-US" dirty="0"/>
              <a:t>Click icon to add picture</a:t>
            </a:r>
          </a:p>
        </p:txBody>
      </p:sp>
      <p:sp>
        <p:nvSpPr>
          <p:cNvPr id="12" name="TextBox 11"/>
          <p:cNvSpPr txBox="1"/>
          <p:nvPr userDrawn="1"/>
        </p:nvSpPr>
        <p:spPr>
          <a:xfrm>
            <a:off x="457200" y="6539950"/>
            <a:ext cx="6705600"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dirty="0">
                <a:solidFill>
                  <a:srgbClr val="919192"/>
                </a:solidFill>
              </a:rPr>
              <a:t>© 2017 </a:t>
            </a:r>
            <a:r>
              <a:rPr lang="en-US" sz="600" b="1" dirty="0">
                <a:solidFill>
                  <a:srgbClr val="919192"/>
                </a:solidFill>
              </a:rPr>
              <a:t>OPTERRA</a:t>
            </a:r>
            <a:r>
              <a:rPr lang="en-US" sz="600" dirty="0">
                <a:solidFill>
                  <a:srgbClr val="919192"/>
                </a:solidFill>
              </a:rPr>
              <a:t> ENERGY SERVICES,</a:t>
            </a:r>
            <a:r>
              <a:rPr lang="en-US" sz="600" baseline="0" dirty="0">
                <a:solidFill>
                  <a:srgbClr val="919192"/>
                </a:solidFill>
              </a:rPr>
              <a:t> INC. Unauthorized use or duplication of this material with the express written permission of the owner is strictly prohibited.</a:t>
            </a:r>
            <a:endParaRPr lang="en-US" sz="600" dirty="0">
              <a:solidFill>
                <a:srgbClr val="919192"/>
              </a:solidFill>
            </a:endParaRPr>
          </a:p>
        </p:txBody>
      </p:sp>
      <p:sp>
        <p:nvSpPr>
          <p:cNvPr id="13" name="Slide Number Placeholder 21"/>
          <p:cNvSpPr>
            <a:spLocks noGrp="1"/>
          </p:cNvSpPr>
          <p:nvPr>
            <p:ph type="sldNum" sz="quarter" idx="16"/>
          </p:nvPr>
        </p:nvSpPr>
        <p:spPr>
          <a:xfrm>
            <a:off x="8610600" y="6267416"/>
            <a:ext cx="457201" cy="452868"/>
          </a:xfrm>
        </p:spPr>
        <p:txBody>
          <a:bodyPr/>
          <a:lstStyle>
            <a:lvl1pPr>
              <a:defRPr>
                <a:solidFill>
                  <a:schemeClr val="bg1"/>
                </a:solidFill>
              </a:defRPr>
            </a:lvl1pPr>
          </a:lstStyle>
          <a:p>
            <a:fld id="{6AB0928F-7367-4267-AF3B-5A7098066B3F}" type="slidenum">
              <a:rPr lang="en-US" smtClean="0"/>
              <a:pPr/>
              <a:t>‹#›</a:t>
            </a:fld>
            <a:endParaRPr lang="en-US" dirty="0"/>
          </a:p>
        </p:txBody>
      </p:sp>
      <p:sp>
        <p:nvSpPr>
          <p:cNvPr id="14" name="Text Placeholder 14"/>
          <p:cNvSpPr>
            <a:spLocks noGrp="1"/>
          </p:cNvSpPr>
          <p:nvPr>
            <p:ph type="body" sz="quarter" idx="19" hasCustomPrompt="1"/>
          </p:nvPr>
        </p:nvSpPr>
        <p:spPr>
          <a:xfrm>
            <a:off x="457200" y="6271748"/>
            <a:ext cx="6135942" cy="324601"/>
          </a:xfrm>
        </p:spPr>
        <p:txBody>
          <a:bodyPr anchor="ctr">
            <a:noAutofit/>
          </a:bodyPr>
          <a:lstStyle>
            <a:lvl1pPr marL="0" indent="0" algn="l">
              <a:buNone/>
              <a:defRPr sz="1200" b="1">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MARE 2017</a:t>
            </a:r>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18790" t="26091" r="23895" b="52750"/>
          <a:stretch/>
        </p:blipFill>
        <p:spPr>
          <a:xfrm>
            <a:off x="6803199" y="6267416"/>
            <a:ext cx="1752600" cy="457200"/>
          </a:xfrm>
          <a:prstGeom prst="rect">
            <a:avLst/>
          </a:prstGeom>
        </p:spPr>
      </p:pic>
    </p:spTree>
    <p:extLst/>
  </p:cSld>
  <p:clrMapOvr>
    <a:overrideClrMapping bg1="lt1" tx1="dk1" bg2="lt2" tx2="dk2" accent1="accent1" accent2="accent2" accent3="accent3" accent4="accent4" accent5="accent5" accent6="accent6" hlink="hlink" folHlink="folHlink"/>
  </p:clrMapOvr>
  <p:hf hdr="0" ftr="0" dt="0"/>
  <p:extLst mod="1">
    <p:ext uri="{DCECCB84-F9BA-43D5-87BE-67443E8EF086}">
      <p15:sldGuideLst xmlns:p15="http://schemas.microsoft.com/office/powerpoint/2012/main" xmlns="">
        <p15:guide id="1" orient="horz" pos="720">
          <p15:clr>
            <a:srgbClr val="FBAE40"/>
          </p15:clr>
        </p15:guide>
        <p15:guide id="2" orient="horz" pos="3888">
          <p15:clr>
            <a:srgbClr val="FBAE40"/>
          </p15:clr>
        </p15:guide>
        <p15:guide id="3" pos="288">
          <p15:clr>
            <a:srgbClr val="FBAE40"/>
          </p15:clr>
        </p15:guide>
        <p15:guide id="4" pos="5472">
          <p15:clr>
            <a:srgbClr val="FBAE40"/>
          </p15:clr>
        </p15:guide>
        <p15:guide id="5" pos="2592">
          <p15:clr>
            <a:srgbClr val="FBAE40"/>
          </p15:clr>
        </p15:guide>
        <p15:guide id="6" orient="horz" pos="864">
          <p15:clr>
            <a:srgbClr val="FBAE40"/>
          </p15:clr>
        </p15:guide>
        <p15:guide id="7" orient="horz" pos="3744">
          <p15:clr>
            <a:srgbClr val="FBAE40"/>
          </p15:clr>
        </p15:guide>
        <p15:guide id="8"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Image">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1143001"/>
            <a:ext cx="9143999" cy="4972800"/>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6600"/>
              </a:solidFill>
              <a:latin typeface="Arial"/>
            </a:endParaRPr>
          </a:p>
        </p:txBody>
      </p:sp>
      <p:sp>
        <p:nvSpPr>
          <p:cNvPr id="11" name="Rectangle 10"/>
          <p:cNvSpPr/>
          <p:nvPr userDrawn="1"/>
        </p:nvSpPr>
        <p:spPr>
          <a:xfrm>
            <a:off x="0" y="6172200"/>
            <a:ext cx="9143999" cy="685799"/>
          </a:xfrm>
          <a:prstGeom prst="rect">
            <a:avLst/>
          </a:prstGeom>
          <a:solidFill>
            <a:srgbClr val="2724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6600"/>
              </a:solidFill>
              <a:latin typeface="Arial"/>
            </a:endParaRPr>
          </a:p>
        </p:txBody>
      </p:sp>
      <p:sp>
        <p:nvSpPr>
          <p:cNvPr id="8" name="Title 1"/>
          <p:cNvSpPr>
            <a:spLocks noGrp="1"/>
          </p:cNvSpPr>
          <p:nvPr>
            <p:ph type="title"/>
          </p:nvPr>
        </p:nvSpPr>
        <p:spPr>
          <a:xfrm>
            <a:off x="457200" y="0"/>
            <a:ext cx="6858000" cy="1123200"/>
          </a:xfrm>
        </p:spPr>
        <p:txBody>
          <a:bodyPr lIns="0" tIns="0" rIns="0" bIns="0" anchor="ctr" anchorCtr="0">
            <a:normAutofit/>
          </a:bodyPr>
          <a:lstStyle>
            <a:lvl1pPr algn="l">
              <a:defRPr sz="2400">
                <a:solidFill>
                  <a:srgbClr val="27244F"/>
                </a:solidFill>
                <a:latin typeface="Arial"/>
                <a:cs typeface="Arial"/>
              </a:defRPr>
            </a:lvl1pPr>
          </a:lstStyle>
          <a:p>
            <a:r>
              <a:rPr lang="en-US"/>
              <a:t>Click to edit Master title style</a:t>
            </a:r>
            <a:endParaRPr lang="en-US" dirty="0"/>
          </a:p>
        </p:txBody>
      </p:sp>
      <p:sp>
        <p:nvSpPr>
          <p:cNvPr id="3" name="Picture Placeholder 2"/>
          <p:cNvSpPr>
            <a:spLocks noGrp="1"/>
          </p:cNvSpPr>
          <p:nvPr>
            <p:ph type="pic" sz="quarter" idx="18"/>
          </p:nvPr>
        </p:nvSpPr>
        <p:spPr>
          <a:xfrm>
            <a:off x="1" y="1143000"/>
            <a:ext cx="9144000" cy="4972050"/>
          </a:xfrm>
        </p:spPr>
        <p:txBody>
          <a:bodyPr/>
          <a:lstStyle/>
          <a:p>
            <a:r>
              <a:rPr lang="en-US" dirty="0"/>
              <a:t>Click icon to add picture</a:t>
            </a:r>
          </a:p>
        </p:txBody>
      </p:sp>
      <p:sp>
        <p:nvSpPr>
          <p:cNvPr id="12" name="Content Placeholder 25"/>
          <p:cNvSpPr>
            <a:spLocks noGrp="1"/>
          </p:cNvSpPr>
          <p:nvPr>
            <p:ph sz="quarter" idx="17"/>
          </p:nvPr>
        </p:nvSpPr>
        <p:spPr>
          <a:xfrm>
            <a:off x="5486399" y="3429000"/>
            <a:ext cx="3657599" cy="1828800"/>
          </a:xfrm>
          <a:solidFill>
            <a:srgbClr val="27244F">
              <a:alpha val="80000"/>
            </a:srgbClr>
          </a:solidFill>
        </p:spPr>
        <p:txBody>
          <a:bodyPr lIns="228600" tIns="228600" rIns="228600" bIns="228600">
            <a:normAutofit/>
          </a:bodyPr>
          <a:lstStyle>
            <a:lvl1pPr marL="0" indent="0">
              <a:lnSpc>
                <a:spcPct val="110000"/>
              </a:lnSpc>
              <a:spcBef>
                <a:spcPts val="0"/>
              </a:spcBef>
              <a:spcAft>
                <a:spcPts val="0"/>
              </a:spcAft>
              <a:buClr>
                <a:srgbClr val="F04E30"/>
              </a:buClr>
              <a:buFont typeface="Wingdings" panose="05000000000000000000" pitchFamily="2" charset="2"/>
              <a:buNone/>
              <a:defRPr sz="1800">
                <a:solidFill>
                  <a:schemeClr val="bg1"/>
                </a:solidFill>
              </a:defRPr>
            </a:lvl1pPr>
            <a:lvl2pPr marL="457200" indent="0">
              <a:lnSpc>
                <a:spcPct val="110000"/>
              </a:lnSpc>
              <a:spcBef>
                <a:spcPts val="0"/>
              </a:spcBef>
              <a:spcAft>
                <a:spcPts val="600"/>
              </a:spcAft>
              <a:buClr>
                <a:srgbClr val="F04E30"/>
              </a:buClr>
              <a:buNone/>
              <a:defRPr sz="1800">
                <a:solidFill>
                  <a:schemeClr val="bg1"/>
                </a:solidFill>
              </a:defRPr>
            </a:lvl2pPr>
            <a:lvl3pPr marL="914400" indent="0">
              <a:lnSpc>
                <a:spcPct val="110000"/>
              </a:lnSpc>
              <a:spcBef>
                <a:spcPts val="0"/>
              </a:spcBef>
              <a:spcAft>
                <a:spcPts val="600"/>
              </a:spcAft>
              <a:buClr>
                <a:srgbClr val="F04E30"/>
              </a:buClr>
              <a:buSzPct val="80000"/>
              <a:buFont typeface="Courier New" panose="02070309020205020404" pitchFamily="49" charset="0"/>
              <a:buNone/>
              <a:defRPr sz="1800">
                <a:solidFill>
                  <a:schemeClr val="bg1"/>
                </a:solidFill>
              </a:defRPr>
            </a:lvl3pPr>
            <a:lvl4pPr marL="1371600" indent="0">
              <a:lnSpc>
                <a:spcPct val="110000"/>
              </a:lnSpc>
              <a:spcBef>
                <a:spcPts val="0"/>
              </a:spcBef>
              <a:spcAft>
                <a:spcPts val="600"/>
              </a:spcAft>
              <a:buClr>
                <a:srgbClr val="F04E30"/>
              </a:buClr>
              <a:buSzPct val="70000"/>
              <a:buFont typeface="Arial" panose="020B0604020202020204" pitchFamily="34" charset="0"/>
              <a:buNone/>
              <a:defRPr sz="1800">
                <a:solidFill>
                  <a:schemeClr val="bg1"/>
                </a:solidFill>
              </a:defRPr>
            </a:lvl4pPr>
            <a:lvl5pPr marL="1828800" indent="0">
              <a:lnSpc>
                <a:spcPct val="110000"/>
              </a:lnSpc>
              <a:spcBef>
                <a:spcPts val="0"/>
              </a:spcBef>
              <a:spcAft>
                <a:spcPts val="600"/>
              </a:spcAft>
              <a:buClr>
                <a:srgbClr val="F04E30"/>
              </a:buClr>
              <a:buFont typeface="Arial" panose="020B0604020202020204" pitchFamily="34" charset="0"/>
              <a:buNone/>
              <a:defRPr sz="1800">
                <a:solidFill>
                  <a:schemeClr val="bg1"/>
                </a:solidFill>
              </a:defRPr>
            </a:lvl5pPr>
          </a:lstStyle>
          <a:p>
            <a:pPr lvl="0"/>
            <a:r>
              <a:rPr lang="en-US"/>
              <a:t>Edit Master text styles</a:t>
            </a:r>
          </a:p>
        </p:txBody>
      </p:sp>
      <p:sp>
        <p:nvSpPr>
          <p:cNvPr id="13" name="TextBox 12"/>
          <p:cNvSpPr txBox="1"/>
          <p:nvPr userDrawn="1"/>
        </p:nvSpPr>
        <p:spPr>
          <a:xfrm>
            <a:off x="457200" y="6539950"/>
            <a:ext cx="6705600"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dirty="0">
                <a:solidFill>
                  <a:srgbClr val="919192"/>
                </a:solidFill>
              </a:rPr>
              <a:t>© 2017 </a:t>
            </a:r>
            <a:r>
              <a:rPr lang="en-US" sz="600" b="1" dirty="0">
                <a:solidFill>
                  <a:srgbClr val="919192"/>
                </a:solidFill>
              </a:rPr>
              <a:t>OPTERRA</a:t>
            </a:r>
            <a:r>
              <a:rPr lang="en-US" sz="600" dirty="0">
                <a:solidFill>
                  <a:srgbClr val="919192"/>
                </a:solidFill>
              </a:rPr>
              <a:t> ENERGY SERVICES,</a:t>
            </a:r>
            <a:r>
              <a:rPr lang="en-US" sz="600" baseline="0" dirty="0">
                <a:solidFill>
                  <a:srgbClr val="919192"/>
                </a:solidFill>
              </a:rPr>
              <a:t> INC. Unauthorized use or duplication of this material with the express written permission of the owner is strictly prohibited.</a:t>
            </a:r>
            <a:endParaRPr lang="en-US" sz="600" dirty="0">
              <a:solidFill>
                <a:srgbClr val="919192"/>
              </a:solidFill>
            </a:endParaRPr>
          </a:p>
        </p:txBody>
      </p:sp>
      <p:sp>
        <p:nvSpPr>
          <p:cNvPr id="14" name="Slide Number Placeholder 21"/>
          <p:cNvSpPr>
            <a:spLocks noGrp="1"/>
          </p:cNvSpPr>
          <p:nvPr>
            <p:ph type="sldNum" sz="quarter" idx="16"/>
          </p:nvPr>
        </p:nvSpPr>
        <p:spPr>
          <a:xfrm>
            <a:off x="8610600" y="6267416"/>
            <a:ext cx="457201" cy="452868"/>
          </a:xfrm>
        </p:spPr>
        <p:txBody>
          <a:bodyPr/>
          <a:lstStyle>
            <a:lvl1pPr>
              <a:defRPr>
                <a:solidFill>
                  <a:schemeClr val="bg1"/>
                </a:solidFill>
              </a:defRPr>
            </a:lvl1pPr>
          </a:lstStyle>
          <a:p>
            <a:fld id="{6AB0928F-7367-4267-AF3B-5A7098066B3F}" type="slidenum">
              <a:rPr lang="en-US" smtClean="0"/>
              <a:pPr/>
              <a:t>‹#›</a:t>
            </a:fld>
            <a:endParaRPr lang="en-US" dirty="0"/>
          </a:p>
        </p:txBody>
      </p:sp>
      <p:sp>
        <p:nvSpPr>
          <p:cNvPr id="15" name="Text Placeholder 14"/>
          <p:cNvSpPr>
            <a:spLocks noGrp="1"/>
          </p:cNvSpPr>
          <p:nvPr>
            <p:ph type="body" sz="quarter" idx="19" hasCustomPrompt="1"/>
          </p:nvPr>
        </p:nvSpPr>
        <p:spPr>
          <a:xfrm>
            <a:off x="457200" y="6271748"/>
            <a:ext cx="6135942" cy="324601"/>
          </a:xfrm>
        </p:spPr>
        <p:txBody>
          <a:bodyPr anchor="ctr">
            <a:noAutofit/>
          </a:bodyPr>
          <a:lstStyle>
            <a:lvl1pPr marL="0" indent="0" algn="l">
              <a:buNone/>
              <a:defRPr sz="1200" b="1">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MARE 2017</a:t>
            </a:r>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18790" t="26091" r="23895" b="52750"/>
          <a:stretch/>
        </p:blipFill>
        <p:spPr>
          <a:xfrm>
            <a:off x="6803199" y="6267416"/>
            <a:ext cx="1752600" cy="457200"/>
          </a:xfrm>
          <a:prstGeom prst="rect">
            <a:avLst/>
          </a:prstGeom>
        </p:spPr>
      </p:pic>
    </p:spTree>
    <p:extLst/>
  </p:cSld>
  <p:clrMapOvr>
    <a:overrideClrMapping bg1="lt1" tx1="dk1" bg2="lt2" tx2="dk2" accent1="accent1" accent2="accent2" accent3="accent3" accent4="accent4" accent5="accent5" accent6="accent6" hlink="hlink" folHlink="folHlink"/>
  </p:clrMapOvr>
  <p:hf hdr="0" ftr="0" dt="0"/>
  <p:extLst mod="1">
    <p:ext uri="{DCECCB84-F9BA-43D5-87BE-67443E8EF086}">
      <p15:sldGuideLst xmlns:p15="http://schemas.microsoft.com/office/powerpoint/2012/main" xmlns="">
        <p15:guide id="1" orient="horz" pos="720">
          <p15:clr>
            <a:srgbClr val="FBAE40"/>
          </p15:clr>
        </p15:guide>
        <p15:guide id="2" orient="horz" pos="3888">
          <p15:clr>
            <a:srgbClr val="FBAE40"/>
          </p15:clr>
        </p15:guide>
        <p15:guide id="3" pos="288">
          <p15:clr>
            <a:srgbClr val="FBAE40"/>
          </p15:clr>
        </p15:guide>
        <p15:guide id="4" pos="5472">
          <p15:clr>
            <a:srgbClr val="FBAE40"/>
          </p15:clr>
        </p15:guide>
        <p15:guide id="5" pos="2592">
          <p15:clr>
            <a:srgbClr val="FBAE40"/>
          </p15:clr>
        </p15:guide>
        <p15:guide id="6" orient="horz" pos="864">
          <p15:clr>
            <a:srgbClr val="FBAE40"/>
          </p15:clr>
        </p15:guide>
        <p15:guide id="7" orient="horz" pos="3744">
          <p15:clr>
            <a:srgbClr val="FBAE40"/>
          </p15:clr>
        </p15:guide>
        <p15:guide id="8"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Chart">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6172200"/>
            <a:ext cx="9143999" cy="685799"/>
          </a:xfrm>
          <a:prstGeom prst="rect">
            <a:avLst/>
          </a:prstGeom>
          <a:solidFill>
            <a:srgbClr val="2724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6600"/>
              </a:solidFill>
              <a:latin typeface="Arial"/>
            </a:endParaRPr>
          </a:p>
        </p:txBody>
      </p:sp>
      <p:sp>
        <p:nvSpPr>
          <p:cNvPr id="8" name="Title 1"/>
          <p:cNvSpPr>
            <a:spLocks noGrp="1"/>
          </p:cNvSpPr>
          <p:nvPr>
            <p:ph type="title"/>
          </p:nvPr>
        </p:nvSpPr>
        <p:spPr>
          <a:xfrm>
            <a:off x="457200" y="0"/>
            <a:ext cx="6858000" cy="1123200"/>
          </a:xfrm>
        </p:spPr>
        <p:txBody>
          <a:bodyPr lIns="0" tIns="0" rIns="0" bIns="0" anchor="ctr" anchorCtr="0">
            <a:normAutofit/>
          </a:bodyPr>
          <a:lstStyle>
            <a:lvl1pPr algn="l">
              <a:defRPr sz="2400">
                <a:solidFill>
                  <a:srgbClr val="27244F"/>
                </a:solidFill>
                <a:latin typeface="Arial"/>
                <a:cs typeface="Arial"/>
              </a:defRPr>
            </a:lvl1pPr>
          </a:lstStyle>
          <a:p>
            <a:r>
              <a:rPr lang="en-US"/>
              <a:t>Click to edit Master title style</a:t>
            </a:r>
            <a:endParaRPr lang="en-US" dirty="0"/>
          </a:p>
        </p:txBody>
      </p:sp>
      <p:sp>
        <p:nvSpPr>
          <p:cNvPr id="12" name="Content Placeholder 25"/>
          <p:cNvSpPr>
            <a:spLocks noGrp="1"/>
          </p:cNvSpPr>
          <p:nvPr>
            <p:ph sz="quarter" idx="17"/>
          </p:nvPr>
        </p:nvSpPr>
        <p:spPr>
          <a:xfrm>
            <a:off x="460512" y="1371600"/>
            <a:ext cx="8226287" cy="4572000"/>
          </a:xfrm>
        </p:spPr>
        <p:txBody>
          <a:bodyPr/>
          <a:lstStyle>
            <a:lvl1pPr marL="228600" indent="-228600">
              <a:spcAft>
                <a:spcPts val="0"/>
              </a:spcAft>
              <a:buClr>
                <a:srgbClr val="F04E30"/>
              </a:buClr>
              <a:buFont typeface="Wingdings" panose="05000000000000000000" pitchFamily="2" charset="2"/>
              <a:buChar char="§"/>
              <a:defRPr sz="1800">
                <a:solidFill>
                  <a:srgbClr val="414042"/>
                </a:solidFill>
              </a:defRPr>
            </a:lvl1pPr>
            <a:lvl2pPr>
              <a:spcAft>
                <a:spcPts val="0"/>
              </a:spcAft>
              <a:buClr>
                <a:srgbClr val="F04E30"/>
              </a:buClr>
              <a:defRPr sz="1600">
                <a:solidFill>
                  <a:srgbClr val="414042"/>
                </a:solidFill>
              </a:defRPr>
            </a:lvl2pPr>
            <a:lvl3pPr marL="1143000" indent="-228600">
              <a:spcAft>
                <a:spcPts val="0"/>
              </a:spcAft>
              <a:buClr>
                <a:srgbClr val="F04E30"/>
              </a:buClr>
              <a:buSzPct val="80000"/>
              <a:buFont typeface="Courier New" panose="02070309020205020404" pitchFamily="49" charset="0"/>
              <a:buChar char="o"/>
              <a:defRPr sz="1400">
                <a:solidFill>
                  <a:srgbClr val="414042"/>
                </a:solidFill>
              </a:defRPr>
            </a:lvl3pPr>
            <a:lvl4pPr marL="1600200" indent="-228600">
              <a:spcAft>
                <a:spcPts val="0"/>
              </a:spcAft>
              <a:buClr>
                <a:srgbClr val="F04E30"/>
              </a:buClr>
              <a:buSzPct val="70000"/>
              <a:buFont typeface="Arial" panose="020B0604020202020204" pitchFamily="34" charset="0"/>
              <a:buChar char="►"/>
              <a:defRPr sz="1400">
                <a:solidFill>
                  <a:srgbClr val="414042"/>
                </a:solidFill>
              </a:defRPr>
            </a:lvl4pPr>
            <a:lvl5pPr marL="2057400" indent="-228600">
              <a:spcAft>
                <a:spcPts val="0"/>
              </a:spcAft>
              <a:buClr>
                <a:srgbClr val="F04E30"/>
              </a:buClr>
              <a:buFont typeface="Arial" panose="020B0604020202020204" pitchFamily="34" charset="0"/>
              <a:buChar char="-"/>
              <a:defRPr sz="1200">
                <a:solidFill>
                  <a:srgbClr val="41404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21"/>
          <p:cNvSpPr>
            <a:spLocks noGrp="1"/>
          </p:cNvSpPr>
          <p:nvPr>
            <p:ph type="sldNum" sz="quarter" idx="16"/>
          </p:nvPr>
        </p:nvSpPr>
        <p:spPr>
          <a:xfrm>
            <a:off x="8610600" y="6267416"/>
            <a:ext cx="457201" cy="452868"/>
          </a:xfrm>
        </p:spPr>
        <p:txBody>
          <a:bodyPr/>
          <a:lstStyle>
            <a:lvl1pPr>
              <a:defRPr>
                <a:solidFill>
                  <a:schemeClr val="bg1"/>
                </a:solidFill>
              </a:defRPr>
            </a:lvl1pPr>
          </a:lstStyle>
          <a:p>
            <a:fld id="{6AB0928F-7367-4267-AF3B-5A7098066B3F}" type="slidenum">
              <a:rPr lang="en-US" smtClean="0"/>
              <a:pPr/>
              <a:t>‹#›</a:t>
            </a:fld>
            <a:endParaRPr lang="en-US" dirty="0"/>
          </a:p>
        </p:txBody>
      </p:sp>
      <p:sp>
        <p:nvSpPr>
          <p:cNvPr id="14" name="Text Placeholder 14"/>
          <p:cNvSpPr>
            <a:spLocks noGrp="1"/>
          </p:cNvSpPr>
          <p:nvPr>
            <p:ph type="body" sz="quarter" idx="18" hasCustomPrompt="1"/>
          </p:nvPr>
        </p:nvSpPr>
        <p:spPr>
          <a:xfrm>
            <a:off x="457200" y="6271748"/>
            <a:ext cx="6135942" cy="324601"/>
          </a:xfrm>
        </p:spPr>
        <p:txBody>
          <a:bodyPr anchor="ctr">
            <a:noAutofit/>
          </a:bodyPr>
          <a:lstStyle>
            <a:lvl1pPr marL="0" indent="0" algn="l">
              <a:buNone/>
              <a:defRPr sz="1200" b="1"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MARE 2017</a:t>
            </a:r>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18790" t="26091" r="23895" b="52750"/>
          <a:stretch/>
        </p:blipFill>
        <p:spPr>
          <a:xfrm>
            <a:off x="6803199" y="6267416"/>
            <a:ext cx="1752600" cy="457200"/>
          </a:xfrm>
          <a:prstGeom prst="rect">
            <a:avLst/>
          </a:prstGeom>
        </p:spPr>
      </p:pic>
      <p:sp>
        <p:nvSpPr>
          <p:cNvPr id="9" name="TextBox 8"/>
          <p:cNvSpPr txBox="1"/>
          <p:nvPr userDrawn="1"/>
        </p:nvSpPr>
        <p:spPr>
          <a:xfrm>
            <a:off x="457200" y="6539950"/>
            <a:ext cx="6705600"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dirty="0">
                <a:solidFill>
                  <a:srgbClr val="919192"/>
                </a:solidFill>
              </a:rPr>
              <a:t>© 2017 </a:t>
            </a:r>
            <a:r>
              <a:rPr lang="en-US" sz="600" b="1" dirty="0">
                <a:solidFill>
                  <a:srgbClr val="919192"/>
                </a:solidFill>
              </a:rPr>
              <a:t>OPTERRA</a:t>
            </a:r>
            <a:r>
              <a:rPr lang="en-US" sz="600" dirty="0">
                <a:solidFill>
                  <a:srgbClr val="919192"/>
                </a:solidFill>
              </a:rPr>
              <a:t> ENERGY SERVICES,</a:t>
            </a:r>
            <a:r>
              <a:rPr lang="en-US" sz="600" baseline="0" dirty="0">
                <a:solidFill>
                  <a:srgbClr val="919192"/>
                </a:solidFill>
              </a:rPr>
              <a:t> INC. Unauthorized use or duplication of this material with the express written permission of the owner is strictly prohibited.</a:t>
            </a:r>
            <a:endParaRPr lang="en-US" sz="600" dirty="0">
              <a:solidFill>
                <a:srgbClr val="919192"/>
              </a:solidFill>
            </a:endParaRPr>
          </a:p>
        </p:txBody>
      </p:sp>
    </p:spTree>
    <p:extLst/>
  </p:cSld>
  <p:clrMapOvr>
    <a:overrideClrMapping bg1="lt1" tx1="dk1" bg2="lt2" tx2="dk2" accent1="accent1" accent2="accent2" accent3="accent3" accent4="accent4" accent5="accent5" accent6="accent6" hlink="hlink" folHlink="folHlink"/>
  </p:clrMapOvr>
  <p:hf hdr="0" ftr="0" dt="0"/>
  <p:extLst mod="1">
    <p:ext uri="{DCECCB84-F9BA-43D5-87BE-67443E8EF086}">
      <p15:sldGuideLst xmlns:p15="http://schemas.microsoft.com/office/powerpoint/2012/main" xmlns="">
        <p15:guide id="1" orient="horz" pos="720">
          <p15:clr>
            <a:srgbClr val="FBAE40"/>
          </p15:clr>
        </p15:guide>
        <p15:guide id="2" orient="horz" pos="3888">
          <p15:clr>
            <a:srgbClr val="FBAE40"/>
          </p15:clr>
        </p15:guide>
        <p15:guide id="3" pos="288">
          <p15:clr>
            <a:srgbClr val="FBAE40"/>
          </p15:clr>
        </p15:guide>
        <p15:guide id="4" pos="5472">
          <p15:clr>
            <a:srgbClr val="FBAE40"/>
          </p15:clr>
        </p15:guide>
        <p15:guide id="5" pos="2592">
          <p15:clr>
            <a:srgbClr val="FBAE40"/>
          </p15:clr>
        </p15:guide>
        <p15:guide id="6" orient="horz" pos="864">
          <p15:clr>
            <a:srgbClr val="FBAE40"/>
          </p15:clr>
        </p15:guide>
        <p15:guide id="7" orient="horz" pos="3744">
          <p15:clr>
            <a:srgbClr val="FBAE40"/>
          </p15:clr>
        </p15:guide>
        <p15:guide id="8"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1143001"/>
            <a:ext cx="9143999" cy="4972800"/>
          </a:xfrm>
          <a:prstGeom prst="rect">
            <a:avLst/>
          </a:prstGeom>
          <a:solidFill>
            <a:srgbClr val="2724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6600"/>
              </a:solidFill>
              <a:latin typeface="Arial"/>
            </a:endParaRPr>
          </a:p>
        </p:txBody>
      </p:sp>
      <p:sp>
        <p:nvSpPr>
          <p:cNvPr id="11" name="Rectangle 10"/>
          <p:cNvSpPr/>
          <p:nvPr userDrawn="1"/>
        </p:nvSpPr>
        <p:spPr>
          <a:xfrm>
            <a:off x="0" y="6172200"/>
            <a:ext cx="9143999" cy="685799"/>
          </a:xfrm>
          <a:prstGeom prst="rect">
            <a:avLst/>
          </a:prstGeom>
          <a:solidFill>
            <a:srgbClr val="2724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6600"/>
              </a:solidFill>
              <a:latin typeface="Arial"/>
            </a:endParaRPr>
          </a:p>
        </p:txBody>
      </p:sp>
      <p:sp>
        <p:nvSpPr>
          <p:cNvPr id="8" name="Title 1"/>
          <p:cNvSpPr>
            <a:spLocks noGrp="1"/>
          </p:cNvSpPr>
          <p:nvPr>
            <p:ph type="title"/>
          </p:nvPr>
        </p:nvSpPr>
        <p:spPr>
          <a:xfrm>
            <a:off x="457200" y="2895600"/>
            <a:ext cx="6858000" cy="1123200"/>
          </a:xfrm>
        </p:spPr>
        <p:txBody>
          <a:bodyPr lIns="0" tIns="0" rIns="0" bIns="0" anchor="ctr" anchorCtr="0">
            <a:noAutofit/>
          </a:bodyPr>
          <a:lstStyle>
            <a:lvl1pPr algn="l">
              <a:defRPr sz="2400">
                <a:solidFill>
                  <a:schemeClr val="bg1"/>
                </a:solidFill>
                <a:latin typeface="Arial"/>
                <a:cs typeface="Arial"/>
              </a:defRPr>
            </a:lvl1pPr>
          </a:lstStyle>
          <a:p>
            <a:r>
              <a:rPr lang="en-US"/>
              <a:t>Click to edit Master title style</a:t>
            </a:r>
            <a:endParaRPr lang="en-US" dirty="0"/>
          </a:p>
        </p:txBody>
      </p:sp>
      <p:sp>
        <p:nvSpPr>
          <p:cNvPr id="12" name="TextBox 11"/>
          <p:cNvSpPr txBox="1"/>
          <p:nvPr userDrawn="1"/>
        </p:nvSpPr>
        <p:spPr>
          <a:xfrm>
            <a:off x="457200" y="6539950"/>
            <a:ext cx="6705600"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dirty="0">
                <a:solidFill>
                  <a:srgbClr val="919192"/>
                </a:solidFill>
              </a:rPr>
              <a:t>© 2017 </a:t>
            </a:r>
            <a:r>
              <a:rPr lang="en-US" sz="600" b="1" dirty="0">
                <a:solidFill>
                  <a:srgbClr val="919192"/>
                </a:solidFill>
              </a:rPr>
              <a:t>OPTERRA</a:t>
            </a:r>
            <a:r>
              <a:rPr lang="en-US" sz="600" dirty="0">
                <a:solidFill>
                  <a:srgbClr val="919192"/>
                </a:solidFill>
              </a:rPr>
              <a:t> ENERGY SERVICES,</a:t>
            </a:r>
            <a:r>
              <a:rPr lang="en-US" sz="600" baseline="0" dirty="0">
                <a:solidFill>
                  <a:srgbClr val="919192"/>
                </a:solidFill>
              </a:rPr>
              <a:t> INC. Unauthorized use or duplication of this material with the express written permission of the owner is strictly prohibited.</a:t>
            </a:r>
            <a:endParaRPr lang="en-US" sz="600" dirty="0">
              <a:solidFill>
                <a:srgbClr val="919192"/>
              </a:solidFill>
            </a:endParaRPr>
          </a:p>
        </p:txBody>
      </p:sp>
      <p:sp>
        <p:nvSpPr>
          <p:cNvPr id="13" name="Slide Number Placeholder 21"/>
          <p:cNvSpPr>
            <a:spLocks noGrp="1"/>
          </p:cNvSpPr>
          <p:nvPr>
            <p:ph type="sldNum" sz="quarter" idx="16"/>
          </p:nvPr>
        </p:nvSpPr>
        <p:spPr>
          <a:xfrm>
            <a:off x="8610600" y="6267416"/>
            <a:ext cx="457201" cy="452868"/>
          </a:xfrm>
        </p:spPr>
        <p:txBody>
          <a:bodyPr/>
          <a:lstStyle>
            <a:lvl1pPr>
              <a:defRPr>
                <a:solidFill>
                  <a:schemeClr val="bg1"/>
                </a:solidFill>
              </a:defRPr>
            </a:lvl1pPr>
          </a:lstStyle>
          <a:p>
            <a:fld id="{6AB0928F-7367-4267-AF3B-5A7098066B3F}" type="slidenum">
              <a:rPr lang="en-US" smtClean="0"/>
              <a:pPr/>
              <a:t>‹#›</a:t>
            </a:fld>
            <a:endParaRPr lang="en-US" dirty="0"/>
          </a:p>
        </p:txBody>
      </p:sp>
      <p:sp>
        <p:nvSpPr>
          <p:cNvPr id="14" name="Text Placeholder 14"/>
          <p:cNvSpPr>
            <a:spLocks noGrp="1"/>
          </p:cNvSpPr>
          <p:nvPr>
            <p:ph type="body" sz="quarter" idx="18" hasCustomPrompt="1"/>
          </p:nvPr>
        </p:nvSpPr>
        <p:spPr>
          <a:xfrm>
            <a:off x="457200" y="6271748"/>
            <a:ext cx="6135942" cy="324601"/>
          </a:xfrm>
        </p:spPr>
        <p:txBody>
          <a:bodyPr anchor="ctr">
            <a:noAutofit/>
          </a:bodyPr>
          <a:lstStyle>
            <a:lvl1pPr marL="0" indent="0" algn="l">
              <a:buNone/>
              <a:defRPr sz="1200" b="1">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MARE 2017</a:t>
            </a:r>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18790" t="26091" r="23895" b="52750"/>
          <a:stretch/>
        </p:blipFill>
        <p:spPr>
          <a:xfrm>
            <a:off x="6803199" y="6267416"/>
            <a:ext cx="1752600" cy="457200"/>
          </a:xfrm>
          <a:prstGeom prst="rect">
            <a:avLst/>
          </a:prstGeom>
        </p:spPr>
      </p:pic>
    </p:spTree>
    <p:extLst/>
  </p:cSld>
  <p:clrMapOvr>
    <a:overrideClrMapping bg1="lt1" tx1="dk1" bg2="lt2" tx2="dk2" accent1="accent1" accent2="accent2" accent3="accent3" accent4="accent4" accent5="accent5" accent6="accent6" hlink="hlink" folHlink="folHlink"/>
  </p:clrMapOvr>
  <p:hf hdr="0" ftr="0" dt="0"/>
  <p:extLst mod="1">
    <p:ext uri="{DCECCB84-F9BA-43D5-87BE-67443E8EF086}">
      <p15:sldGuideLst xmlns:p15="http://schemas.microsoft.com/office/powerpoint/2012/main" xmlns="">
        <p15:guide id="1" orient="horz" pos="720">
          <p15:clr>
            <a:srgbClr val="FBAE40"/>
          </p15:clr>
        </p15:guide>
        <p15:guide id="2" orient="horz" pos="3888">
          <p15:clr>
            <a:srgbClr val="FBAE40"/>
          </p15:clr>
        </p15:guide>
        <p15:guide id="3" pos="288">
          <p15:clr>
            <a:srgbClr val="FBAE40"/>
          </p15:clr>
        </p15:guide>
        <p15:guide id="4" pos="5472">
          <p15:clr>
            <a:srgbClr val="FBAE40"/>
          </p15:clr>
        </p15:guide>
        <p15:guide id="5" pos="2592">
          <p15:clr>
            <a:srgbClr val="FBAE40"/>
          </p15:clr>
        </p15:guide>
        <p15:guide id="6" orient="horz" pos="864">
          <p15:clr>
            <a:srgbClr val="FBAE40"/>
          </p15:clr>
        </p15:guide>
        <p15:guide id="7" orient="horz" pos="3744">
          <p15:clr>
            <a:srgbClr val="FBAE40"/>
          </p15:clr>
        </p15:guide>
        <p15:guide id="8"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se Study">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6172200"/>
            <a:ext cx="9143999" cy="685799"/>
          </a:xfrm>
          <a:prstGeom prst="rect">
            <a:avLst/>
          </a:prstGeom>
          <a:solidFill>
            <a:srgbClr val="2724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6600"/>
              </a:solidFill>
              <a:latin typeface="Arial"/>
            </a:endParaRPr>
          </a:p>
        </p:txBody>
      </p:sp>
      <p:sp>
        <p:nvSpPr>
          <p:cNvPr id="8" name="Title 1"/>
          <p:cNvSpPr>
            <a:spLocks noGrp="1"/>
          </p:cNvSpPr>
          <p:nvPr>
            <p:ph type="title"/>
          </p:nvPr>
        </p:nvSpPr>
        <p:spPr>
          <a:xfrm>
            <a:off x="457200" y="0"/>
            <a:ext cx="6858000" cy="1123200"/>
          </a:xfrm>
        </p:spPr>
        <p:txBody>
          <a:bodyPr lIns="0" tIns="0" rIns="0" bIns="0" anchor="ctr" anchorCtr="0">
            <a:normAutofit/>
          </a:bodyPr>
          <a:lstStyle>
            <a:lvl1pPr algn="l">
              <a:defRPr sz="2400">
                <a:solidFill>
                  <a:srgbClr val="27244F"/>
                </a:solidFill>
                <a:latin typeface="Arial"/>
                <a:cs typeface="Arial"/>
              </a:defRPr>
            </a:lvl1pPr>
          </a:lstStyle>
          <a:p>
            <a:r>
              <a:rPr lang="en-US"/>
              <a:t>Click to edit Master title style</a:t>
            </a:r>
            <a:endParaRPr lang="en-US" dirty="0"/>
          </a:p>
        </p:txBody>
      </p:sp>
      <p:sp>
        <p:nvSpPr>
          <p:cNvPr id="2" name="Rectangle 1"/>
          <p:cNvSpPr/>
          <p:nvPr userDrawn="1"/>
        </p:nvSpPr>
        <p:spPr>
          <a:xfrm>
            <a:off x="0" y="1139753"/>
            <a:ext cx="9144000" cy="1676251"/>
          </a:xfrm>
          <a:prstGeom prst="rect">
            <a:avLst/>
          </a:prstGeom>
          <a:solidFill>
            <a:srgbClr val="2C6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p:cNvSpPr>
            <a:spLocks noGrp="1"/>
          </p:cNvSpPr>
          <p:nvPr>
            <p:ph type="body" sz="quarter" idx="19"/>
          </p:nvPr>
        </p:nvSpPr>
        <p:spPr>
          <a:xfrm>
            <a:off x="457200" y="1371600"/>
            <a:ext cx="8229600" cy="228600"/>
          </a:xfrm>
        </p:spPr>
        <p:txBody>
          <a:bodyPr>
            <a:noAutofit/>
          </a:bodyPr>
          <a:lstStyle>
            <a:lvl1pPr marL="0" indent="0">
              <a:buNone/>
              <a:defRPr sz="1400" b="1">
                <a:solidFill>
                  <a:srgbClr val="FCC11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Edit Master text styles</a:t>
            </a:r>
          </a:p>
        </p:txBody>
      </p:sp>
      <p:sp>
        <p:nvSpPr>
          <p:cNvPr id="13" name="Text Placeholder 4"/>
          <p:cNvSpPr>
            <a:spLocks noGrp="1"/>
          </p:cNvSpPr>
          <p:nvPr>
            <p:ph type="body" sz="quarter" idx="20"/>
          </p:nvPr>
        </p:nvSpPr>
        <p:spPr>
          <a:xfrm>
            <a:off x="457200" y="1603964"/>
            <a:ext cx="8229600" cy="682035"/>
          </a:xfrm>
        </p:spPr>
        <p:txBody>
          <a:bodyPr numCol="2">
            <a:noAutofit/>
          </a:bodyPr>
          <a:lstStyle>
            <a:lvl1pPr marL="285750" indent="-285750">
              <a:spcBef>
                <a:spcPts val="0"/>
              </a:spcBef>
              <a:buFont typeface="Wingdings" panose="05000000000000000000" pitchFamily="2" charset="2"/>
              <a:buChar char="§"/>
              <a:defRPr sz="1400" b="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Edit Master text styles</a:t>
            </a:r>
          </a:p>
        </p:txBody>
      </p:sp>
      <p:sp>
        <p:nvSpPr>
          <p:cNvPr id="15" name="TextBox 14"/>
          <p:cNvSpPr txBox="1"/>
          <p:nvPr userDrawn="1"/>
        </p:nvSpPr>
        <p:spPr>
          <a:xfrm>
            <a:off x="457200" y="6539950"/>
            <a:ext cx="6705600"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dirty="0">
                <a:solidFill>
                  <a:srgbClr val="919192"/>
                </a:solidFill>
              </a:rPr>
              <a:t>© 2017 </a:t>
            </a:r>
            <a:r>
              <a:rPr lang="en-US" sz="600" b="1" dirty="0">
                <a:solidFill>
                  <a:srgbClr val="919192"/>
                </a:solidFill>
              </a:rPr>
              <a:t>OPTERRA</a:t>
            </a:r>
            <a:r>
              <a:rPr lang="en-US" sz="600" dirty="0">
                <a:solidFill>
                  <a:srgbClr val="919192"/>
                </a:solidFill>
              </a:rPr>
              <a:t> ENERGY SERVICES,</a:t>
            </a:r>
            <a:r>
              <a:rPr lang="en-US" sz="600" baseline="0" dirty="0">
                <a:solidFill>
                  <a:srgbClr val="919192"/>
                </a:solidFill>
              </a:rPr>
              <a:t> INC. Unauthorized use or duplication of this material with the express written permission of the owner is strictly prohibited.</a:t>
            </a:r>
            <a:endParaRPr lang="en-US" sz="600" dirty="0">
              <a:solidFill>
                <a:srgbClr val="919192"/>
              </a:solidFill>
            </a:endParaRPr>
          </a:p>
        </p:txBody>
      </p:sp>
      <p:sp>
        <p:nvSpPr>
          <p:cNvPr id="16" name="Picture Placeholder 2"/>
          <p:cNvSpPr>
            <a:spLocks noGrp="1"/>
          </p:cNvSpPr>
          <p:nvPr>
            <p:ph type="pic" sz="quarter" idx="18"/>
          </p:nvPr>
        </p:nvSpPr>
        <p:spPr>
          <a:xfrm>
            <a:off x="0" y="2694843"/>
            <a:ext cx="9144000" cy="3477357"/>
          </a:xfrm>
        </p:spPr>
        <p:txBody>
          <a:bodyPr/>
          <a:lstStyle/>
          <a:p>
            <a:r>
              <a:rPr lang="en-US" dirty="0"/>
              <a:t>Click icon to add picture</a:t>
            </a:r>
          </a:p>
        </p:txBody>
      </p:sp>
      <p:sp>
        <p:nvSpPr>
          <p:cNvPr id="17" name="Text Placeholder 11"/>
          <p:cNvSpPr>
            <a:spLocks noGrp="1"/>
          </p:cNvSpPr>
          <p:nvPr>
            <p:ph type="body" sz="quarter" idx="22"/>
          </p:nvPr>
        </p:nvSpPr>
        <p:spPr>
          <a:xfrm>
            <a:off x="457200" y="2816005"/>
            <a:ext cx="3060686" cy="3060686"/>
          </a:xfrm>
          <a:prstGeom prst="ellipse">
            <a:avLst/>
          </a:prstGeom>
          <a:solidFill>
            <a:srgbClr val="27244F">
              <a:alpha val="80000"/>
            </a:srgbClr>
          </a:solidFill>
          <a:ln w="127000">
            <a:solidFill>
              <a:schemeClr val="bg1"/>
            </a:solidFill>
          </a:ln>
        </p:spPr>
        <p:txBody>
          <a:bodyPr anchor="ctr">
            <a:noAutofit/>
          </a:bodyPr>
          <a:lstStyle>
            <a:lvl1pPr marL="0" indent="0" algn="ctr">
              <a:spcBef>
                <a:spcPts val="600"/>
              </a:spcBef>
              <a:buNone/>
              <a:defRPr sz="1300">
                <a:solidFill>
                  <a:schemeClr val="bg1"/>
                </a:solidFill>
              </a:defRPr>
            </a:lvl1pPr>
            <a:lvl2pPr marL="457200" indent="0" algn="ctr">
              <a:buNone/>
              <a:defRPr sz="1300">
                <a:solidFill>
                  <a:schemeClr val="bg1"/>
                </a:solidFill>
              </a:defRPr>
            </a:lvl2pPr>
            <a:lvl3pPr marL="914400" indent="0" algn="ctr">
              <a:buNone/>
              <a:defRPr sz="1300">
                <a:solidFill>
                  <a:schemeClr val="bg1"/>
                </a:solidFill>
              </a:defRPr>
            </a:lvl3pPr>
            <a:lvl4pPr marL="1371600" indent="0" algn="ctr">
              <a:buNone/>
              <a:defRPr sz="1300">
                <a:solidFill>
                  <a:schemeClr val="bg1"/>
                </a:solidFill>
              </a:defRPr>
            </a:lvl4pPr>
            <a:lvl5pPr marL="1828800" indent="0" algn="ctr">
              <a:buNone/>
              <a:defRPr sz="1300">
                <a:solidFill>
                  <a:schemeClr val="bg1"/>
                </a:solidFill>
              </a:defRPr>
            </a:lvl5pPr>
          </a:lstStyle>
          <a:p>
            <a:pPr lvl="0"/>
            <a:r>
              <a:rPr lang="en-US"/>
              <a:t>Edit Master text styles</a:t>
            </a:r>
          </a:p>
        </p:txBody>
      </p:sp>
      <p:sp>
        <p:nvSpPr>
          <p:cNvPr id="14" name="Slide Number Placeholder 21"/>
          <p:cNvSpPr>
            <a:spLocks noGrp="1"/>
          </p:cNvSpPr>
          <p:nvPr>
            <p:ph type="sldNum" sz="quarter" idx="16"/>
          </p:nvPr>
        </p:nvSpPr>
        <p:spPr>
          <a:xfrm>
            <a:off x="8610600" y="6267416"/>
            <a:ext cx="457201" cy="452868"/>
          </a:xfrm>
        </p:spPr>
        <p:txBody>
          <a:bodyPr/>
          <a:lstStyle>
            <a:lvl1pPr>
              <a:defRPr>
                <a:solidFill>
                  <a:schemeClr val="bg1"/>
                </a:solidFill>
              </a:defRPr>
            </a:lvl1pPr>
          </a:lstStyle>
          <a:p>
            <a:fld id="{6AB0928F-7367-4267-AF3B-5A7098066B3F}" type="slidenum">
              <a:rPr lang="en-US" smtClean="0"/>
              <a:pPr/>
              <a:t>‹#›</a:t>
            </a:fld>
            <a:endParaRPr lang="en-US" dirty="0"/>
          </a:p>
        </p:txBody>
      </p:sp>
      <p:sp>
        <p:nvSpPr>
          <p:cNvPr id="18" name="Text Placeholder 14"/>
          <p:cNvSpPr>
            <a:spLocks noGrp="1"/>
          </p:cNvSpPr>
          <p:nvPr>
            <p:ph type="body" sz="quarter" idx="23" hasCustomPrompt="1"/>
          </p:nvPr>
        </p:nvSpPr>
        <p:spPr>
          <a:xfrm>
            <a:off x="457200" y="6271748"/>
            <a:ext cx="6135942" cy="324601"/>
          </a:xfrm>
        </p:spPr>
        <p:txBody>
          <a:bodyPr anchor="ctr">
            <a:noAutofit/>
          </a:bodyPr>
          <a:lstStyle>
            <a:lvl1pPr marL="0" indent="0" algn="l">
              <a:buNone/>
              <a:defRPr sz="1200" b="1">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MARE 2017</a:t>
            </a:r>
          </a:p>
        </p:txBody>
      </p:sp>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18790" t="26091" r="23895" b="52750"/>
          <a:stretch/>
        </p:blipFill>
        <p:spPr>
          <a:xfrm>
            <a:off x="6803199" y="6267416"/>
            <a:ext cx="1752600" cy="457200"/>
          </a:xfrm>
          <a:prstGeom prst="rect">
            <a:avLst/>
          </a:prstGeom>
        </p:spPr>
      </p:pic>
    </p:spTree>
    <p:extLst/>
  </p:cSld>
  <p:clrMapOvr>
    <a:overrideClrMapping bg1="lt1" tx1="dk1" bg2="lt2" tx2="dk2" accent1="accent1" accent2="accent2" accent3="accent3" accent4="accent4" accent5="accent5" accent6="accent6" hlink="hlink" folHlink="folHlink"/>
  </p:clrMapOvr>
  <p:hf hdr="0" ftr="0" dt="0"/>
  <p:extLst mod="1">
    <p:ext uri="{DCECCB84-F9BA-43D5-87BE-67443E8EF086}">
      <p15:sldGuideLst xmlns:p15="http://schemas.microsoft.com/office/powerpoint/2012/main" xmlns="">
        <p15:guide id="1" orient="horz" pos="720">
          <p15:clr>
            <a:srgbClr val="FBAE40"/>
          </p15:clr>
        </p15:guide>
        <p15:guide id="2" orient="horz" pos="3888">
          <p15:clr>
            <a:srgbClr val="FBAE40"/>
          </p15:clr>
        </p15:guide>
        <p15:guide id="3" pos="288">
          <p15:clr>
            <a:srgbClr val="FBAE40"/>
          </p15:clr>
        </p15:guide>
        <p15:guide id="4" pos="5472">
          <p15:clr>
            <a:srgbClr val="FBAE40"/>
          </p15:clr>
        </p15:guide>
        <p15:guide id="5" pos="2592">
          <p15:clr>
            <a:srgbClr val="FBAE40"/>
          </p15:clr>
        </p15:guide>
        <p15:guide id="6" orient="horz" pos="864">
          <p15:clr>
            <a:srgbClr val="FBAE40"/>
          </p15:clr>
        </p15:guide>
        <p15:guide id="7" orient="horz" pos="3744">
          <p15:clr>
            <a:srgbClr val="FBAE40"/>
          </p15:clr>
        </p15:guide>
        <p15:guide id="8" pos="2880">
          <p15:clr>
            <a:srgbClr val="FBAE40"/>
          </p15:clr>
        </p15:guide>
        <p15:guide id="9" orient="horz" pos="1728">
          <p15:clr>
            <a:srgbClr val="FBAE40"/>
          </p15:clr>
        </p15:guide>
        <p15:guide id="10" orient="horz" pos="1584">
          <p15:clr>
            <a:srgbClr val="FBAE40"/>
          </p15:clr>
        </p15:guide>
        <p15:guide id="11" orient="horz" pos="14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C2E5B-9E8C-4863-866B-C735C8D087D6}" type="datetimeFigureOut">
              <a:rPr lang="en-US" smtClean="0"/>
              <a:pPr/>
              <a:t>10/4/2017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B0928F-7367-4267-AF3B-5A7098066B3F}" type="slidenum">
              <a:rPr lang="en-US" smtClean="0"/>
              <a:pPr/>
              <a:t>‹#›</a:t>
            </a:fld>
            <a:endParaRPr lang="en-US" dirty="0"/>
          </a:p>
        </p:txBody>
      </p:sp>
      <p:sp>
        <p:nvSpPr>
          <p:cNvPr id="7" name="empower - DO NOT DELETE!!!" hidden="1"/>
          <p:cNvSpPr/>
          <p:nvPr userDrawn="1">
            <p:custDataLst>
              <p:tags r:id="rId14"/>
            </p:custDataLst>
          </p:nvPr>
        </p:nvSpPr>
        <p:spPr>
          <a:xfrm>
            <a:off x="-1270000" y="-1270000"/>
            <a:ext cx="0" cy="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7.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2.xml"/><Relationship Id="rId5" Type="http://schemas.microsoft.com/office/2007/relationships/hdphoto" Target="../media/hdphoto1.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8.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chart" Target="../charts/chart1.xml"/><Relationship Id="rId5" Type="http://schemas.openxmlformats.org/officeDocument/2006/relationships/notesSlide" Target="../notesSlides/notesSlide4.xml"/><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rotWithShape="1">
          <a:blip r:embed="rId3" cstate="print">
            <a:extLst>
              <a:ext uri="{28A0092B-C50C-407E-A947-70E740481C1C}">
                <a14:useLocalDpi xmlns:a14="http://schemas.microsoft.com/office/drawing/2010/main" xmlns="" val="0"/>
              </a:ext>
            </a:extLst>
          </a:blip>
          <a:srcRect t="8906" b="8906"/>
          <a:stretch/>
        </p:blipFill>
        <p:spPr/>
      </p:pic>
      <p:sp>
        <p:nvSpPr>
          <p:cNvPr id="3" name="Title 2"/>
          <p:cNvSpPr>
            <a:spLocks noGrp="1"/>
          </p:cNvSpPr>
          <p:nvPr>
            <p:ph type="ctrTitle"/>
          </p:nvPr>
        </p:nvSpPr>
        <p:spPr>
          <a:xfrm>
            <a:off x="0" y="4495800"/>
            <a:ext cx="7315200" cy="1219199"/>
          </a:xfrm>
        </p:spPr>
        <p:txBody>
          <a:bodyPr/>
          <a:lstStyle/>
          <a:p>
            <a:r>
              <a:rPr lang="en-US" sz="2800" dirty="0"/>
              <a:t>Bridge the Bond Gap: Leveraging Energy Efficiency to Maximize Student Success</a:t>
            </a:r>
          </a:p>
        </p:txBody>
      </p:sp>
      <p:sp>
        <p:nvSpPr>
          <p:cNvPr id="4" name="Subtitle 3"/>
          <p:cNvSpPr>
            <a:spLocks noGrp="1"/>
          </p:cNvSpPr>
          <p:nvPr>
            <p:ph type="subTitle" idx="1"/>
          </p:nvPr>
        </p:nvSpPr>
        <p:spPr>
          <a:xfrm>
            <a:off x="4106918" y="5867400"/>
            <a:ext cx="5029199" cy="838200"/>
          </a:xfrm>
        </p:spPr>
        <p:txBody>
          <a:bodyPr lIns="0" tIns="182880" rIns="182880" bIns="0">
            <a:normAutofit/>
          </a:bodyPr>
          <a:lstStyle/>
          <a:p>
            <a:r>
              <a:rPr lang="en-US" b="1" dirty="0"/>
              <a:t>Drew Eanes</a:t>
            </a:r>
            <a:r>
              <a:rPr lang="en-US" dirty="0"/>
              <a:t>, OpTerra Energy Services</a:t>
            </a:r>
          </a:p>
          <a:p>
            <a:r>
              <a:rPr lang="en-US" b="1" dirty="0"/>
              <a:t>Stephanie Norris, </a:t>
            </a:r>
            <a:r>
              <a:rPr lang="en-US" dirty="0"/>
              <a:t>Mexico Public Schools</a:t>
            </a:r>
          </a:p>
          <a:p>
            <a:endParaRPr lang="en-US" dirty="0"/>
          </a:p>
        </p:txBody>
      </p:sp>
    </p:spTree>
    <p:extLst>
      <p:ext uri="{BB962C8B-B14F-4D97-AF65-F5344CB8AC3E}">
        <p14:creationId xmlns:p14="http://schemas.microsoft.com/office/powerpoint/2010/main" xmlns="" val="884586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dirty="0">
                <a:latin typeface="Arial" panose="020B0604020202020204" pitchFamily="34" charset="0"/>
                <a:cs typeface="Arial" panose="020B0604020202020204" pitchFamily="34" charset="0"/>
                <a:sym typeface="Arial" panose="020B0604020202020204" pitchFamily="34" charset="0"/>
              </a:rPr>
              <a:t>Choosing a Trusted Partner</a:t>
            </a:r>
            <a:endParaRPr lang="en-US" sz="2400" dirty="0"/>
          </a:p>
        </p:txBody>
      </p:sp>
      <p:sp>
        <p:nvSpPr>
          <p:cNvPr id="13" name="Text Placeholder 12"/>
          <p:cNvSpPr>
            <a:spLocks noGrp="1"/>
          </p:cNvSpPr>
          <p:nvPr>
            <p:ph type="body" sz="quarter" idx="18"/>
          </p:nvPr>
        </p:nvSpPr>
        <p:spPr/>
        <p:txBody>
          <a:bodyPr/>
          <a:lstStyle/>
          <a:p>
            <a:r>
              <a:rPr lang="en-US" dirty="0"/>
              <a:t>MARE 2017</a:t>
            </a:r>
          </a:p>
        </p:txBody>
      </p:sp>
      <p:sp>
        <p:nvSpPr>
          <p:cNvPr id="4" name="Slide Number Placeholder 3"/>
          <p:cNvSpPr>
            <a:spLocks noGrp="1"/>
          </p:cNvSpPr>
          <p:nvPr>
            <p:ph type="sldNum" sz="quarter" idx="16"/>
          </p:nvPr>
        </p:nvSpPr>
        <p:spPr/>
        <p:txBody>
          <a:bodyPr/>
          <a:lstStyle/>
          <a:p>
            <a:fld id="{6AB0928F-7367-4267-AF3B-5A7098066B3F}" type="slidenum">
              <a:rPr lang="en-US" smtClean="0">
                <a:solidFill>
                  <a:schemeClr val="lt1"/>
                </a:solidFill>
              </a:rPr>
              <a:pPr/>
              <a:t>10</a:t>
            </a:fld>
            <a:endParaRPr lang="en-US" dirty="0">
              <a:solidFill>
                <a:schemeClr val="lt1"/>
              </a:solidFill>
            </a:endParaRPr>
          </a:p>
        </p:txBody>
      </p:sp>
      <p:sp>
        <p:nvSpPr>
          <p:cNvPr id="14" name="Freeform 23"/>
          <p:cNvSpPr>
            <a:spLocks/>
          </p:cNvSpPr>
          <p:nvPr/>
        </p:nvSpPr>
        <p:spPr bwMode="auto">
          <a:xfrm>
            <a:off x="2875409" y="2187291"/>
            <a:ext cx="1467991" cy="1694507"/>
          </a:xfrm>
          <a:custGeom>
            <a:avLst/>
            <a:gdLst>
              <a:gd name="T0" fmla="*/ 1348 w 1348"/>
              <a:gd name="T1" fmla="*/ 0 h 1556"/>
              <a:gd name="T2" fmla="*/ 0 w 1348"/>
              <a:gd name="T3" fmla="*/ 779 h 1556"/>
              <a:gd name="T4" fmla="*/ 1348 w 1348"/>
              <a:gd name="T5" fmla="*/ 1556 h 1556"/>
              <a:gd name="T6" fmla="*/ 1348 w 1348"/>
              <a:gd name="T7" fmla="*/ 0 h 1556"/>
            </a:gdLst>
            <a:ahLst/>
            <a:cxnLst>
              <a:cxn ang="0">
                <a:pos x="T0" y="T1"/>
              </a:cxn>
              <a:cxn ang="0">
                <a:pos x="T2" y="T3"/>
              </a:cxn>
              <a:cxn ang="0">
                <a:pos x="T4" y="T5"/>
              </a:cxn>
              <a:cxn ang="0">
                <a:pos x="T6" y="T7"/>
              </a:cxn>
            </a:cxnLst>
            <a:rect l="0" t="0" r="r" b="b"/>
            <a:pathLst>
              <a:path w="1348" h="1556">
                <a:moveTo>
                  <a:pt x="1348" y="0"/>
                </a:moveTo>
                <a:lnTo>
                  <a:pt x="0" y="779"/>
                </a:lnTo>
                <a:lnTo>
                  <a:pt x="1348" y="1556"/>
                </a:lnTo>
                <a:lnTo>
                  <a:pt x="1348" y="0"/>
                </a:lnTo>
                <a:close/>
              </a:path>
            </a:pathLst>
          </a:custGeom>
          <a:solidFill>
            <a:srgbClr val="CD1F40"/>
          </a:solidFill>
          <a:ln w="12700">
            <a:noFill/>
          </a:ln>
        </p:spPr>
        <p:txBody>
          <a:bodyPr vert="horz" wrap="square" lIns="91440" tIns="45720" rIns="91440" bIns="45720" numCol="1" anchor="t" anchorCtr="0" compatLnSpc="1">
            <a:prstTxWarp prst="textNoShape">
              <a:avLst/>
            </a:prstTxWarp>
          </a:bodyPr>
          <a:lstStyle/>
          <a:p>
            <a:endParaRPr lang="en-US" sz="1404" dirty="0"/>
          </a:p>
        </p:txBody>
      </p:sp>
      <p:sp>
        <p:nvSpPr>
          <p:cNvPr id="15" name="Freeform 24"/>
          <p:cNvSpPr>
            <a:spLocks/>
          </p:cNvSpPr>
          <p:nvPr/>
        </p:nvSpPr>
        <p:spPr bwMode="auto">
          <a:xfrm>
            <a:off x="4343400" y="2187291"/>
            <a:ext cx="1470169" cy="1694507"/>
          </a:xfrm>
          <a:custGeom>
            <a:avLst/>
            <a:gdLst>
              <a:gd name="T0" fmla="*/ 1350 w 1350"/>
              <a:gd name="T1" fmla="*/ 779 h 1556"/>
              <a:gd name="T2" fmla="*/ 1350 w 1350"/>
              <a:gd name="T3" fmla="*/ 779 h 1556"/>
              <a:gd name="T4" fmla="*/ 0 w 1350"/>
              <a:gd name="T5" fmla="*/ 0 h 1556"/>
              <a:gd name="T6" fmla="*/ 0 w 1350"/>
              <a:gd name="T7" fmla="*/ 1556 h 1556"/>
              <a:gd name="T8" fmla="*/ 1350 w 1350"/>
              <a:gd name="T9" fmla="*/ 779 h 1556"/>
            </a:gdLst>
            <a:ahLst/>
            <a:cxnLst>
              <a:cxn ang="0">
                <a:pos x="T0" y="T1"/>
              </a:cxn>
              <a:cxn ang="0">
                <a:pos x="T2" y="T3"/>
              </a:cxn>
              <a:cxn ang="0">
                <a:pos x="T4" y="T5"/>
              </a:cxn>
              <a:cxn ang="0">
                <a:pos x="T6" y="T7"/>
              </a:cxn>
              <a:cxn ang="0">
                <a:pos x="T8" y="T9"/>
              </a:cxn>
            </a:cxnLst>
            <a:rect l="0" t="0" r="r" b="b"/>
            <a:pathLst>
              <a:path w="1350" h="1556">
                <a:moveTo>
                  <a:pt x="1350" y="779"/>
                </a:moveTo>
                <a:lnTo>
                  <a:pt x="1350" y="779"/>
                </a:lnTo>
                <a:lnTo>
                  <a:pt x="0" y="0"/>
                </a:lnTo>
                <a:lnTo>
                  <a:pt x="0" y="1556"/>
                </a:lnTo>
                <a:lnTo>
                  <a:pt x="1350" y="779"/>
                </a:lnTo>
                <a:close/>
              </a:path>
            </a:pathLst>
          </a:custGeom>
          <a:solidFill>
            <a:srgbClr val="FAA41A"/>
          </a:solidFill>
          <a:ln w="12700">
            <a:noFill/>
          </a:ln>
        </p:spPr>
        <p:txBody>
          <a:bodyPr vert="horz" wrap="square" lIns="91440" tIns="45720" rIns="91440" bIns="45720" numCol="1" anchor="t" anchorCtr="0" compatLnSpc="1">
            <a:prstTxWarp prst="textNoShape">
              <a:avLst/>
            </a:prstTxWarp>
          </a:bodyPr>
          <a:lstStyle/>
          <a:p>
            <a:endParaRPr lang="en-US" sz="1404" dirty="0"/>
          </a:p>
        </p:txBody>
      </p:sp>
      <p:sp>
        <p:nvSpPr>
          <p:cNvPr id="16" name="Freeform 25"/>
          <p:cNvSpPr>
            <a:spLocks/>
          </p:cNvSpPr>
          <p:nvPr/>
        </p:nvSpPr>
        <p:spPr bwMode="auto">
          <a:xfrm>
            <a:off x="4343400" y="3035633"/>
            <a:ext cx="1470169" cy="1694507"/>
          </a:xfrm>
          <a:custGeom>
            <a:avLst/>
            <a:gdLst>
              <a:gd name="T0" fmla="*/ 1350 w 1350"/>
              <a:gd name="T1" fmla="*/ 1556 h 1556"/>
              <a:gd name="T2" fmla="*/ 1350 w 1350"/>
              <a:gd name="T3" fmla="*/ 0 h 1556"/>
              <a:gd name="T4" fmla="*/ 0 w 1350"/>
              <a:gd name="T5" fmla="*/ 777 h 1556"/>
              <a:gd name="T6" fmla="*/ 1350 w 1350"/>
              <a:gd name="T7" fmla="*/ 1556 h 1556"/>
            </a:gdLst>
            <a:ahLst/>
            <a:cxnLst>
              <a:cxn ang="0">
                <a:pos x="T0" y="T1"/>
              </a:cxn>
              <a:cxn ang="0">
                <a:pos x="T2" y="T3"/>
              </a:cxn>
              <a:cxn ang="0">
                <a:pos x="T4" y="T5"/>
              </a:cxn>
              <a:cxn ang="0">
                <a:pos x="T6" y="T7"/>
              </a:cxn>
            </a:cxnLst>
            <a:rect l="0" t="0" r="r" b="b"/>
            <a:pathLst>
              <a:path w="1350" h="1556">
                <a:moveTo>
                  <a:pt x="1350" y="1556"/>
                </a:moveTo>
                <a:lnTo>
                  <a:pt x="1350" y="0"/>
                </a:lnTo>
                <a:lnTo>
                  <a:pt x="0" y="777"/>
                </a:lnTo>
                <a:lnTo>
                  <a:pt x="1350" y="1556"/>
                </a:lnTo>
                <a:close/>
              </a:path>
            </a:pathLst>
          </a:custGeom>
          <a:solidFill>
            <a:srgbClr val="9DC13B"/>
          </a:solidFill>
          <a:ln w="12700">
            <a:noFill/>
          </a:ln>
        </p:spPr>
        <p:txBody>
          <a:bodyPr vert="horz" wrap="square" lIns="91440" tIns="45720" rIns="91440" bIns="45720" numCol="1" anchor="t" anchorCtr="0" compatLnSpc="1">
            <a:prstTxWarp prst="textNoShape">
              <a:avLst/>
            </a:prstTxWarp>
          </a:bodyPr>
          <a:lstStyle/>
          <a:p>
            <a:endParaRPr lang="en-US" sz="1404" dirty="0"/>
          </a:p>
        </p:txBody>
      </p:sp>
      <p:sp>
        <p:nvSpPr>
          <p:cNvPr id="24" name="Freeform 26"/>
          <p:cNvSpPr>
            <a:spLocks/>
          </p:cNvSpPr>
          <p:nvPr/>
        </p:nvSpPr>
        <p:spPr bwMode="auto">
          <a:xfrm>
            <a:off x="4343400" y="3881797"/>
            <a:ext cx="1470169" cy="1696684"/>
          </a:xfrm>
          <a:custGeom>
            <a:avLst/>
            <a:gdLst>
              <a:gd name="T0" fmla="*/ 0 w 1350"/>
              <a:gd name="T1" fmla="*/ 0 h 1558"/>
              <a:gd name="T2" fmla="*/ 0 w 1350"/>
              <a:gd name="T3" fmla="*/ 1558 h 1558"/>
              <a:gd name="T4" fmla="*/ 1350 w 1350"/>
              <a:gd name="T5" fmla="*/ 779 h 1558"/>
              <a:gd name="T6" fmla="*/ 1350 w 1350"/>
              <a:gd name="T7" fmla="*/ 779 h 1558"/>
              <a:gd name="T8" fmla="*/ 0 w 1350"/>
              <a:gd name="T9" fmla="*/ 0 h 1558"/>
            </a:gdLst>
            <a:ahLst/>
            <a:cxnLst>
              <a:cxn ang="0">
                <a:pos x="T0" y="T1"/>
              </a:cxn>
              <a:cxn ang="0">
                <a:pos x="T2" y="T3"/>
              </a:cxn>
              <a:cxn ang="0">
                <a:pos x="T4" y="T5"/>
              </a:cxn>
              <a:cxn ang="0">
                <a:pos x="T6" y="T7"/>
              </a:cxn>
              <a:cxn ang="0">
                <a:pos x="T8" y="T9"/>
              </a:cxn>
            </a:cxnLst>
            <a:rect l="0" t="0" r="r" b="b"/>
            <a:pathLst>
              <a:path w="1350" h="1558">
                <a:moveTo>
                  <a:pt x="0" y="0"/>
                </a:moveTo>
                <a:lnTo>
                  <a:pt x="0" y="1558"/>
                </a:lnTo>
                <a:lnTo>
                  <a:pt x="1350" y="779"/>
                </a:lnTo>
                <a:lnTo>
                  <a:pt x="1350" y="779"/>
                </a:lnTo>
                <a:lnTo>
                  <a:pt x="0" y="0"/>
                </a:lnTo>
                <a:close/>
              </a:path>
            </a:pathLst>
          </a:custGeom>
          <a:solidFill>
            <a:srgbClr val="00A99A"/>
          </a:solidFill>
          <a:ln w="12700">
            <a:noFill/>
          </a:ln>
        </p:spPr>
        <p:txBody>
          <a:bodyPr vert="horz" wrap="square" lIns="91440" tIns="45720" rIns="91440" bIns="45720" numCol="1" anchor="t" anchorCtr="0" compatLnSpc="1">
            <a:prstTxWarp prst="textNoShape">
              <a:avLst/>
            </a:prstTxWarp>
          </a:bodyPr>
          <a:lstStyle/>
          <a:p>
            <a:endParaRPr lang="en-US" sz="1404" dirty="0"/>
          </a:p>
        </p:txBody>
      </p:sp>
      <p:sp>
        <p:nvSpPr>
          <p:cNvPr id="26" name="Freeform 27"/>
          <p:cNvSpPr>
            <a:spLocks/>
          </p:cNvSpPr>
          <p:nvPr/>
        </p:nvSpPr>
        <p:spPr bwMode="auto">
          <a:xfrm>
            <a:off x="2875409" y="3881797"/>
            <a:ext cx="1467991" cy="1696684"/>
          </a:xfrm>
          <a:custGeom>
            <a:avLst/>
            <a:gdLst>
              <a:gd name="T0" fmla="*/ 0 w 1348"/>
              <a:gd name="T1" fmla="*/ 779 h 1558"/>
              <a:gd name="T2" fmla="*/ 0 w 1348"/>
              <a:gd name="T3" fmla="*/ 779 h 1558"/>
              <a:gd name="T4" fmla="*/ 1348 w 1348"/>
              <a:gd name="T5" fmla="*/ 1558 h 1558"/>
              <a:gd name="T6" fmla="*/ 1348 w 1348"/>
              <a:gd name="T7" fmla="*/ 0 h 1558"/>
              <a:gd name="T8" fmla="*/ 0 w 1348"/>
              <a:gd name="T9" fmla="*/ 779 h 1558"/>
            </a:gdLst>
            <a:ahLst/>
            <a:cxnLst>
              <a:cxn ang="0">
                <a:pos x="T0" y="T1"/>
              </a:cxn>
              <a:cxn ang="0">
                <a:pos x="T2" y="T3"/>
              </a:cxn>
              <a:cxn ang="0">
                <a:pos x="T4" y="T5"/>
              </a:cxn>
              <a:cxn ang="0">
                <a:pos x="T6" y="T7"/>
              </a:cxn>
              <a:cxn ang="0">
                <a:pos x="T8" y="T9"/>
              </a:cxn>
            </a:cxnLst>
            <a:rect l="0" t="0" r="r" b="b"/>
            <a:pathLst>
              <a:path w="1348" h="1558">
                <a:moveTo>
                  <a:pt x="0" y="779"/>
                </a:moveTo>
                <a:lnTo>
                  <a:pt x="0" y="779"/>
                </a:lnTo>
                <a:lnTo>
                  <a:pt x="1348" y="1558"/>
                </a:lnTo>
                <a:lnTo>
                  <a:pt x="1348" y="0"/>
                </a:lnTo>
                <a:lnTo>
                  <a:pt x="0" y="779"/>
                </a:lnTo>
                <a:close/>
              </a:path>
            </a:pathLst>
          </a:custGeom>
          <a:solidFill>
            <a:srgbClr val="2C6185"/>
          </a:solidFill>
          <a:ln w="12700">
            <a:noFill/>
          </a:ln>
        </p:spPr>
        <p:txBody>
          <a:bodyPr vert="horz" wrap="square" lIns="91440" tIns="45720" rIns="91440" bIns="45720" numCol="1" anchor="t" anchorCtr="0" compatLnSpc="1">
            <a:prstTxWarp prst="textNoShape">
              <a:avLst/>
            </a:prstTxWarp>
          </a:bodyPr>
          <a:lstStyle/>
          <a:p>
            <a:endParaRPr lang="en-US" sz="1404" dirty="0"/>
          </a:p>
        </p:txBody>
      </p:sp>
      <p:sp>
        <p:nvSpPr>
          <p:cNvPr id="27" name="Freeform 28"/>
          <p:cNvSpPr>
            <a:spLocks/>
          </p:cNvSpPr>
          <p:nvPr/>
        </p:nvSpPr>
        <p:spPr bwMode="auto">
          <a:xfrm>
            <a:off x="2875409" y="3035633"/>
            <a:ext cx="1467991" cy="1694507"/>
          </a:xfrm>
          <a:custGeom>
            <a:avLst/>
            <a:gdLst>
              <a:gd name="T0" fmla="*/ 0 w 1348"/>
              <a:gd name="T1" fmla="*/ 0 h 1556"/>
              <a:gd name="T2" fmla="*/ 0 w 1348"/>
              <a:gd name="T3" fmla="*/ 0 h 1556"/>
              <a:gd name="T4" fmla="*/ 0 w 1348"/>
              <a:gd name="T5" fmla="*/ 1556 h 1556"/>
              <a:gd name="T6" fmla="*/ 1348 w 1348"/>
              <a:gd name="T7" fmla="*/ 777 h 1556"/>
              <a:gd name="T8" fmla="*/ 0 w 1348"/>
              <a:gd name="T9" fmla="*/ 0 h 1556"/>
            </a:gdLst>
            <a:ahLst/>
            <a:cxnLst>
              <a:cxn ang="0">
                <a:pos x="T0" y="T1"/>
              </a:cxn>
              <a:cxn ang="0">
                <a:pos x="T2" y="T3"/>
              </a:cxn>
              <a:cxn ang="0">
                <a:pos x="T4" y="T5"/>
              </a:cxn>
              <a:cxn ang="0">
                <a:pos x="T6" y="T7"/>
              </a:cxn>
              <a:cxn ang="0">
                <a:pos x="T8" y="T9"/>
              </a:cxn>
            </a:cxnLst>
            <a:rect l="0" t="0" r="r" b="b"/>
            <a:pathLst>
              <a:path w="1348" h="1556">
                <a:moveTo>
                  <a:pt x="0" y="0"/>
                </a:moveTo>
                <a:lnTo>
                  <a:pt x="0" y="0"/>
                </a:lnTo>
                <a:lnTo>
                  <a:pt x="0" y="1556"/>
                </a:lnTo>
                <a:lnTo>
                  <a:pt x="1348" y="777"/>
                </a:lnTo>
                <a:lnTo>
                  <a:pt x="0" y="0"/>
                </a:lnTo>
                <a:close/>
              </a:path>
            </a:pathLst>
          </a:custGeom>
          <a:solidFill>
            <a:srgbClr val="F04E30"/>
          </a:solidFill>
          <a:ln w="12700">
            <a:noFill/>
          </a:ln>
        </p:spPr>
        <p:txBody>
          <a:bodyPr vert="horz" wrap="square" lIns="91440" tIns="45720" rIns="91440" bIns="45720" numCol="1" anchor="t" anchorCtr="0" compatLnSpc="1">
            <a:prstTxWarp prst="textNoShape">
              <a:avLst/>
            </a:prstTxWarp>
          </a:bodyPr>
          <a:lstStyle/>
          <a:p>
            <a:endParaRPr lang="en-US" sz="1404" dirty="0"/>
          </a:p>
        </p:txBody>
      </p:sp>
      <p:sp>
        <p:nvSpPr>
          <p:cNvPr id="28" name="Freeform 29"/>
          <p:cNvSpPr>
            <a:spLocks/>
          </p:cNvSpPr>
          <p:nvPr/>
        </p:nvSpPr>
        <p:spPr bwMode="auto">
          <a:xfrm>
            <a:off x="3266982" y="2640401"/>
            <a:ext cx="2150656" cy="2484971"/>
          </a:xfrm>
          <a:custGeom>
            <a:avLst/>
            <a:gdLst>
              <a:gd name="T0" fmla="*/ 1248 w 1248"/>
              <a:gd name="T1" fmla="*/ 1082 h 1442"/>
              <a:gd name="T2" fmla="*/ 623 w 1248"/>
              <a:gd name="T3" fmla="*/ 1442 h 1442"/>
              <a:gd name="T4" fmla="*/ 0 w 1248"/>
              <a:gd name="T5" fmla="*/ 1082 h 1442"/>
              <a:gd name="T6" fmla="*/ 0 w 1248"/>
              <a:gd name="T7" fmla="*/ 360 h 1442"/>
              <a:gd name="T8" fmla="*/ 623 w 1248"/>
              <a:gd name="T9" fmla="*/ 0 h 1442"/>
              <a:gd name="T10" fmla="*/ 1248 w 1248"/>
              <a:gd name="T11" fmla="*/ 360 h 1442"/>
              <a:gd name="T12" fmla="*/ 1248 w 1248"/>
              <a:gd name="T13" fmla="*/ 1082 h 1442"/>
            </a:gdLst>
            <a:ahLst/>
            <a:cxnLst>
              <a:cxn ang="0">
                <a:pos x="T0" y="T1"/>
              </a:cxn>
              <a:cxn ang="0">
                <a:pos x="T2" y="T3"/>
              </a:cxn>
              <a:cxn ang="0">
                <a:pos x="T4" y="T5"/>
              </a:cxn>
              <a:cxn ang="0">
                <a:pos x="T6" y="T7"/>
              </a:cxn>
              <a:cxn ang="0">
                <a:pos x="T8" y="T9"/>
              </a:cxn>
              <a:cxn ang="0">
                <a:pos x="T10" y="T11"/>
              </a:cxn>
              <a:cxn ang="0">
                <a:pos x="T12" y="T13"/>
              </a:cxn>
            </a:cxnLst>
            <a:rect l="0" t="0" r="r" b="b"/>
            <a:pathLst>
              <a:path w="1248" h="1442">
                <a:moveTo>
                  <a:pt x="1248" y="1082"/>
                </a:moveTo>
                <a:lnTo>
                  <a:pt x="623" y="1442"/>
                </a:lnTo>
                <a:lnTo>
                  <a:pt x="0" y="1082"/>
                </a:lnTo>
                <a:lnTo>
                  <a:pt x="0" y="360"/>
                </a:lnTo>
                <a:lnTo>
                  <a:pt x="623" y="0"/>
                </a:lnTo>
                <a:lnTo>
                  <a:pt x="1248" y="360"/>
                </a:lnTo>
                <a:lnTo>
                  <a:pt x="1248" y="1082"/>
                </a:lnTo>
                <a:close/>
              </a:path>
            </a:pathLst>
          </a:custGeom>
          <a:solidFill>
            <a:srgbClr val="414042">
              <a:alpha val="15000"/>
            </a:srgbClr>
          </a:solidFill>
          <a:ln>
            <a:noFill/>
          </a:ln>
        </p:spPr>
        <p:txBody>
          <a:bodyPr vert="horz" wrap="square" lIns="91440" tIns="45720" rIns="91440" bIns="45720" numCol="1" anchor="t" anchorCtr="0" compatLnSpc="1">
            <a:prstTxWarp prst="textNoShape">
              <a:avLst/>
            </a:prstTxWarp>
          </a:bodyPr>
          <a:lstStyle/>
          <a:p>
            <a:endParaRPr lang="en-US" sz="1404" dirty="0"/>
          </a:p>
        </p:txBody>
      </p:sp>
      <p:sp>
        <p:nvSpPr>
          <p:cNvPr id="29" name="Freeform 29"/>
          <p:cNvSpPr>
            <a:spLocks/>
          </p:cNvSpPr>
          <p:nvPr/>
        </p:nvSpPr>
        <p:spPr bwMode="auto">
          <a:xfrm>
            <a:off x="3664943" y="3097708"/>
            <a:ext cx="1359091" cy="1570359"/>
          </a:xfrm>
          <a:custGeom>
            <a:avLst/>
            <a:gdLst>
              <a:gd name="T0" fmla="*/ 1248 w 1248"/>
              <a:gd name="T1" fmla="*/ 1082 h 1442"/>
              <a:gd name="T2" fmla="*/ 623 w 1248"/>
              <a:gd name="T3" fmla="*/ 1442 h 1442"/>
              <a:gd name="T4" fmla="*/ 0 w 1248"/>
              <a:gd name="T5" fmla="*/ 1082 h 1442"/>
              <a:gd name="T6" fmla="*/ 0 w 1248"/>
              <a:gd name="T7" fmla="*/ 360 h 1442"/>
              <a:gd name="T8" fmla="*/ 623 w 1248"/>
              <a:gd name="T9" fmla="*/ 0 h 1442"/>
              <a:gd name="T10" fmla="*/ 1248 w 1248"/>
              <a:gd name="T11" fmla="*/ 360 h 1442"/>
              <a:gd name="T12" fmla="*/ 1248 w 1248"/>
              <a:gd name="T13" fmla="*/ 1082 h 1442"/>
            </a:gdLst>
            <a:ahLst/>
            <a:cxnLst>
              <a:cxn ang="0">
                <a:pos x="T0" y="T1"/>
              </a:cxn>
              <a:cxn ang="0">
                <a:pos x="T2" y="T3"/>
              </a:cxn>
              <a:cxn ang="0">
                <a:pos x="T4" y="T5"/>
              </a:cxn>
              <a:cxn ang="0">
                <a:pos x="T6" y="T7"/>
              </a:cxn>
              <a:cxn ang="0">
                <a:pos x="T8" y="T9"/>
              </a:cxn>
              <a:cxn ang="0">
                <a:pos x="T10" y="T11"/>
              </a:cxn>
              <a:cxn ang="0">
                <a:pos x="T12" y="T13"/>
              </a:cxn>
            </a:cxnLst>
            <a:rect l="0" t="0" r="r" b="b"/>
            <a:pathLst>
              <a:path w="1248" h="1442">
                <a:moveTo>
                  <a:pt x="1248" y="1082"/>
                </a:moveTo>
                <a:lnTo>
                  <a:pt x="623" y="1442"/>
                </a:lnTo>
                <a:lnTo>
                  <a:pt x="0" y="1082"/>
                </a:lnTo>
                <a:lnTo>
                  <a:pt x="0" y="360"/>
                </a:lnTo>
                <a:lnTo>
                  <a:pt x="623" y="0"/>
                </a:lnTo>
                <a:lnTo>
                  <a:pt x="1248" y="360"/>
                </a:lnTo>
                <a:lnTo>
                  <a:pt x="1248" y="108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4" dirty="0"/>
          </a:p>
        </p:txBody>
      </p:sp>
      <p:sp>
        <p:nvSpPr>
          <p:cNvPr id="36" name="TextBox 35"/>
          <p:cNvSpPr txBox="1"/>
          <p:nvPr/>
        </p:nvSpPr>
        <p:spPr>
          <a:xfrm>
            <a:off x="5717686" y="2171144"/>
            <a:ext cx="2290564" cy="221599"/>
          </a:xfrm>
          <a:prstGeom prst="rect">
            <a:avLst/>
          </a:prstGeom>
          <a:noFill/>
        </p:spPr>
        <p:txBody>
          <a:bodyPr wrap="square" lIns="0" tIns="0" rIns="0" bIns="0" rtlCol="0" anchor="ctr">
            <a:spAutoFit/>
          </a:bodyPr>
          <a:lstStyle/>
          <a:p>
            <a:pPr lvl="0" defTabSz="711200">
              <a:lnSpc>
                <a:spcPct val="90000"/>
              </a:lnSpc>
              <a:spcBef>
                <a:spcPct val="0"/>
              </a:spcBef>
              <a:spcAft>
                <a:spcPct val="35000"/>
              </a:spcAft>
            </a:pPr>
            <a:r>
              <a:rPr lang="en-US" sz="1600" dirty="0">
                <a:solidFill>
                  <a:srgbClr val="FAA41A"/>
                </a:solidFill>
              </a:rPr>
              <a:t>Engineering</a:t>
            </a:r>
          </a:p>
        </p:txBody>
      </p:sp>
      <p:sp>
        <p:nvSpPr>
          <p:cNvPr id="37" name="TextBox 36"/>
          <p:cNvSpPr txBox="1"/>
          <p:nvPr/>
        </p:nvSpPr>
        <p:spPr>
          <a:xfrm>
            <a:off x="6792477" y="3760461"/>
            <a:ext cx="2290564" cy="443198"/>
          </a:xfrm>
          <a:prstGeom prst="rect">
            <a:avLst/>
          </a:prstGeom>
          <a:noFill/>
        </p:spPr>
        <p:txBody>
          <a:bodyPr wrap="square" lIns="0" tIns="0" rIns="0" bIns="0" rtlCol="0" anchor="ctr">
            <a:spAutoFit/>
          </a:bodyPr>
          <a:lstStyle/>
          <a:p>
            <a:pPr lvl="0" defTabSz="711200">
              <a:lnSpc>
                <a:spcPct val="90000"/>
              </a:lnSpc>
              <a:spcBef>
                <a:spcPct val="0"/>
              </a:spcBef>
              <a:spcAft>
                <a:spcPct val="35000"/>
              </a:spcAft>
            </a:pPr>
            <a:r>
              <a:rPr lang="en-US" sz="1600" dirty="0">
                <a:solidFill>
                  <a:schemeClr val="accent5"/>
                </a:solidFill>
              </a:rPr>
              <a:t>Project Finance Structuring</a:t>
            </a:r>
          </a:p>
        </p:txBody>
      </p:sp>
      <p:sp>
        <p:nvSpPr>
          <p:cNvPr id="38" name="TextBox 37"/>
          <p:cNvSpPr txBox="1"/>
          <p:nvPr/>
        </p:nvSpPr>
        <p:spPr>
          <a:xfrm>
            <a:off x="5717686" y="5298909"/>
            <a:ext cx="2290564" cy="443198"/>
          </a:xfrm>
          <a:prstGeom prst="rect">
            <a:avLst/>
          </a:prstGeom>
          <a:noFill/>
        </p:spPr>
        <p:txBody>
          <a:bodyPr wrap="square" lIns="0" tIns="0" rIns="0" bIns="0" rtlCol="0" anchor="ctr">
            <a:spAutoFit/>
          </a:bodyPr>
          <a:lstStyle/>
          <a:p>
            <a:pPr lvl="0" defTabSz="711200">
              <a:lnSpc>
                <a:spcPct val="90000"/>
              </a:lnSpc>
              <a:spcBef>
                <a:spcPct val="0"/>
              </a:spcBef>
              <a:spcAft>
                <a:spcPct val="35000"/>
              </a:spcAft>
            </a:pPr>
            <a:r>
              <a:rPr lang="en-US" sz="1600" dirty="0">
                <a:solidFill>
                  <a:srgbClr val="00A99A"/>
                </a:solidFill>
              </a:rPr>
              <a:t>Measurement &amp; Verification</a:t>
            </a:r>
          </a:p>
        </p:txBody>
      </p:sp>
      <p:sp>
        <p:nvSpPr>
          <p:cNvPr id="42" name="TextBox 41"/>
          <p:cNvSpPr txBox="1"/>
          <p:nvPr/>
        </p:nvSpPr>
        <p:spPr>
          <a:xfrm flipH="1">
            <a:off x="730248" y="2057400"/>
            <a:ext cx="2290564" cy="443198"/>
          </a:xfrm>
          <a:prstGeom prst="rect">
            <a:avLst/>
          </a:prstGeom>
          <a:noFill/>
        </p:spPr>
        <p:txBody>
          <a:bodyPr wrap="square" lIns="0" tIns="0" rIns="0" bIns="0" rtlCol="0" anchor="ctr">
            <a:spAutoFit/>
          </a:bodyPr>
          <a:lstStyle/>
          <a:p>
            <a:pPr lvl="0" algn="r" defTabSz="711200">
              <a:lnSpc>
                <a:spcPct val="90000"/>
              </a:lnSpc>
              <a:spcBef>
                <a:spcPct val="0"/>
              </a:spcBef>
              <a:spcAft>
                <a:spcPct val="35000"/>
              </a:spcAft>
            </a:pPr>
            <a:r>
              <a:rPr lang="en-US" sz="1600" dirty="0">
                <a:solidFill>
                  <a:srgbClr val="CD1F40"/>
                </a:solidFill>
              </a:rPr>
              <a:t>Program Development, Planning &amp; Design</a:t>
            </a:r>
          </a:p>
        </p:txBody>
      </p:sp>
      <p:sp>
        <p:nvSpPr>
          <p:cNvPr id="3" name="Oval 2"/>
          <p:cNvSpPr/>
          <p:nvPr/>
        </p:nvSpPr>
        <p:spPr>
          <a:xfrm>
            <a:off x="3188622" y="2092857"/>
            <a:ext cx="366845" cy="366845"/>
          </a:xfrm>
          <a:prstGeom prst="ellipse">
            <a:avLst/>
          </a:prstGeom>
          <a:solidFill>
            <a:srgbClr val="CD1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p:cNvSpPr/>
          <p:nvPr/>
        </p:nvSpPr>
        <p:spPr>
          <a:xfrm>
            <a:off x="2153574" y="3760461"/>
            <a:ext cx="366845" cy="366845"/>
          </a:xfrm>
          <a:prstGeom prst="ellipse">
            <a:avLst/>
          </a:prstGeom>
          <a:solidFill>
            <a:srgbClr val="F04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p:cNvSpPr/>
          <p:nvPr/>
        </p:nvSpPr>
        <p:spPr>
          <a:xfrm>
            <a:off x="3188622" y="5325061"/>
            <a:ext cx="366845" cy="366845"/>
          </a:xfrm>
          <a:prstGeom prst="ellipse">
            <a:avLst/>
          </a:prstGeom>
          <a:solidFill>
            <a:srgbClr val="2C6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p:cNvSpPr/>
          <p:nvPr/>
        </p:nvSpPr>
        <p:spPr>
          <a:xfrm>
            <a:off x="5165973" y="2092856"/>
            <a:ext cx="366845" cy="366845"/>
          </a:xfrm>
          <a:prstGeom prst="ellipse">
            <a:avLst/>
          </a:prstGeom>
          <a:solidFill>
            <a:srgbClr val="FAA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p:nvPr/>
        </p:nvSpPr>
        <p:spPr>
          <a:xfrm>
            <a:off x="6149323" y="3760461"/>
            <a:ext cx="366845" cy="366845"/>
          </a:xfrm>
          <a:prstGeom prst="ellipse">
            <a:avLst/>
          </a:prstGeom>
          <a:solidFill>
            <a:srgbClr val="9DC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p:cNvSpPr/>
          <p:nvPr/>
        </p:nvSpPr>
        <p:spPr>
          <a:xfrm>
            <a:off x="5165973" y="5325061"/>
            <a:ext cx="366845" cy="366845"/>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flipH="1">
            <a:off x="-266329" y="3803447"/>
            <a:ext cx="2290564" cy="221599"/>
          </a:xfrm>
          <a:prstGeom prst="rect">
            <a:avLst/>
          </a:prstGeom>
          <a:noFill/>
        </p:spPr>
        <p:txBody>
          <a:bodyPr wrap="square" lIns="0" tIns="0" rIns="0" bIns="0" rtlCol="0" anchor="ctr">
            <a:spAutoFit/>
          </a:bodyPr>
          <a:lstStyle/>
          <a:p>
            <a:pPr lvl="0" algn="r" defTabSz="711200">
              <a:lnSpc>
                <a:spcPct val="90000"/>
              </a:lnSpc>
              <a:spcBef>
                <a:spcPct val="0"/>
              </a:spcBef>
              <a:spcAft>
                <a:spcPct val="35000"/>
              </a:spcAft>
            </a:pPr>
            <a:r>
              <a:rPr lang="en-US" sz="1600" dirty="0">
                <a:solidFill>
                  <a:srgbClr val="F04E30"/>
                </a:solidFill>
              </a:rPr>
              <a:t>Construction</a:t>
            </a:r>
          </a:p>
        </p:txBody>
      </p:sp>
      <p:sp>
        <p:nvSpPr>
          <p:cNvPr id="54" name="TextBox 53"/>
          <p:cNvSpPr txBox="1"/>
          <p:nvPr/>
        </p:nvSpPr>
        <p:spPr>
          <a:xfrm flipH="1">
            <a:off x="730248" y="5286884"/>
            <a:ext cx="2290564" cy="443198"/>
          </a:xfrm>
          <a:prstGeom prst="rect">
            <a:avLst/>
          </a:prstGeom>
          <a:noFill/>
        </p:spPr>
        <p:txBody>
          <a:bodyPr wrap="square" lIns="0" tIns="0" rIns="0" bIns="0" rtlCol="0" anchor="ctr">
            <a:spAutoFit/>
          </a:bodyPr>
          <a:lstStyle/>
          <a:p>
            <a:pPr lvl="0" algn="r" defTabSz="800100">
              <a:lnSpc>
                <a:spcPct val="90000"/>
              </a:lnSpc>
              <a:spcBef>
                <a:spcPct val="0"/>
              </a:spcBef>
              <a:spcAft>
                <a:spcPct val="35000"/>
              </a:spcAft>
            </a:pPr>
            <a:r>
              <a:rPr lang="en-US" sz="1600" dirty="0">
                <a:solidFill>
                  <a:srgbClr val="2C6185"/>
                </a:solidFill>
              </a:rPr>
              <a:t>Operations &amp; Maintenance</a:t>
            </a:r>
          </a:p>
        </p:txBody>
      </p:sp>
      <p:sp>
        <p:nvSpPr>
          <p:cNvPr id="25" name="Title 1"/>
          <p:cNvSpPr txBox="1">
            <a:spLocks/>
          </p:cNvSpPr>
          <p:nvPr/>
        </p:nvSpPr>
        <p:spPr>
          <a:xfrm>
            <a:off x="457200" y="866003"/>
            <a:ext cx="8534400" cy="810397"/>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400" kern="1200">
                <a:solidFill>
                  <a:srgbClr val="27244F"/>
                </a:solidFill>
                <a:latin typeface="Arial"/>
                <a:ea typeface="+mj-ea"/>
                <a:cs typeface="Arial"/>
              </a:defRPr>
            </a:lvl1pPr>
          </a:lstStyle>
          <a:p>
            <a:r>
              <a:rPr lang="en-US" sz="1600" dirty="0"/>
              <a:t>Energy Service Companies (ESCOs) are experienced, NAESCO-accredited project developers with extensive experience in retrofit projects, integrating design, financing, installation, and operational elements. Districts </a:t>
            </a:r>
            <a:r>
              <a:rPr lang="en-US" sz="1600" b="1" dirty="0"/>
              <a:t>can break the “vicious cycle” of deferred maintenance through start-to-finish accountability:</a:t>
            </a:r>
          </a:p>
        </p:txBody>
      </p:sp>
    </p:spTree>
    <p:custDataLst>
      <p:tags r:id="rId1"/>
    </p:custDataLst>
    <p:extLst>
      <p:ext uri="{BB962C8B-B14F-4D97-AF65-F5344CB8AC3E}">
        <p14:creationId xmlns:p14="http://schemas.microsoft.com/office/powerpoint/2010/main" xmlns="" val="4077733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001000" cy="1123200"/>
          </a:xfrm>
        </p:spPr>
        <p:txBody>
          <a:bodyPr/>
          <a:lstStyle/>
          <a:p>
            <a:r>
              <a:rPr lang="en-US" dirty="0"/>
              <a:t>Take Advantage of Energy Savings Performance Contracts</a:t>
            </a:r>
          </a:p>
        </p:txBody>
      </p:sp>
      <p:sp>
        <p:nvSpPr>
          <p:cNvPr id="3" name="Content Placeholder 2"/>
          <p:cNvSpPr>
            <a:spLocks noGrp="1"/>
          </p:cNvSpPr>
          <p:nvPr>
            <p:ph sz="quarter" idx="17"/>
          </p:nvPr>
        </p:nvSpPr>
        <p:spPr/>
        <p:txBody>
          <a:bodyPr/>
          <a:lstStyle/>
          <a:p>
            <a:pPr marL="0" indent="0">
              <a:buNone/>
            </a:pPr>
            <a:r>
              <a:rPr lang="en-US" b="1" dirty="0"/>
              <a:t>MO Statue 8.231</a:t>
            </a:r>
          </a:p>
          <a:p>
            <a:pPr marL="342900" indent="-342900">
              <a:buFont typeface="+mj-lt"/>
              <a:buAutoNum type="arabicPeriod"/>
            </a:pPr>
            <a:r>
              <a:rPr lang="en-US" b="1" dirty="0"/>
              <a:t>Low-Risk:</a:t>
            </a:r>
            <a:r>
              <a:rPr lang="en-US" dirty="0"/>
              <a:t> Qualified ESCO providers will reimburse a district for any shortfall of cost savings</a:t>
            </a:r>
          </a:p>
          <a:p>
            <a:pPr marL="342900" indent="-342900">
              <a:buFont typeface="+mj-lt"/>
              <a:buAutoNum type="arabicPeriod"/>
            </a:pPr>
            <a:r>
              <a:rPr lang="en-US" b="1" dirty="0"/>
              <a:t>Flexible:</a:t>
            </a:r>
            <a:r>
              <a:rPr lang="en-US" dirty="0"/>
              <a:t> Schools can choose from a variety of facility alterations &amp; scope to reduce energy consumption or operating costs and have budget certainty</a:t>
            </a:r>
          </a:p>
          <a:p>
            <a:pPr marL="342900" indent="-342900">
              <a:buFont typeface="+mj-lt"/>
              <a:buAutoNum type="arabicPeriod"/>
            </a:pPr>
            <a:r>
              <a:rPr lang="en-US" b="1" dirty="0"/>
              <a:t>Affordable</a:t>
            </a:r>
            <a:r>
              <a:rPr lang="en-US" dirty="0"/>
              <a:t>: Districts may utilize installment payment contracts to fund energy savings improvements most critical to school campuses</a:t>
            </a:r>
          </a:p>
          <a:p>
            <a:endParaRPr lang="en-US" dirty="0"/>
          </a:p>
        </p:txBody>
      </p:sp>
      <p:sp>
        <p:nvSpPr>
          <p:cNvPr id="5" name="Slide Number Placeholder 4"/>
          <p:cNvSpPr>
            <a:spLocks noGrp="1"/>
          </p:cNvSpPr>
          <p:nvPr>
            <p:ph type="sldNum" sz="quarter" idx="16"/>
          </p:nvPr>
        </p:nvSpPr>
        <p:spPr/>
        <p:txBody>
          <a:bodyPr/>
          <a:lstStyle/>
          <a:p>
            <a:fld id="{6AB0928F-7367-4267-AF3B-5A7098066B3F}" type="slidenum">
              <a:rPr lang="en-US" smtClean="0"/>
              <a:pPr/>
              <a:t>11</a:t>
            </a:fld>
            <a:endParaRPr lang="en-US" dirty="0"/>
          </a:p>
        </p:txBody>
      </p:sp>
      <p:sp>
        <p:nvSpPr>
          <p:cNvPr id="6" name="Text Placeholder 5"/>
          <p:cNvSpPr>
            <a:spLocks noGrp="1"/>
          </p:cNvSpPr>
          <p:nvPr>
            <p:ph type="body" sz="quarter" idx="19"/>
          </p:nvPr>
        </p:nvSpPr>
        <p:spPr/>
        <p:txBody>
          <a:bodyPr/>
          <a:lstStyle/>
          <a:p>
            <a:r>
              <a:rPr lang="en-US" dirty="0"/>
              <a:t>MARE 2017</a:t>
            </a:r>
          </a:p>
        </p:txBody>
      </p:sp>
      <p:pic>
        <p:nvPicPr>
          <p:cNvPr id="10" name="Picture Placeholder 9">
            <a:extLst>
              <a:ext uri="{FF2B5EF4-FFF2-40B4-BE49-F238E27FC236}">
                <a16:creationId xmlns:a16="http://schemas.microsoft.com/office/drawing/2014/main" xmlns="" id="{DCA43A20-09C2-4BB5-B344-5C1DC7A5A31A}"/>
              </a:ext>
            </a:extLst>
          </p:cNvPr>
          <p:cNvPicPr>
            <a:picLocks noGrp="1" noChangeAspect="1"/>
          </p:cNvPicPr>
          <p:nvPr>
            <p:ph type="pic" sz="quarter" idx="18"/>
          </p:nvPr>
        </p:nvPicPr>
        <p:blipFill rotWithShape="1">
          <a:blip r:embed="rId3" cstate="print">
            <a:extLst>
              <a:ext uri="{28A0092B-C50C-407E-A947-70E740481C1C}">
                <a14:useLocalDpi xmlns:a14="http://schemas.microsoft.com/office/drawing/2010/main" xmlns="" val="0"/>
              </a:ext>
            </a:extLst>
          </a:blip>
          <a:srcRect l="18643" r="18643"/>
          <a:stretch/>
        </p:blipFill>
        <p:spPr>
          <a:xfrm rot="5400000">
            <a:off x="4297432" y="1169919"/>
            <a:ext cx="4568687" cy="4972050"/>
          </a:xfrm>
          <a:prstGeom prst="ellipse">
            <a:avLst/>
          </a:prstGeom>
          <a:ln w="63500">
            <a:solidFill>
              <a:schemeClr val="accent5"/>
            </a:solidFill>
          </a:ln>
        </p:spPr>
      </p:pic>
    </p:spTree>
    <p:extLst>
      <p:ext uri="{BB962C8B-B14F-4D97-AF65-F5344CB8AC3E}">
        <p14:creationId xmlns:p14="http://schemas.microsoft.com/office/powerpoint/2010/main" xmlns="" val="292763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Going Beyond the Status Quo</a:t>
            </a:r>
          </a:p>
        </p:txBody>
      </p:sp>
      <p:sp>
        <p:nvSpPr>
          <p:cNvPr id="3" name="Slide Number Placeholder 2"/>
          <p:cNvSpPr>
            <a:spLocks noGrp="1"/>
          </p:cNvSpPr>
          <p:nvPr>
            <p:ph type="sldNum" sz="quarter" idx="16"/>
          </p:nvPr>
        </p:nvSpPr>
        <p:spPr/>
        <p:txBody>
          <a:bodyPr/>
          <a:lstStyle/>
          <a:p>
            <a:fld id="{6AB0928F-7367-4267-AF3B-5A7098066B3F}" type="slidenum">
              <a:rPr lang="en-US" smtClean="0"/>
              <a:pPr/>
              <a:t>12</a:t>
            </a:fld>
            <a:endParaRPr lang="en-US" dirty="0"/>
          </a:p>
        </p:txBody>
      </p:sp>
      <p:sp>
        <p:nvSpPr>
          <p:cNvPr id="4" name="Text Placeholder 3"/>
          <p:cNvSpPr>
            <a:spLocks noGrp="1"/>
          </p:cNvSpPr>
          <p:nvPr>
            <p:ph type="body" sz="quarter" idx="18"/>
          </p:nvPr>
        </p:nvSpPr>
        <p:spPr/>
        <p:txBody>
          <a:bodyPr/>
          <a:lstStyle/>
          <a:p>
            <a:r>
              <a:rPr lang="en-US" dirty="0"/>
              <a:t>MARE 2017</a:t>
            </a:r>
          </a:p>
        </p:txBody>
      </p:sp>
    </p:spTree>
    <p:extLst>
      <p:ext uri="{BB962C8B-B14F-4D97-AF65-F5344CB8AC3E}">
        <p14:creationId xmlns:p14="http://schemas.microsoft.com/office/powerpoint/2010/main" xmlns="" val="2630980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Stretch Your Bond Dollars Further</a:t>
            </a:r>
          </a:p>
        </p:txBody>
      </p:sp>
      <p:sp>
        <p:nvSpPr>
          <p:cNvPr id="5" name="Slide Number Placeholder 4"/>
          <p:cNvSpPr>
            <a:spLocks noGrp="1"/>
          </p:cNvSpPr>
          <p:nvPr>
            <p:ph type="sldNum" sz="quarter" idx="16"/>
          </p:nvPr>
        </p:nvSpPr>
        <p:spPr/>
        <p:txBody>
          <a:bodyPr/>
          <a:lstStyle/>
          <a:p>
            <a:fld id="{6AB0928F-7367-4267-AF3B-5A7098066B3F}" type="slidenum">
              <a:rPr lang="en-US" smtClean="0"/>
              <a:pPr/>
              <a:t>13</a:t>
            </a:fld>
            <a:endParaRPr lang="en-US" dirty="0"/>
          </a:p>
        </p:txBody>
      </p:sp>
      <p:sp>
        <p:nvSpPr>
          <p:cNvPr id="9" name="Text Placeholder 8"/>
          <p:cNvSpPr>
            <a:spLocks noGrp="1"/>
          </p:cNvSpPr>
          <p:nvPr>
            <p:ph type="body" sz="quarter" idx="18"/>
          </p:nvPr>
        </p:nvSpPr>
        <p:spPr/>
        <p:txBody>
          <a:bodyPr/>
          <a:lstStyle/>
          <a:p>
            <a:r>
              <a:rPr lang="en-US" dirty="0"/>
              <a:t>MARE 2017</a:t>
            </a:r>
          </a:p>
        </p:txBody>
      </p:sp>
      <p:sp>
        <p:nvSpPr>
          <p:cNvPr id="11" name="Hexagon 10"/>
          <p:cNvSpPr/>
          <p:nvPr/>
        </p:nvSpPr>
        <p:spPr>
          <a:xfrm rot="5400000">
            <a:off x="2901935" y="1321076"/>
            <a:ext cx="1631365" cy="1525793"/>
          </a:xfrm>
          <a:prstGeom prst="hexagon">
            <a:avLst/>
          </a:prstGeom>
          <a:solidFill>
            <a:srgbClr val="898989"/>
          </a:solidFill>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panose="020B0604020202020204" pitchFamily="34" charset="0"/>
              </a:rPr>
              <a:t>Bonds</a:t>
            </a:r>
          </a:p>
        </p:txBody>
      </p:sp>
      <p:sp>
        <p:nvSpPr>
          <p:cNvPr id="12" name="Hexagon 11"/>
          <p:cNvSpPr/>
          <p:nvPr/>
        </p:nvSpPr>
        <p:spPr>
          <a:xfrm rot="5400000">
            <a:off x="1279594" y="1321076"/>
            <a:ext cx="1631365" cy="1525793"/>
          </a:xfrm>
          <a:prstGeom prst="hexagon">
            <a:avLst/>
          </a:prstGeom>
          <a:solidFill>
            <a:schemeClr val="accent4"/>
          </a:solidFill>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panose="020B0604020202020204" pitchFamily="34" charset="0"/>
              </a:rPr>
              <a:t>General Funds</a:t>
            </a:r>
          </a:p>
        </p:txBody>
      </p:sp>
      <p:sp>
        <p:nvSpPr>
          <p:cNvPr id="13" name="Hexagon 12"/>
          <p:cNvSpPr/>
          <p:nvPr/>
        </p:nvSpPr>
        <p:spPr>
          <a:xfrm rot="5400000">
            <a:off x="4524276" y="1321076"/>
            <a:ext cx="1631365" cy="1525793"/>
          </a:xfrm>
          <a:prstGeom prst="hexagon">
            <a:avLst/>
          </a:prstGeom>
          <a:solidFill>
            <a:schemeClr val="accent5"/>
          </a:solidFill>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noProof="0" dirty="0">
                <a:ln>
                  <a:noFill/>
                </a:ln>
                <a:solidFill>
                  <a:srgbClr val="FFFFFF"/>
                </a:solidFill>
                <a:effectLst/>
                <a:uLnTx/>
                <a:uFillTx/>
                <a:latin typeface="Arial" panose="020B0604020202020204" pitchFamily="34" charset="0"/>
              </a:rPr>
              <a:t>Energy Efficiency Funds</a:t>
            </a:r>
            <a:endParaRPr kumimoji="0" lang="en-US" sz="1600" b="1" i="0" u="none" strike="noStrike" kern="0" cap="none" spc="0" normalizeH="0" baseline="0" noProof="0" dirty="0">
              <a:ln>
                <a:noFill/>
              </a:ln>
              <a:solidFill>
                <a:srgbClr val="FFFFFF"/>
              </a:solidFill>
              <a:effectLst/>
              <a:uLnTx/>
              <a:uFillTx/>
              <a:latin typeface="Arial" panose="020B0604020202020204" pitchFamily="34" charset="0"/>
            </a:endParaRPr>
          </a:p>
        </p:txBody>
      </p:sp>
      <p:sp>
        <p:nvSpPr>
          <p:cNvPr id="14" name="Hexagon 13"/>
          <p:cNvSpPr/>
          <p:nvPr/>
        </p:nvSpPr>
        <p:spPr>
          <a:xfrm rot="5400000">
            <a:off x="6146617" y="1321076"/>
            <a:ext cx="1631365" cy="1525793"/>
          </a:xfrm>
          <a:prstGeom prst="hexagon">
            <a:avLst/>
          </a:prstGeom>
          <a:solidFill>
            <a:schemeClr val="accent3"/>
          </a:solidFill>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panose="020B0604020202020204" pitchFamily="34" charset="0"/>
              </a:rPr>
              <a:t>State School Facility Program</a:t>
            </a:r>
          </a:p>
        </p:txBody>
      </p:sp>
      <p:sp>
        <p:nvSpPr>
          <p:cNvPr id="15" name="Hexagon 14"/>
          <p:cNvSpPr/>
          <p:nvPr/>
        </p:nvSpPr>
        <p:spPr>
          <a:xfrm rot="5400000">
            <a:off x="3711139" y="2669546"/>
            <a:ext cx="1631365" cy="1525793"/>
          </a:xfrm>
          <a:prstGeom prst="hexagon">
            <a:avLst/>
          </a:prstGeom>
          <a:solidFill>
            <a:schemeClr val="accent6"/>
          </a:solidFill>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panose="020B0604020202020204" pitchFamily="34" charset="0"/>
              </a:rPr>
              <a:t>Developer Fees</a:t>
            </a:r>
          </a:p>
        </p:txBody>
      </p:sp>
      <p:sp>
        <p:nvSpPr>
          <p:cNvPr id="16" name="Hexagon 15"/>
          <p:cNvSpPr/>
          <p:nvPr/>
        </p:nvSpPr>
        <p:spPr>
          <a:xfrm rot="5400000">
            <a:off x="2088798" y="2669546"/>
            <a:ext cx="1631365" cy="1525793"/>
          </a:xfrm>
          <a:prstGeom prst="hexagon">
            <a:avLst/>
          </a:prstGeom>
          <a:solidFill>
            <a:schemeClr val="accent2"/>
          </a:solidFill>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panose="020B0604020202020204" pitchFamily="34" charset="0"/>
              </a:rPr>
              <a:t>State Deferred</a:t>
            </a:r>
            <a:r>
              <a:rPr kumimoji="0" lang="en-US" sz="1600" b="1" i="0" u="none" strike="noStrike" kern="0" cap="none" spc="0" normalizeH="0" noProof="0" dirty="0">
                <a:ln>
                  <a:noFill/>
                </a:ln>
                <a:solidFill>
                  <a:srgbClr val="FFFFFF"/>
                </a:solidFill>
                <a:effectLst/>
                <a:uLnTx/>
                <a:uFillTx/>
                <a:latin typeface="Arial" panose="020B0604020202020204" pitchFamily="34" charset="0"/>
              </a:rPr>
              <a:t> Maint. Funds</a:t>
            </a:r>
            <a:endParaRPr kumimoji="0" lang="en-US" sz="1600" b="1" i="0" u="none" strike="noStrike" kern="0" cap="none" spc="0" normalizeH="0" baseline="0" noProof="0" dirty="0">
              <a:ln>
                <a:noFill/>
              </a:ln>
              <a:solidFill>
                <a:srgbClr val="FFFFFF"/>
              </a:solidFill>
              <a:effectLst/>
              <a:uLnTx/>
              <a:uFillTx/>
              <a:latin typeface="Arial" panose="020B0604020202020204" pitchFamily="34" charset="0"/>
            </a:endParaRPr>
          </a:p>
        </p:txBody>
      </p:sp>
      <p:sp>
        <p:nvSpPr>
          <p:cNvPr id="17" name="Hexagon 16"/>
          <p:cNvSpPr/>
          <p:nvPr/>
        </p:nvSpPr>
        <p:spPr>
          <a:xfrm rot="5400000">
            <a:off x="5333480" y="2669546"/>
            <a:ext cx="1631365" cy="1525793"/>
          </a:xfrm>
          <a:prstGeom prst="hexagon">
            <a:avLst/>
          </a:prstGeom>
          <a:solidFill>
            <a:srgbClr val="414042"/>
          </a:solidFill>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panose="020B0604020202020204" pitchFamily="34" charset="0"/>
              </a:rPr>
              <a:t>Redevelop Pass-Thru Revenues</a:t>
            </a:r>
          </a:p>
        </p:txBody>
      </p:sp>
      <p:sp>
        <p:nvSpPr>
          <p:cNvPr id="18" name="Hexagon 17"/>
          <p:cNvSpPr/>
          <p:nvPr/>
        </p:nvSpPr>
        <p:spPr>
          <a:xfrm rot="5400000">
            <a:off x="6955821" y="2669546"/>
            <a:ext cx="1631365" cy="1525793"/>
          </a:xfrm>
          <a:prstGeom prst="hexagon">
            <a:avLst/>
          </a:prstGeom>
          <a:solidFill>
            <a:schemeClr val="accent1"/>
          </a:solidFill>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panose="020B0604020202020204" pitchFamily="34" charset="0"/>
              </a:rPr>
              <a:t>Energy Driven</a:t>
            </a:r>
            <a:r>
              <a:rPr kumimoji="0" lang="en-US" sz="1600" b="1" i="0" u="none" strike="noStrike" kern="0" cap="none" spc="0" normalizeH="0" noProof="0" dirty="0">
                <a:ln>
                  <a:noFill/>
                </a:ln>
                <a:solidFill>
                  <a:srgbClr val="FFFFFF"/>
                </a:solidFill>
                <a:effectLst/>
                <a:uLnTx/>
                <a:uFillTx/>
                <a:latin typeface="Arial" panose="020B0604020202020204" pitchFamily="34" charset="0"/>
              </a:rPr>
              <a:t> Capital Replenish</a:t>
            </a:r>
            <a:endParaRPr kumimoji="0" lang="en-US" sz="1600" b="1" i="0" u="none" strike="noStrike" kern="0" cap="none" spc="0" normalizeH="0" baseline="0" noProof="0" dirty="0">
              <a:ln>
                <a:noFill/>
              </a:ln>
              <a:solidFill>
                <a:srgbClr val="FFFFFF"/>
              </a:solidFill>
              <a:effectLst/>
              <a:uLnTx/>
              <a:uFillTx/>
              <a:latin typeface="Arial" panose="020B0604020202020204" pitchFamily="34" charset="0"/>
            </a:endParaRPr>
          </a:p>
        </p:txBody>
      </p:sp>
      <p:sp>
        <p:nvSpPr>
          <p:cNvPr id="19" name="Hexagon 18"/>
          <p:cNvSpPr/>
          <p:nvPr/>
        </p:nvSpPr>
        <p:spPr>
          <a:xfrm rot="5400000">
            <a:off x="2901935" y="3997920"/>
            <a:ext cx="1631365" cy="1525793"/>
          </a:xfrm>
          <a:prstGeom prst="hexagon">
            <a:avLst/>
          </a:prstGeom>
          <a:solidFill>
            <a:schemeClr val="dk2"/>
          </a:solidFill>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panose="020B0604020202020204" pitchFamily="34" charset="0"/>
              </a:rPr>
              <a:t>Donations &amp; Grants</a:t>
            </a:r>
          </a:p>
        </p:txBody>
      </p:sp>
      <p:sp>
        <p:nvSpPr>
          <p:cNvPr id="20" name="Hexagon 19"/>
          <p:cNvSpPr/>
          <p:nvPr/>
        </p:nvSpPr>
        <p:spPr>
          <a:xfrm rot="5400000">
            <a:off x="1279594" y="3997920"/>
            <a:ext cx="1631365" cy="1525793"/>
          </a:xfrm>
          <a:prstGeom prst="hexagon">
            <a:avLst/>
          </a:prstGeom>
          <a:solidFill>
            <a:srgbClr val="75ADB9"/>
          </a:solidFill>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panose="020B0604020202020204" pitchFamily="34" charset="0"/>
              </a:rPr>
              <a:t>Special</a:t>
            </a:r>
            <a:r>
              <a:rPr kumimoji="0" lang="en-US" sz="1600" b="1" i="0" u="none" strike="noStrike" kern="0" cap="none" spc="0" normalizeH="0" noProof="0" dirty="0">
                <a:ln>
                  <a:noFill/>
                </a:ln>
                <a:solidFill>
                  <a:srgbClr val="FFFFFF"/>
                </a:solidFill>
                <a:effectLst/>
                <a:uLnTx/>
                <a:uFillTx/>
                <a:latin typeface="Arial" panose="020B0604020202020204" pitchFamily="34" charset="0"/>
              </a:rPr>
              <a:t> Assess. District</a:t>
            </a:r>
            <a:endParaRPr kumimoji="0" lang="en-US" sz="1600" b="1" i="0" u="none" strike="noStrike" kern="0" cap="none" spc="0" normalizeH="0" baseline="0" noProof="0" dirty="0">
              <a:ln>
                <a:noFill/>
              </a:ln>
              <a:solidFill>
                <a:srgbClr val="FFFFFF"/>
              </a:solidFill>
              <a:effectLst/>
              <a:uLnTx/>
              <a:uFillTx/>
              <a:latin typeface="Arial" panose="020B0604020202020204" pitchFamily="34" charset="0"/>
            </a:endParaRPr>
          </a:p>
        </p:txBody>
      </p:sp>
      <p:sp>
        <p:nvSpPr>
          <p:cNvPr id="21" name="Hexagon 20"/>
          <p:cNvSpPr/>
          <p:nvPr/>
        </p:nvSpPr>
        <p:spPr>
          <a:xfrm rot="5400000">
            <a:off x="4524276" y="3997920"/>
            <a:ext cx="1631365" cy="1525793"/>
          </a:xfrm>
          <a:prstGeom prst="hexagon">
            <a:avLst/>
          </a:prstGeom>
          <a:solidFill>
            <a:srgbClr val="F04E30"/>
          </a:solidFill>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panose="020B0604020202020204" pitchFamily="34" charset="0"/>
              </a:rPr>
              <a:t>Lease Unused</a:t>
            </a:r>
            <a:r>
              <a:rPr kumimoji="0" lang="en-US" sz="1600" b="1" i="0" u="none" strike="noStrike" kern="0" cap="none" spc="0" normalizeH="0" noProof="0" dirty="0">
                <a:ln>
                  <a:noFill/>
                </a:ln>
                <a:solidFill>
                  <a:srgbClr val="FFFFFF"/>
                </a:solidFill>
                <a:effectLst/>
                <a:uLnTx/>
                <a:uFillTx/>
                <a:latin typeface="Arial" panose="020B0604020202020204" pitchFamily="34" charset="0"/>
              </a:rPr>
              <a:t> Space</a:t>
            </a:r>
            <a:endParaRPr kumimoji="0" lang="en-US" sz="1600" b="1" i="0" u="none" strike="noStrike" kern="0" cap="none" spc="0" normalizeH="0" baseline="0" noProof="0" dirty="0">
              <a:ln>
                <a:noFill/>
              </a:ln>
              <a:solidFill>
                <a:srgbClr val="FFFFFF"/>
              </a:solidFill>
              <a:effectLst/>
              <a:uLnTx/>
              <a:uFillTx/>
              <a:latin typeface="Arial" panose="020B0604020202020204" pitchFamily="34" charset="0"/>
            </a:endParaRPr>
          </a:p>
        </p:txBody>
      </p:sp>
      <p:sp>
        <p:nvSpPr>
          <p:cNvPr id="22" name="Hexagon 21"/>
          <p:cNvSpPr/>
          <p:nvPr/>
        </p:nvSpPr>
        <p:spPr>
          <a:xfrm rot="5400000">
            <a:off x="6146617" y="3997920"/>
            <a:ext cx="1631365" cy="1525793"/>
          </a:xfrm>
          <a:prstGeom prst="hexagon">
            <a:avLst/>
          </a:prstGeom>
          <a:solidFill>
            <a:srgbClr val="FCC114"/>
          </a:solidFill>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0" dirty="0">
                <a:solidFill>
                  <a:srgbClr val="FFFFFF"/>
                </a:solidFill>
                <a:latin typeface="Arial" panose="020B0604020202020204" pitchFamily="34" charset="0"/>
              </a:rPr>
              <a:t>Decomm./Demo Unused Space</a:t>
            </a:r>
            <a:endParaRPr kumimoji="0" lang="en-US" sz="1600" b="1" i="0" u="none" strike="noStrike" kern="0" cap="none" spc="0" normalizeH="0" baseline="0" noProof="0" dirty="0">
              <a:ln>
                <a:noFill/>
              </a:ln>
              <a:solidFill>
                <a:srgbClr val="FFFFFF"/>
              </a:solidFill>
              <a:effectLst/>
              <a:uLnTx/>
              <a:uFillTx/>
              <a:latin typeface="Arial" panose="020B0604020202020204" pitchFamily="34" charset="0"/>
            </a:endParaRPr>
          </a:p>
        </p:txBody>
      </p:sp>
      <p:sp>
        <p:nvSpPr>
          <p:cNvPr id="23" name="Hexagon 22"/>
          <p:cNvSpPr/>
          <p:nvPr/>
        </p:nvSpPr>
        <p:spPr>
          <a:xfrm rot="5400000">
            <a:off x="466457" y="2669546"/>
            <a:ext cx="1631365" cy="1525793"/>
          </a:xfrm>
          <a:prstGeom prst="hexagon">
            <a:avLst/>
          </a:prstGeom>
          <a:solidFill>
            <a:srgbClr val="549879"/>
          </a:solidFill>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panose="020B0604020202020204" pitchFamily="34" charset="0"/>
              </a:rPr>
              <a:t>Facility Levies</a:t>
            </a:r>
          </a:p>
        </p:txBody>
      </p:sp>
    </p:spTree>
    <p:extLst>
      <p:ext uri="{BB962C8B-B14F-4D97-AF65-F5344CB8AC3E}">
        <p14:creationId xmlns:p14="http://schemas.microsoft.com/office/powerpoint/2010/main" xmlns="" val="3806318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Funding Program Improvements</a:t>
            </a:r>
          </a:p>
        </p:txBody>
      </p:sp>
      <p:sp>
        <p:nvSpPr>
          <p:cNvPr id="21" name="Content Placeholder 20"/>
          <p:cNvSpPr>
            <a:spLocks noGrp="1"/>
          </p:cNvSpPr>
          <p:nvPr>
            <p:ph sz="quarter" idx="19"/>
          </p:nvPr>
        </p:nvSpPr>
        <p:spPr/>
        <p:txBody>
          <a:bodyPr/>
          <a:lstStyle/>
          <a:p>
            <a:r>
              <a:rPr lang="en-US" b="1" dirty="0"/>
              <a:t>Generate savings </a:t>
            </a:r>
            <a:r>
              <a:rPr lang="en-US" dirty="0"/>
              <a:t>by reducing utility/maintenance costs </a:t>
            </a:r>
          </a:p>
          <a:p>
            <a:r>
              <a:rPr lang="en-US" dirty="0"/>
              <a:t>Initial capital provided via 3</a:t>
            </a:r>
            <a:r>
              <a:rPr lang="en-US" baseline="30000" dirty="0"/>
              <a:t>rd</a:t>
            </a:r>
            <a:r>
              <a:rPr lang="en-US" dirty="0"/>
              <a:t> Party, alternative financing (lender)</a:t>
            </a:r>
          </a:p>
          <a:p>
            <a:r>
              <a:rPr lang="en-US" dirty="0"/>
              <a:t>Utilize savings to repay lender and fund mission-critical priorities</a:t>
            </a:r>
          </a:p>
          <a:p>
            <a:r>
              <a:rPr lang="en-US" dirty="0"/>
              <a:t>Finance programs over 15 years, spreading costs over the life cycle of equipment</a:t>
            </a:r>
          </a:p>
          <a:p>
            <a:r>
              <a:rPr lang="en-US" dirty="0"/>
              <a:t>Outcomes are guaranteed</a:t>
            </a:r>
          </a:p>
          <a:p>
            <a:r>
              <a:rPr lang="en-US" b="1" dirty="0"/>
              <a:t>Leverage your capital</a:t>
            </a:r>
            <a:endParaRPr lang="en-US" dirty="0"/>
          </a:p>
          <a:p>
            <a:pPr marL="0" indent="0">
              <a:buNone/>
            </a:pPr>
            <a:endParaRPr lang="en-US" dirty="0"/>
          </a:p>
        </p:txBody>
      </p:sp>
      <p:sp>
        <p:nvSpPr>
          <p:cNvPr id="5" name="Slide Number Placeholder 4"/>
          <p:cNvSpPr>
            <a:spLocks noGrp="1"/>
          </p:cNvSpPr>
          <p:nvPr>
            <p:ph type="sldNum" sz="quarter" idx="16"/>
          </p:nvPr>
        </p:nvSpPr>
        <p:spPr/>
        <p:txBody>
          <a:bodyPr/>
          <a:lstStyle/>
          <a:p>
            <a:fld id="{6AB0928F-7367-4267-AF3B-5A7098066B3F}" type="slidenum">
              <a:rPr lang="en-US" smtClean="0"/>
              <a:pPr/>
              <a:t>14</a:t>
            </a:fld>
            <a:endParaRPr lang="en-US" dirty="0"/>
          </a:p>
        </p:txBody>
      </p:sp>
      <p:grpSp>
        <p:nvGrpSpPr>
          <p:cNvPr id="8" name="Group 7"/>
          <p:cNvGrpSpPr/>
          <p:nvPr/>
        </p:nvGrpSpPr>
        <p:grpSpPr>
          <a:xfrm>
            <a:off x="4800600" y="1531127"/>
            <a:ext cx="3695864" cy="4252946"/>
            <a:chOff x="5406483" y="1614454"/>
            <a:chExt cx="3086264" cy="4252946"/>
          </a:xfrm>
        </p:grpSpPr>
        <p:sp>
          <p:nvSpPr>
            <p:cNvPr id="9" name="Rectangle 8"/>
            <p:cNvSpPr/>
            <p:nvPr/>
          </p:nvSpPr>
          <p:spPr>
            <a:xfrm>
              <a:off x="5410200" y="1614454"/>
              <a:ext cx="914400" cy="35733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algn="ctr"/>
              <a:r>
                <a:rPr lang="en-US" sz="1400" dirty="0"/>
                <a:t>Facility Operating Expense</a:t>
              </a:r>
            </a:p>
          </p:txBody>
        </p:sp>
        <p:sp>
          <p:nvSpPr>
            <p:cNvPr id="10" name="Rectangle 9"/>
            <p:cNvSpPr/>
            <p:nvPr/>
          </p:nvSpPr>
          <p:spPr>
            <a:xfrm>
              <a:off x="6477000" y="1616131"/>
              <a:ext cx="914400" cy="4719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algn="ctr"/>
              <a:r>
                <a:rPr lang="en-US" sz="1400" dirty="0"/>
                <a:t>Savings</a:t>
              </a:r>
            </a:p>
          </p:txBody>
        </p:sp>
        <p:sp>
          <p:nvSpPr>
            <p:cNvPr id="11" name="Rectangle 10"/>
            <p:cNvSpPr/>
            <p:nvPr/>
          </p:nvSpPr>
          <p:spPr>
            <a:xfrm>
              <a:off x="7543800" y="1614454"/>
              <a:ext cx="914400" cy="17529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algn="ctr"/>
              <a:r>
                <a:rPr lang="en-US" sz="1400" dirty="0"/>
                <a:t>Savings</a:t>
              </a:r>
            </a:p>
          </p:txBody>
        </p:sp>
        <p:sp>
          <p:nvSpPr>
            <p:cNvPr id="12" name="Rectangle 11"/>
            <p:cNvSpPr/>
            <p:nvPr/>
          </p:nvSpPr>
          <p:spPr>
            <a:xfrm>
              <a:off x="6477000" y="2088083"/>
              <a:ext cx="914400" cy="12810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algn="ctr"/>
              <a:r>
                <a:rPr lang="en-US" sz="1400" dirty="0"/>
                <a:t>Savings used to repay lender</a:t>
              </a:r>
            </a:p>
          </p:txBody>
        </p:sp>
        <p:sp>
          <p:nvSpPr>
            <p:cNvPr id="13" name="Rectangle 12"/>
            <p:cNvSpPr/>
            <p:nvPr/>
          </p:nvSpPr>
          <p:spPr>
            <a:xfrm>
              <a:off x="6477000" y="3367420"/>
              <a:ext cx="914400" cy="1820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algn="ctr"/>
              <a:r>
                <a:rPr lang="en-US" sz="1400" dirty="0"/>
                <a:t>Facility Operating Expense</a:t>
              </a:r>
            </a:p>
          </p:txBody>
        </p:sp>
        <p:sp>
          <p:nvSpPr>
            <p:cNvPr id="14" name="Rectangle 13"/>
            <p:cNvSpPr/>
            <p:nvPr/>
          </p:nvSpPr>
          <p:spPr>
            <a:xfrm>
              <a:off x="7543800" y="3367420"/>
              <a:ext cx="914400" cy="1820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algn="ctr"/>
              <a:r>
                <a:rPr lang="en-US" sz="1400" dirty="0"/>
                <a:t>Facility Operating Expense</a:t>
              </a:r>
            </a:p>
          </p:txBody>
        </p:sp>
        <p:cxnSp>
          <p:nvCxnSpPr>
            <p:cNvPr id="15" name="Straight Connector 14"/>
            <p:cNvCxnSpPr/>
            <p:nvPr/>
          </p:nvCxnSpPr>
          <p:spPr>
            <a:xfrm>
              <a:off x="5410200" y="5264006"/>
              <a:ext cx="3048000" cy="0"/>
            </a:xfrm>
            <a:prstGeom prst="line">
              <a:avLst/>
            </a:prstGeom>
            <a:ln w="19050">
              <a:solidFill>
                <a:srgbClr val="414042"/>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06483" y="5290319"/>
              <a:ext cx="914032" cy="430887"/>
            </a:xfrm>
            <a:prstGeom prst="rect">
              <a:avLst/>
            </a:prstGeom>
            <a:noFill/>
          </p:spPr>
          <p:txBody>
            <a:bodyPr wrap="none" rtlCol="0">
              <a:spAutoFit/>
            </a:bodyPr>
            <a:lstStyle/>
            <a:p>
              <a:pPr algn="ctr"/>
              <a:r>
                <a:rPr lang="en-US" sz="1050" b="1" dirty="0">
                  <a:solidFill>
                    <a:srgbClr val="414042"/>
                  </a:solidFill>
                </a:rPr>
                <a:t>BEFORE</a:t>
              </a:r>
              <a:br>
                <a:rPr lang="en-US" sz="1050" b="1" dirty="0">
                  <a:solidFill>
                    <a:srgbClr val="414042"/>
                  </a:solidFill>
                </a:rPr>
              </a:br>
              <a:r>
                <a:rPr lang="en-US" sz="1050" b="1" dirty="0">
                  <a:solidFill>
                    <a:srgbClr val="414042"/>
                  </a:solidFill>
                </a:rPr>
                <a:t>PROGRAM</a:t>
              </a:r>
            </a:p>
          </p:txBody>
        </p:sp>
        <p:sp>
          <p:nvSpPr>
            <p:cNvPr id="17" name="TextBox 16"/>
            <p:cNvSpPr txBox="1"/>
            <p:nvPr/>
          </p:nvSpPr>
          <p:spPr>
            <a:xfrm>
              <a:off x="6329894" y="5290319"/>
              <a:ext cx="1208985" cy="415498"/>
            </a:xfrm>
            <a:prstGeom prst="rect">
              <a:avLst/>
            </a:prstGeom>
            <a:noFill/>
          </p:spPr>
          <p:txBody>
            <a:bodyPr wrap="none" rtlCol="0">
              <a:spAutoFit/>
            </a:bodyPr>
            <a:lstStyle/>
            <a:p>
              <a:pPr algn="ctr"/>
              <a:r>
                <a:rPr lang="en-US" sz="1050" b="1" dirty="0">
                  <a:solidFill>
                    <a:srgbClr val="414042"/>
                  </a:solidFill>
                </a:rPr>
                <a:t>WHILE PAYING</a:t>
              </a:r>
              <a:br>
                <a:rPr lang="en-US" sz="1050" b="1" dirty="0">
                  <a:solidFill>
                    <a:srgbClr val="414042"/>
                  </a:solidFill>
                </a:rPr>
              </a:br>
              <a:r>
                <a:rPr lang="en-US" sz="1050" b="1" dirty="0">
                  <a:solidFill>
                    <a:srgbClr val="414042"/>
                  </a:solidFill>
                </a:rPr>
                <a:t>FOR PROGRAM</a:t>
              </a:r>
            </a:p>
          </p:txBody>
        </p:sp>
        <p:sp>
          <p:nvSpPr>
            <p:cNvPr id="18" name="TextBox 17"/>
            <p:cNvSpPr txBox="1"/>
            <p:nvPr/>
          </p:nvSpPr>
          <p:spPr>
            <a:xfrm>
              <a:off x="7517800" y="5290319"/>
              <a:ext cx="974947" cy="577081"/>
            </a:xfrm>
            <a:prstGeom prst="rect">
              <a:avLst/>
            </a:prstGeom>
            <a:noFill/>
          </p:spPr>
          <p:txBody>
            <a:bodyPr wrap="none" rtlCol="0">
              <a:spAutoFit/>
            </a:bodyPr>
            <a:lstStyle/>
            <a:p>
              <a:pPr algn="ctr"/>
              <a:r>
                <a:rPr lang="en-US" sz="1050" b="1" dirty="0">
                  <a:solidFill>
                    <a:srgbClr val="414042"/>
                  </a:solidFill>
                </a:rPr>
                <a:t>AFTER</a:t>
              </a:r>
              <a:br>
                <a:rPr lang="en-US" sz="1050" b="1" dirty="0">
                  <a:solidFill>
                    <a:srgbClr val="414042"/>
                  </a:solidFill>
                </a:rPr>
              </a:br>
              <a:r>
                <a:rPr lang="en-US" sz="1050" b="1" dirty="0">
                  <a:solidFill>
                    <a:srgbClr val="414042"/>
                  </a:solidFill>
                </a:rPr>
                <a:t>PROGRAM</a:t>
              </a:r>
              <a:br>
                <a:rPr lang="en-US" sz="1050" b="1" dirty="0">
                  <a:solidFill>
                    <a:srgbClr val="414042"/>
                  </a:solidFill>
                </a:rPr>
              </a:br>
              <a:r>
                <a:rPr lang="en-US" sz="1050" b="1" dirty="0">
                  <a:solidFill>
                    <a:srgbClr val="414042"/>
                  </a:solidFill>
                </a:rPr>
                <a:t>IS PAID OFF</a:t>
              </a:r>
            </a:p>
          </p:txBody>
        </p:sp>
      </p:grpSp>
      <p:sp>
        <p:nvSpPr>
          <p:cNvPr id="20" name="Text Placeholder 3"/>
          <p:cNvSpPr>
            <a:spLocks noGrp="1"/>
          </p:cNvSpPr>
          <p:nvPr>
            <p:ph type="body" sz="quarter" idx="18"/>
          </p:nvPr>
        </p:nvSpPr>
        <p:spPr>
          <a:xfrm>
            <a:off x="457200" y="6271748"/>
            <a:ext cx="6135942" cy="324601"/>
          </a:xfrm>
        </p:spPr>
        <p:txBody>
          <a:bodyPr>
            <a:normAutofit/>
          </a:bodyPr>
          <a:lstStyle/>
          <a:p>
            <a:pPr marL="0" indent="0">
              <a:buNone/>
            </a:pPr>
            <a:r>
              <a:rPr lang="en-US" sz="1200" b="1" dirty="0">
                <a:solidFill>
                  <a:schemeClr val="bg1"/>
                </a:solidFill>
              </a:rPr>
              <a:t>MARE 2017</a:t>
            </a:r>
          </a:p>
        </p:txBody>
      </p:sp>
    </p:spTree>
    <p:extLst>
      <p:ext uri="{BB962C8B-B14F-4D97-AF65-F5344CB8AC3E}">
        <p14:creationId xmlns:p14="http://schemas.microsoft.com/office/powerpoint/2010/main" xmlns="" val="3804513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Proven Approach: </a:t>
            </a:r>
            <a:br>
              <a:rPr lang="en-US" dirty="0"/>
            </a:br>
            <a:r>
              <a:rPr lang="en-US" b="1" dirty="0"/>
              <a:t>Facilities Modernization at Mexico Public Schools</a:t>
            </a:r>
          </a:p>
        </p:txBody>
      </p:sp>
      <p:sp>
        <p:nvSpPr>
          <p:cNvPr id="3" name="Slide Number Placeholder 2"/>
          <p:cNvSpPr>
            <a:spLocks noGrp="1"/>
          </p:cNvSpPr>
          <p:nvPr>
            <p:ph type="sldNum" sz="quarter" idx="16"/>
          </p:nvPr>
        </p:nvSpPr>
        <p:spPr/>
        <p:txBody>
          <a:bodyPr/>
          <a:lstStyle/>
          <a:p>
            <a:fld id="{6AB0928F-7367-4267-AF3B-5A7098066B3F}" type="slidenum">
              <a:rPr lang="en-US" smtClean="0"/>
              <a:pPr/>
              <a:t>15</a:t>
            </a:fld>
            <a:endParaRPr lang="en-US" dirty="0"/>
          </a:p>
        </p:txBody>
      </p:sp>
      <p:sp>
        <p:nvSpPr>
          <p:cNvPr id="4" name="Text Placeholder 3"/>
          <p:cNvSpPr>
            <a:spLocks noGrp="1"/>
          </p:cNvSpPr>
          <p:nvPr>
            <p:ph type="body" sz="quarter" idx="18"/>
          </p:nvPr>
        </p:nvSpPr>
        <p:spPr/>
        <p:txBody>
          <a:bodyPr/>
          <a:lstStyle/>
          <a:p>
            <a:r>
              <a:rPr lang="en-US" dirty="0"/>
              <a:t>MARE 2017</a:t>
            </a:r>
          </a:p>
        </p:txBody>
      </p:sp>
    </p:spTree>
    <p:extLst>
      <p:ext uri="{BB962C8B-B14F-4D97-AF65-F5344CB8AC3E}">
        <p14:creationId xmlns:p14="http://schemas.microsoft.com/office/powerpoint/2010/main" xmlns="" val="4143376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Mexico Public Schools, MO</a:t>
            </a:r>
          </a:p>
        </p:txBody>
      </p:sp>
      <p:sp>
        <p:nvSpPr>
          <p:cNvPr id="19" name="Text Placeholder 18"/>
          <p:cNvSpPr>
            <a:spLocks noGrp="1"/>
          </p:cNvSpPr>
          <p:nvPr>
            <p:ph type="body" sz="quarter" idx="19"/>
          </p:nvPr>
        </p:nvSpPr>
        <p:spPr>
          <a:xfrm>
            <a:off x="457200" y="1192240"/>
            <a:ext cx="8229600" cy="228600"/>
          </a:xfrm>
        </p:spPr>
        <p:txBody>
          <a:bodyPr/>
          <a:lstStyle/>
          <a:p>
            <a:r>
              <a:rPr lang="en-US" dirty="0"/>
              <a:t>PROJECT HIGHLIGHTS</a:t>
            </a:r>
          </a:p>
        </p:txBody>
      </p:sp>
      <p:sp>
        <p:nvSpPr>
          <p:cNvPr id="20" name="Text Placeholder 19"/>
          <p:cNvSpPr>
            <a:spLocks noGrp="1"/>
          </p:cNvSpPr>
          <p:nvPr>
            <p:ph type="body" sz="quarter" idx="20"/>
          </p:nvPr>
        </p:nvSpPr>
        <p:spPr>
          <a:xfrm>
            <a:off x="443753" y="1516056"/>
            <a:ext cx="8229600" cy="682035"/>
          </a:xfrm>
        </p:spPr>
        <p:txBody>
          <a:bodyPr/>
          <a:lstStyle/>
          <a:p>
            <a:pPr lvl="0" defTabSz="800100"/>
            <a:r>
              <a:rPr lang="en-US" sz="1600" dirty="0"/>
              <a:t>Comprehensive energy upgrades at six  schools and the Central Office across</a:t>
            </a:r>
            <a:br>
              <a:rPr lang="en-US" sz="1600" dirty="0"/>
            </a:br>
            <a:r>
              <a:rPr lang="en-US" sz="1600" dirty="0"/>
              <a:t>three phases</a:t>
            </a:r>
          </a:p>
          <a:p>
            <a:pPr lvl="0" defTabSz="800100"/>
            <a:endParaRPr lang="en-US" sz="1600" dirty="0"/>
          </a:p>
          <a:p>
            <a:pPr marL="0" lvl="0" indent="0">
              <a:buNone/>
            </a:pPr>
            <a:endParaRPr lang="en-US" sz="1600" dirty="0"/>
          </a:p>
          <a:p>
            <a:r>
              <a:rPr lang="en-US" sz="1600" dirty="0"/>
              <a:t>Utilized energy performance contracting to save costs, and then in turn pay for the program with savings from the new energy conservation measures</a:t>
            </a:r>
          </a:p>
        </p:txBody>
      </p:sp>
      <p:pic>
        <p:nvPicPr>
          <p:cNvPr id="2050" name="Picture 2" descr="Image result for mexico public school high school"/>
          <p:cNvPicPr>
            <a:picLocks noGrp="1" noChangeAspect="1" noChangeArrowheads="1"/>
          </p:cNvPicPr>
          <p:nvPr>
            <p:ph type="pic" sz="quarter" idx="18"/>
          </p:nvPr>
        </p:nvPicPr>
        <p:blipFill rotWithShape="1">
          <a:blip r:embed="rId4" cstate="print">
            <a:extLst>
              <a:ext uri="{28A0092B-C50C-407E-A947-70E740481C1C}">
                <a14:useLocalDpi xmlns:a14="http://schemas.microsoft.com/office/drawing/2010/main" xmlns="" val="0"/>
              </a:ext>
            </a:extLst>
          </a:blip>
          <a:srcRect t="15015" b="24925"/>
          <a:stretch/>
        </p:blipFill>
        <p:spPr bwMode="auto">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6"/>
          </p:nvPr>
        </p:nvSpPr>
        <p:spPr/>
        <p:txBody>
          <a:bodyPr/>
          <a:lstStyle/>
          <a:p>
            <a:fld id="{6AB0928F-7367-4267-AF3B-5A7098066B3F}" type="slidenum">
              <a:rPr lang="en-US" smtClean="0"/>
              <a:pPr/>
              <a:t>16</a:t>
            </a:fld>
            <a:endParaRPr lang="en-US" dirty="0"/>
          </a:p>
        </p:txBody>
      </p:sp>
      <p:sp>
        <p:nvSpPr>
          <p:cNvPr id="3" name="Text Placeholder 2"/>
          <p:cNvSpPr>
            <a:spLocks noGrp="1"/>
          </p:cNvSpPr>
          <p:nvPr>
            <p:ph type="body" sz="quarter" idx="23"/>
          </p:nvPr>
        </p:nvSpPr>
        <p:spPr/>
        <p:txBody>
          <a:bodyPr/>
          <a:lstStyle/>
          <a:p>
            <a:endParaRPr lang="en-US" dirty="0"/>
          </a:p>
        </p:txBody>
      </p:sp>
    </p:spTree>
    <p:custDataLst>
      <p:tags r:id="rId1"/>
    </p:custDataLst>
    <p:extLst>
      <p:ext uri="{BB962C8B-B14F-4D97-AF65-F5344CB8AC3E}">
        <p14:creationId xmlns:p14="http://schemas.microsoft.com/office/powerpoint/2010/main" xmlns="" val="1442197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5374C57D-8B76-40BA-95CD-8261FCE8A412}"/>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12184" b="6259"/>
          <a:stretch/>
        </p:blipFill>
        <p:spPr>
          <a:xfrm>
            <a:off x="0" y="1123200"/>
            <a:ext cx="9144000" cy="4972800"/>
          </a:xfrm>
          <a:prstGeom prst="rect">
            <a:avLst/>
          </a:prstGeom>
        </p:spPr>
      </p:pic>
      <p:sp>
        <p:nvSpPr>
          <p:cNvPr id="2" name="Title 1"/>
          <p:cNvSpPr>
            <a:spLocks noGrp="1"/>
          </p:cNvSpPr>
          <p:nvPr>
            <p:ph type="title"/>
          </p:nvPr>
        </p:nvSpPr>
        <p:spPr/>
        <p:txBody>
          <a:bodyPr/>
          <a:lstStyle/>
          <a:p>
            <a:r>
              <a:rPr lang="en-US" dirty="0"/>
              <a:t>Project Scope</a:t>
            </a:r>
            <a:endParaRPr lang="en-US" sz="2000" i="1" dirty="0"/>
          </a:p>
        </p:txBody>
      </p:sp>
      <p:sp>
        <p:nvSpPr>
          <p:cNvPr id="3" name="Slide Number Placeholder 2"/>
          <p:cNvSpPr>
            <a:spLocks noGrp="1"/>
          </p:cNvSpPr>
          <p:nvPr>
            <p:ph type="sldNum" sz="quarter" idx="16"/>
          </p:nvPr>
        </p:nvSpPr>
        <p:spPr/>
        <p:txBody>
          <a:bodyPr/>
          <a:lstStyle/>
          <a:p>
            <a:fld id="{6AB0928F-7367-4267-AF3B-5A7098066B3F}" type="slidenum">
              <a:rPr lang="en-US" smtClean="0"/>
              <a:pPr/>
              <a:t>17</a:t>
            </a:fld>
            <a:endParaRPr lang="en-US" dirty="0"/>
          </a:p>
        </p:txBody>
      </p:sp>
      <p:sp>
        <p:nvSpPr>
          <p:cNvPr id="5" name="Text Placeholder 4"/>
          <p:cNvSpPr>
            <a:spLocks noGrp="1"/>
          </p:cNvSpPr>
          <p:nvPr>
            <p:ph type="body" sz="quarter" idx="18"/>
          </p:nvPr>
        </p:nvSpPr>
        <p:spPr/>
        <p:txBody>
          <a:bodyPr/>
          <a:lstStyle/>
          <a:p>
            <a:r>
              <a:rPr lang="en-US" dirty="0"/>
              <a:t>MARE 2017</a:t>
            </a:r>
          </a:p>
        </p:txBody>
      </p:sp>
      <p:sp>
        <p:nvSpPr>
          <p:cNvPr id="7" name="Oval 6"/>
          <p:cNvSpPr/>
          <p:nvPr/>
        </p:nvSpPr>
        <p:spPr>
          <a:xfrm>
            <a:off x="5029200" y="1611768"/>
            <a:ext cx="3813048" cy="3950831"/>
          </a:xfrm>
          <a:prstGeom prst="ellipse">
            <a:avLst/>
          </a:prstGeom>
          <a:solidFill>
            <a:srgbClr val="27244F">
              <a:alpha val="80000"/>
            </a:srgbClr>
          </a:solidFill>
          <a:ln w="12700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lvl="0" algn="ctr">
              <a:spcAft>
                <a:spcPts val="600"/>
              </a:spcAft>
            </a:pPr>
            <a:r>
              <a:rPr lang="en-US" sz="1600" b="1" dirty="0">
                <a:solidFill>
                  <a:srgbClr val="FFFFFF"/>
                </a:solidFill>
              </a:rPr>
              <a:t>Over $2.3MM</a:t>
            </a:r>
            <a:br>
              <a:rPr lang="en-US" sz="1600" b="1" dirty="0">
                <a:solidFill>
                  <a:srgbClr val="FFFFFF"/>
                </a:solidFill>
              </a:rPr>
            </a:br>
            <a:r>
              <a:rPr lang="en-US" sz="1600" dirty="0">
                <a:solidFill>
                  <a:srgbClr val="FFFFFF"/>
                </a:solidFill>
              </a:rPr>
              <a:t>in lifetime savings</a:t>
            </a:r>
          </a:p>
          <a:p>
            <a:pPr lvl="0" algn="ctr">
              <a:spcAft>
                <a:spcPts val="600"/>
              </a:spcAft>
            </a:pPr>
            <a:r>
              <a:rPr lang="en-US" sz="1600" dirty="0">
                <a:solidFill>
                  <a:srgbClr val="FFFFFF"/>
                </a:solidFill>
              </a:rPr>
              <a:t>New windows</a:t>
            </a:r>
          </a:p>
          <a:p>
            <a:pPr lvl="0" algn="ctr">
              <a:spcAft>
                <a:spcPts val="600"/>
              </a:spcAft>
            </a:pPr>
            <a:r>
              <a:rPr lang="en-US" sz="1600" dirty="0">
                <a:solidFill>
                  <a:srgbClr val="FFFFFF"/>
                </a:solidFill>
              </a:rPr>
              <a:t>New Heat Pumps</a:t>
            </a:r>
          </a:p>
          <a:p>
            <a:pPr lvl="0" algn="ctr">
              <a:spcAft>
                <a:spcPts val="600"/>
              </a:spcAft>
            </a:pPr>
            <a:r>
              <a:rPr lang="en-US" sz="1600" dirty="0">
                <a:solidFill>
                  <a:srgbClr val="FFFFFF"/>
                </a:solidFill>
              </a:rPr>
              <a:t>Energy Management and Building Automatic Systems</a:t>
            </a:r>
          </a:p>
          <a:p>
            <a:pPr lvl="0" algn="ctr">
              <a:spcAft>
                <a:spcPts val="600"/>
              </a:spcAft>
            </a:pPr>
            <a:r>
              <a:rPr lang="en-US" sz="1600" dirty="0">
                <a:solidFill>
                  <a:srgbClr val="FFFFFF"/>
                </a:solidFill>
              </a:rPr>
              <a:t>Domestic Water Retrofits</a:t>
            </a:r>
          </a:p>
          <a:p>
            <a:pPr lvl="0" algn="ctr">
              <a:spcAft>
                <a:spcPts val="600"/>
              </a:spcAft>
            </a:pPr>
            <a:r>
              <a:rPr lang="en-US" sz="1600" dirty="0">
                <a:solidFill>
                  <a:srgbClr val="FFFFFF"/>
                </a:solidFill>
              </a:rPr>
              <a:t>HVAC upgrades and wireless thermostats</a:t>
            </a:r>
          </a:p>
        </p:txBody>
      </p:sp>
    </p:spTree>
    <p:extLst>
      <p:ext uri="{BB962C8B-B14F-4D97-AF65-F5344CB8AC3E}">
        <p14:creationId xmlns:p14="http://schemas.microsoft.com/office/powerpoint/2010/main" xmlns="" val="702198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xmlns="" id="{5E6313D4-7C56-4DED-86D4-6CE0DC8367B9}"/>
              </a:ext>
            </a:extLst>
          </p:cNvPr>
          <p:cNvPicPr>
            <a:picLocks noGrp="1" noChangeAspect="1"/>
          </p:cNvPicPr>
          <p:nvPr>
            <p:ph type="pic" sz="quarter" idx="18"/>
          </p:nvPr>
        </p:nvPicPr>
        <p:blipFill rotWithShape="1">
          <a:blip r:embed="rId3" cstate="print">
            <a:extLst>
              <a:ext uri="{BEBA8EAE-BF5A-486C-A8C5-ECC9F3942E4B}">
                <a14:imgProps xmlns:a14="http://schemas.microsoft.com/office/drawing/2010/main" xmlns="">
                  <a14:imgLayer r:embed="rId4">
                    <a14:imgEffect>
                      <a14:colorTemperature colorTemp="11200"/>
                    </a14:imgEffect>
                  </a14:imgLayer>
                </a14:imgProps>
              </a:ext>
              <a:ext uri="{28A0092B-C50C-407E-A947-70E740481C1C}">
                <a14:useLocalDpi xmlns:a14="http://schemas.microsoft.com/office/drawing/2010/main" xmlns="" val="0"/>
              </a:ext>
            </a:extLst>
          </a:blip>
          <a:srcRect t="2384" r="5833" b="7578"/>
          <a:stretch/>
        </p:blipFill>
        <p:spPr>
          <a:xfrm>
            <a:off x="-22124" y="1091824"/>
            <a:ext cx="9166122" cy="5004176"/>
          </a:xfrm>
        </p:spPr>
      </p:pic>
      <p:sp>
        <p:nvSpPr>
          <p:cNvPr id="2" name="Title 1"/>
          <p:cNvSpPr>
            <a:spLocks noGrp="1"/>
          </p:cNvSpPr>
          <p:nvPr>
            <p:ph type="title"/>
          </p:nvPr>
        </p:nvSpPr>
        <p:spPr/>
        <p:txBody>
          <a:bodyPr/>
          <a:lstStyle/>
          <a:p>
            <a:r>
              <a:rPr lang="en-US" dirty="0"/>
              <a:t>Reduced Carbon Footprint</a:t>
            </a:r>
          </a:p>
        </p:txBody>
      </p:sp>
      <p:sp>
        <p:nvSpPr>
          <p:cNvPr id="4" name="Content Placeholder 3"/>
          <p:cNvSpPr>
            <a:spLocks noGrp="1"/>
          </p:cNvSpPr>
          <p:nvPr>
            <p:ph sz="quarter" idx="17"/>
          </p:nvPr>
        </p:nvSpPr>
        <p:spPr/>
        <p:txBody>
          <a:bodyPr>
            <a:normAutofit lnSpcReduction="10000"/>
          </a:bodyPr>
          <a:lstStyle/>
          <a:p>
            <a:r>
              <a:rPr lang="en-US" dirty="0"/>
              <a:t>The project eliminates </a:t>
            </a:r>
            <a:r>
              <a:rPr lang="en-US" b="1" dirty="0"/>
              <a:t>753 metric tons of greenhouse gas emissions</a:t>
            </a:r>
            <a:r>
              <a:rPr lang="en-US" dirty="0"/>
              <a:t>, the equivalent to removing 159 cars from the road</a:t>
            </a:r>
            <a:r>
              <a:rPr lang="en-US" b="1" dirty="0"/>
              <a:t>.</a:t>
            </a:r>
          </a:p>
        </p:txBody>
      </p:sp>
      <p:sp>
        <p:nvSpPr>
          <p:cNvPr id="5" name="Slide Number Placeholder 4"/>
          <p:cNvSpPr>
            <a:spLocks noGrp="1"/>
          </p:cNvSpPr>
          <p:nvPr>
            <p:ph type="sldNum" sz="quarter" idx="16"/>
          </p:nvPr>
        </p:nvSpPr>
        <p:spPr/>
        <p:txBody>
          <a:bodyPr/>
          <a:lstStyle/>
          <a:p>
            <a:fld id="{6AB0928F-7367-4267-AF3B-5A7098066B3F}" type="slidenum">
              <a:rPr lang="en-US" smtClean="0"/>
              <a:pPr/>
              <a:t>18</a:t>
            </a:fld>
            <a:endParaRPr lang="en-US" dirty="0"/>
          </a:p>
        </p:txBody>
      </p:sp>
      <p:sp>
        <p:nvSpPr>
          <p:cNvPr id="6" name="Text Placeholder 5"/>
          <p:cNvSpPr>
            <a:spLocks noGrp="1"/>
          </p:cNvSpPr>
          <p:nvPr>
            <p:ph type="body" sz="quarter" idx="19"/>
          </p:nvPr>
        </p:nvSpPr>
        <p:spPr/>
        <p:txBody>
          <a:bodyPr/>
          <a:lstStyle/>
          <a:p>
            <a:endParaRPr lang="en-US" dirty="0"/>
          </a:p>
        </p:txBody>
      </p:sp>
    </p:spTree>
    <p:extLst>
      <p:ext uri="{BB962C8B-B14F-4D97-AF65-F5344CB8AC3E}">
        <p14:creationId xmlns:p14="http://schemas.microsoft.com/office/powerpoint/2010/main" xmlns="" val="2841967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Demonstrating Fiscal Stewardship</a:t>
            </a:r>
          </a:p>
        </p:txBody>
      </p:sp>
      <p:pic>
        <p:nvPicPr>
          <p:cNvPr id="8" name="Picture Placeholder 7">
            <a:extLst>
              <a:ext uri="{FF2B5EF4-FFF2-40B4-BE49-F238E27FC236}">
                <a16:creationId xmlns:a16="http://schemas.microsoft.com/office/drawing/2014/main" xmlns="" id="{70158739-272E-40F9-BBFD-5B86A2D6B271}"/>
              </a:ext>
            </a:extLst>
          </p:cNvPr>
          <p:cNvPicPr>
            <a:picLocks noGrp="1" noChangeAspect="1"/>
          </p:cNvPicPr>
          <p:nvPr>
            <p:ph type="pic" sz="quarter" idx="18"/>
          </p:nvPr>
        </p:nvPicPr>
        <p:blipFill>
          <a:blip r:embed="rId3" cstate="print"/>
          <a:srcRect t="1602" b="1602"/>
          <a:stretch>
            <a:fillRect/>
          </a:stretch>
        </p:blipFill>
        <p:spPr>
          <a:prstGeom prst="rect">
            <a:avLst/>
          </a:prstGeom>
        </p:spPr>
      </p:pic>
      <p:sp>
        <p:nvSpPr>
          <p:cNvPr id="4" name="Content Placeholder 3"/>
          <p:cNvSpPr>
            <a:spLocks noGrp="1"/>
          </p:cNvSpPr>
          <p:nvPr>
            <p:ph sz="quarter" idx="17"/>
          </p:nvPr>
        </p:nvSpPr>
        <p:spPr>
          <a:xfrm>
            <a:off x="5486399" y="3429000"/>
            <a:ext cx="3657599" cy="2057400"/>
          </a:xfrm>
        </p:spPr>
        <p:txBody>
          <a:bodyPr>
            <a:normAutofit fontScale="92500" lnSpcReduction="10000"/>
          </a:bodyPr>
          <a:lstStyle/>
          <a:p>
            <a:r>
              <a:rPr lang="en-US" dirty="0"/>
              <a:t>By financing the program over 15 years, </a:t>
            </a:r>
            <a:r>
              <a:rPr lang="en-US" b="1" dirty="0"/>
              <a:t>savings are utilized to repay the lender and fund mission-critical priorities</a:t>
            </a:r>
            <a:r>
              <a:rPr lang="en-US" dirty="0"/>
              <a:t>. Costs are spread over the life cycle of equipment.</a:t>
            </a:r>
            <a:endParaRPr lang="en-US" b="1" dirty="0"/>
          </a:p>
        </p:txBody>
      </p:sp>
      <p:sp>
        <p:nvSpPr>
          <p:cNvPr id="5" name="Slide Number Placeholder 4"/>
          <p:cNvSpPr>
            <a:spLocks noGrp="1"/>
          </p:cNvSpPr>
          <p:nvPr>
            <p:ph type="sldNum" sz="quarter" idx="16"/>
          </p:nvPr>
        </p:nvSpPr>
        <p:spPr/>
        <p:txBody>
          <a:bodyPr/>
          <a:lstStyle/>
          <a:p>
            <a:fld id="{6AB0928F-7367-4267-AF3B-5A7098066B3F}" type="slidenum">
              <a:rPr lang="en-US" smtClean="0"/>
              <a:pPr/>
              <a:t>19</a:t>
            </a:fld>
            <a:endParaRPr lang="en-US" dirty="0"/>
          </a:p>
        </p:txBody>
      </p:sp>
      <p:sp>
        <p:nvSpPr>
          <p:cNvPr id="6" name="Text Placeholder 5"/>
          <p:cNvSpPr>
            <a:spLocks noGrp="1"/>
          </p:cNvSpPr>
          <p:nvPr>
            <p:ph type="body" sz="quarter" idx="19"/>
          </p:nvPr>
        </p:nvSpPr>
        <p:spPr/>
        <p:txBody>
          <a:bodyPr/>
          <a:lstStyle/>
          <a:p>
            <a:endParaRPr lang="en-US" dirty="0"/>
          </a:p>
        </p:txBody>
      </p:sp>
    </p:spTree>
    <p:extLst>
      <p:ext uri="{BB962C8B-B14F-4D97-AF65-F5344CB8AC3E}">
        <p14:creationId xmlns:p14="http://schemas.microsoft.com/office/powerpoint/2010/main" xmlns="" val="4094415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43D181-B11B-4B50-8838-109EFA847EA8}"/>
              </a:ext>
            </a:extLst>
          </p:cNvPr>
          <p:cNvSpPr>
            <a:spLocks noGrp="1"/>
          </p:cNvSpPr>
          <p:nvPr>
            <p:ph type="title"/>
          </p:nvPr>
        </p:nvSpPr>
        <p:spPr/>
        <p:txBody>
          <a:bodyPr/>
          <a:lstStyle/>
          <a:p>
            <a:r>
              <a:rPr lang="en-US" b="1" dirty="0"/>
              <a:t>Drew Eanes</a:t>
            </a:r>
            <a:r>
              <a:rPr lang="en-US" dirty="0"/>
              <a:t>, Business Development Manager at OpTerra Energy Services</a:t>
            </a:r>
            <a:br>
              <a:rPr lang="en-US" dirty="0"/>
            </a:br>
            <a:r>
              <a:rPr lang="en-US" b="1" dirty="0"/>
              <a:t/>
            </a:r>
            <a:br>
              <a:rPr lang="en-US" b="1" dirty="0"/>
            </a:br>
            <a:r>
              <a:rPr lang="en-US" b="1" dirty="0"/>
              <a:t>Stephanie Norris</a:t>
            </a:r>
            <a:r>
              <a:rPr lang="en-US" dirty="0"/>
              <a:t>, Business Manager at Mexico Public Schools</a:t>
            </a:r>
          </a:p>
        </p:txBody>
      </p:sp>
      <p:sp>
        <p:nvSpPr>
          <p:cNvPr id="3" name="Slide Number Placeholder 2">
            <a:extLst>
              <a:ext uri="{FF2B5EF4-FFF2-40B4-BE49-F238E27FC236}">
                <a16:creationId xmlns:a16="http://schemas.microsoft.com/office/drawing/2014/main" xmlns="" id="{5C15117F-A218-4269-A141-0423D74831F9}"/>
              </a:ext>
            </a:extLst>
          </p:cNvPr>
          <p:cNvSpPr>
            <a:spLocks noGrp="1"/>
          </p:cNvSpPr>
          <p:nvPr>
            <p:ph type="sldNum" sz="quarter" idx="16"/>
          </p:nvPr>
        </p:nvSpPr>
        <p:spPr/>
        <p:txBody>
          <a:bodyPr/>
          <a:lstStyle/>
          <a:p>
            <a:fld id="{6AB0928F-7367-4267-AF3B-5A7098066B3F}" type="slidenum">
              <a:rPr lang="en-US" smtClean="0"/>
              <a:pPr/>
              <a:t>2</a:t>
            </a:fld>
            <a:endParaRPr lang="en-US" dirty="0"/>
          </a:p>
        </p:txBody>
      </p:sp>
      <p:sp>
        <p:nvSpPr>
          <p:cNvPr id="4" name="Text Placeholder 3">
            <a:extLst>
              <a:ext uri="{FF2B5EF4-FFF2-40B4-BE49-F238E27FC236}">
                <a16:creationId xmlns:a16="http://schemas.microsoft.com/office/drawing/2014/main" xmlns="" id="{977F5FB1-7452-4DAB-9F7C-DA30F5B8A563}"/>
              </a:ext>
            </a:extLst>
          </p:cNvPr>
          <p:cNvSpPr>
            <a:spLocks noGrp="1"/>
          </p:cNvSpPr>
          <p:nvPr>
            <p:ph type="body" sz="quarter" idx="18"/>
          </p:nvPr>
        </p:nvSpPr>
        <p:spPr/>
        <p:txBody>
          <a:bodyPr/>
          <a:lstStyle/>
          <a:p>
            <a:endParaRPr lang="en-US" dirty="0"/>
          </a:p>
        </p:txBody>
      </p:sp>
    </p:spTree>
    <p:extLst>
      <p:ext uri="{BB962C8B-B14F-4D97-AF65-F5344CB8AC3E}">
        <p14:creationId xmlns:p14="http://schemas.microsoft.com/office/powerpoint/2010/main" xmlns="" val="3654753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Supporting Your Educational Mission</a:t>
            </a:r>
          </a:p>
        </p:txBody>
      </p:sp>
      <p:pic>
        <p:nvPicPr>
          <p:cNvPr id="9" name="Picture Placeholder 8">
            <a:extLst>
              <a:ext uri="{FF2B5EF4-FFF2-40B4-BE49-F238E27FC236}">
                <a16:creationId xmlns:a16="http://schemas.microsoft.com/office/drawing/2014/main" xmlns="" id="{F9CBC74D-ED89-4460-9F2B-6128287027DC}"/>
              </a:ext>
            </a:extLst>
          </p:cNvPr>
          <p:cNvPicPr>
            <a:picLocks noGrp="1" noChangeAspect="1"/>
          </p:cNvPicPr>
          <p:nvPr>
            <p:ph type="pic" sz="quarter" idx="18"/>
          </p:nvPr>
        </p:nvPicPr>
        <p:blipFill>
          <a:blip r:embed="rId3" cstate="print">
            <a:extLst>
              <a:ext uri="{28A0092B-C50C-407E-A947-70E740481C1C}">
                <a14:useLocalDpi xmlns:a14="http://schemas.microsoft.com/office/drawing/2010/main" xmlns="" val="0"/>
              </a:ext>
            </a:extLst>
          </a:blip>
          <a:srcRect t="9183" b="9183"/>
          <a:stretch>
            <a:fillRect/>
          </a:stretch>
        </p:blipFill>
        <p:spPr/>
      </p:pic>
      <p:sp>
        <p:nvSpPr>
          <p:cNvPr id="4" name="Content Placeholder 3"/>
          <p:cNvSpPr>
            <a:spLocks noGrp="1"/>
          </p:cNvSpPr>
          <p:nvPr>
            <p:ph sz="quarter" idx="17"/>
          </p:nvPr>
        </p:nvSpPr>
        <p:spPr>
          <a:xfrm>
            <a:off x="5486399" y="3200400"/>
            <a:ext cx="3657599" cy="2057400"/>
          </a:xfrm>
        </p:spPr>
        <p:txBody>
          <a:bodyPr>
            <a:normAutofit fontScale="92500" lnSpcReduction="10000"/>
          </a:bodyPr>
          <a:lstStyle/>
          <a:p>
            <a:r>
              <a:rPr lang="en-US" dirty="0"/>
              <a:t>Energy improvements generate savings that bring funds back to where they’re needed most: </a:t>
            </a:r>
            <a:r>
              <a:rPr lang="en-US" b="1" dirty="0"/>
              <a:t>improving classrooms, and supporting students and teachers.</a:t>
            </a:r>
          </a:p>
        </p:txBody>
      </p:sp>
      <p:sp>
        <p:nvSpPr>
          <p:cNvPr id="5" name="Slide Number Placeholder 4"/>
          <p:cNvSpPr>
            <a:spLocks noGrp="1"/>
          </p:cNvSpPr>
          <p:nvPr>
            <p:ph type="sldNum" sz="quarter" idx="16"/>
          </p:nvPr>
        </p:nvSpPr>
        <p:spPr/>
        <p:txBody>
          <a:bodyPr/>
          <a:lstStyle/>
          <a:p>
            <a:fld id="{6AB0928F-7367-4267-AF3B-5A7098066B3F}" type="slidenum">
              <a:rPr lang="en-US" smtClean="0"/>
              <a:pPr/>
              <a:t>20</a:t>
            </a:fld>
            <a:endParaRPr lang="en-US" dirty="0"/>
          </a:p>
        </p:txBody>
      </p:sp>
      <p:sp>
        <p:nvSpPr>
          <p:cNvPr id="6" name="Text Placeholder 5"/>
          <p:cNvSpPr>
            <a:spLocks noGrp="1"/>
          </p:cNvSpPr>
          <p:nvPr>
            <p:ph type="body" sz="quarter" idx="19"/>
          </p:nvPr>
        </p:nvSpPr>
        <p:spPr/>
        <p:txBody>
          <a:bodyPr/>
          <a:lstStyle/>
          <a:p>
            <a:endParaRPr lang="en-US" dirty="0"/>
          </a:p>
        </p:txBody>
      </p:sp>
    </p:spTree>
    <p:extLst>
      <p:ext uri="{BB962C8B-B14F-4D97-AF65-F5344CB8AC3E}">
        <p14:creationId xmlns:p14="http://schemas.microsoft.com/office/powerpoint/2010/main" xmlns="" val="4005283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Mexico Public Schools’ Path to Savings</a:t>
            </a:r>
          </a:p>
        </p:txBody>
      </p:sp>
      <p:sp>
        <p:nvSpPr>
          <p:cNvPr id="4" name="Slide Number Placeholder 3"/>
          <p:cNvSpPr>
            <a:spLocks noGrp="1"/>
          </p:cNvSpPr>
          <p:nvPr>
            <p:ph type="sldNum" sz="quarter" idx="16"/>
          </p:nvPr>
        </p:nvSpPr>
        <p:spPr/>
        <p:txBody>
          <a:bodyPr/>
          <a:lstStyle/>
          <a:p>
            <a:fld id="{6AB0928F-7367-4267-AF3B-5A7098066B3F}" type="slidenum">
              <a:rPr lang="en-US" smtClean="0"/>
              <a:pPr/>
              <a:t>21</a:t>
            </a:fld>
            <a:endParaRPr lang="en-US" dirty="0"/>
          </a:p>
        </p:txBody>
      </p:sp>
      <p:sp>
        <p:nvSpPr>
          <p:cNvPr id="5" name="Text Placeholder 4"/>
          <p:cNvSpPr>
            <a:spLocks noGrp="1"/>
          </p:cNvSpPr>
          <p:nvPr>
            <p:ph type="body" sz="quarter" idx="18"/>
          </p:nvPr>
        </p:nvSpPr>
        <p:spPr/>
        <p:txBody>
          <a:bodyPr/>
          <a:lstStyle/>
          <a:p>
            <a:r>
              <a:rPr lang="en-US" dirty="0"/>
              <a:t>MARE 2017</a:t>
            </a:r>
          </a:p>
        </p:txBody>
      </p:sp>
      <p:cxnSp>
        <p:nvCxnSpPr>
          <p:cNvPr id="6" name="Straight Connector 5"/>
          <p:cNvCxnSpPr/>
          <p:nvPr/>
        </p:nvCxnSpPr>
        <p:spPr>
          <a:xfrm>
            <a:off x="3002357" y="2245101"/>
            <a:ext cx="0" cy="2479299"/>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0873" y="852939"/>
            <a:ext cx="1504127" cy="1509261"/>
          </a:xfrm>
          <a:prstGeom prst="rect">
            <a:avLst/>
          </a:prstGeom>
          <a:ln>
            <a:noFill/>
          </a:ln>
        </p:spPr>
      </p:pic>
      <p:sp>
        <p:nvSpPr>
          <p:cNvPr id="8" name="Oval 7"/>
          <p:cNvSpPr/>
          <p:nvPr/>
        </p:nvSpPr>
        <p:spPr>
          <a:xfrm>
            <a:off x="990600" y="838200"/>
            <a:ext cx="324600" cy="324600"/>
          </a:xfrm>
          <a:prstGeom prst="ellipse">
            <a:avLst/>
          </a:prstGeom>
          <a:solidFill>
            <a:srgbClr val="49B8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r>
              <a:rPr lang="en-US" sz="1600" b="0" i="0" u="none" baseline="0" dirty="0">
                <a:solidFill>
                  <a:srgbClr val="FFFFFF"/>
                </a:solidFill>
                <a:latin typeface="Arial" panose="020B0604020202020204" pitchFamily="34" charset="0"/>
              </a:rPr>
              <a:t>1</a:t>
            </a:r>
          </a:p>
        </p:txBody>
      </p:sp>
      <p:sp>
        <p:nvSpPr>
          <p:cNvPr id="9" name="Rounded Rectangle 8"/>
          <p:cNvSpPr/>
          <p:nvPr/>
        </p:nvSpPr>
        <p:spPr>
          <a:xfrm>
            <a:off x="276600" y="1972688"/>
            <a:ext cx="1752600" cy="272415"/>
          </a:xfrm>
          <a:prstGeom prst="roundRect">
            <a:avLst/>
          </a:prstGeom>
          <a:solidFill>
            <a:srgbClr val="49B848"/>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spAutoFit/>
          </a:bodyPr>
          <a:lstStyle/>
          <a:p>
            <a:pPr algn="ctr" rtl="0" eaLnBrk="1" fontAlgn="auto" hangingPunct="1">
              <a:lnSpc>
                <a:spcPct val="100000"/>
              </a:lnSpc>
              <a:spcBef>
                <a:spcPts val="0"/>
              </a:spcBef>
              <a:spcAft>
                <a:spcPts val="0"/>
              </a:spcAft>
            </a:pPr>
            <a:r>
              <a:rPr lang="en-US" sz="1000" b="1" dirty="0">
                <a:solidFill>
                  <a:srgbClr val="FFFFFF"/>
                </a:solidFill>
                <a:latin typeface="Arial" panose="020B0604020202020204" pitchFamily="34" charset="0"/>
              </a:rPr>
              <a:t>Energy Services Company</a:t>
            </a:r>
            <a:endParaRPr lang="en-US" sz="1000" b="1" i="0" u="none" baseline="0" dirty="0">
              <a:solidFill>
                <a:srgbClr val="FFFFFF"/>
              </a:solidFill>
              <a:latin typeface="Arial" panose="020B060402020202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90800" y="876297"/>
            <a:ext cx="1485903" cy="1485903"/>
          </a:xfrm>
          <a:prstGeom prst="rect">
            <a:avLst/>
          </a:prstGeom>
          <a:ln>
            <a:noFill/>
          </a:ln>
        </p:spPr>
      </p:pic>
      <p:sp>
        <p:nvSpPr>
          <p:cNvPr id="11" name="Oval 10"/>
          <p:cNvSpPr/>
          <p:nvPr/>
        </p:nvSpPr>
        <p:spPr>
          <a:xfrm>
            <a:off x="3191424" y="838200"/>
            <a:ext cx="324600" cy="324600"/>
          </a:xfrm>
          <a:prstGeom prst="ellipse">
            <a:avLst/>
          </a:prstGeom>
          <a:solidFill>
            <a:srgbClr val="F9A53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r>
              <a:rPr lang="en-US" sz="1600" b="0" i="0" u="none" baseline="0" dirty="0">
                <a:solidFill>
                  <a:srgbClr val="FFFFFF"/>
                </a:solidFill>
                <a:latin typeface="Arial" panose="020B0604020202020204" pitchFamily="34" charset="0"/>
              </a:rPr>
              <a:t>2</a:t>
            </a:r>
          </a:p>
        </p:txBody>
      </p:sp>
      <p:sp>
        <p:nvSpPr>
          <p:cNvPr id="12" name="Rounded Rectangle 11"/>
          <p:cNvSpPr/>
          <p:nvPr/>
        </p:nvSpPr>
        <p:spPr>
          <a:xfrm>
            <a:off x="2800352" y="1972687"/>
            <a:ext cx="1162048" cy="272415"/>
          </a:xfrm>
          <a:prstGeom prst="roundRect">
            <a:avLst/>
          </a:prstGeom>
          <a:solidFill>
            <a:srgbClr val="F9A530"/>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spAutoFit/>
          </a:bodyPr>
          <a:lstStyle/>
          <a:p>
            <a:pPr algn="ctr" rtl="0" eaLnBrk="1" fontAlgn="auto" hangingPunct="1">
              <a:lnSpc>
                <a:spcPct val="100000"/>
              </a:lnSpc>
              <a:spcBef>
                <a:spcPts val="0"/>
              </a:spcBef>
              <a:spcAft>
                <a:spcPts val="0"/>
              </a:spcAft>
            </a:pPr>
            <a:r>
              <a:rPr lang="en-US" sz="1000" b="1" dirty="0">
                <a:solidFill>
                  <a:srgbClr val="FFFFFF"/>
                </a:solidFill>
                <a:latin typeface="Arial" panose="020B0604020202020204" pitchFamily="34" charset="0"/>
              </a:rPr>
              <a:t>Turnkey Project</a:t>
            </a:r>
            <a:endParaRPr lang="en-US" sz="1000" b="1" i="0" u="none" baseline="0" dirty="0">
              <a:solidFill>
                <a:srgbClr val="FFFFFF"/>
              </a:solidFill>
              <a:latin typeface="Arial" panose="020B0604020202020204"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65358" y="876298"/>
            <a:ext cx="1485902" cy="1485902"/>
          </a:xfrm>
          <a:prstGeom prst="rect">
            <a:avLst/>
          </a:prstGeom>
          <a:ln>
            <a:noFill/>
          </a:ln>
        </p:spPr>
      </p:pic>
      <p:sp>
        <p:nvSpPr>
          <p:cNvPr id="14" name="Oval 13"/>
          <p:cNvSpPr/>
          <p:nvPr/>
        </p:nvSpPr>
        <p:spPr>
          <a:xfrm>
            <a:off x="5165981" y="838199"/>
            <a:ext cx="324600" cy="324600"/>
          </a:xfrm>
          <a:prstGeom prst="ellipse">
            <a:avLst/>
          </a:prstGeom>
          <a:solidFill>
            <a:srgbClr val="F3CF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r>
              <a:rPr lang="en-US" sz="1600" b="0" i="0" u="none" baseline="0" dirty="0">
                <a:solidFill>
                  <a:srgbClr val="FFFFFF"/>
                </a:solidFill>
                <a:latin typeface="Arial" panose="020B0604020202020204" pitchFamily="34" charset="0"/>
              </a:rPr>
              <a:t>3</a:t>
            </a:r>
          </a:p>
        </p:txBody>
      </p:sp>
      <p:sp>
        <p:nvSpPr>
          <p:cNvPr id="15" name="Rounded Rectangle 14"/>
          <p:cNvSpPr/>
          <p:nvPr/>
        </p:nvSpPr>
        <p:spPr>
          <a:xfrm>
            <a:off x="4774909" y="1972686"/>
            <a:ext cx="1168690" cy="272415"/>
          </a:xfrm>
          <a:prstGeom prst="roundRect">
            <a:avLst/>
          </a:prstGeom>
          <a:solidFill>
            <a:srgbClr val="F3CF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spAutoFit/>
          </a:bodyPr>
          <a:lstStyle/>
          <a:p>
            <a:pPr algn="ctr" rtl="0" eaLnBrk="1" fontAlgn="auto" hangingPunct="1">
              <a:lnSpc>
                <a:spcPct val="100000"/>
              </a:lnSpc>
              <a:spcBef>
                <a:spcPts val="0"/>
              </a:spcBef>
              <a:spcAft>
                <a:spcPts val="0"/>
              </a:spcAft>
            </a:pPr>
            <a:r>
              <a:rPr lang="en-US" sz="1000" b="1" dirty="0">
                <a:solidFill>
                  <a:srgbClr val="FFFFFF"/>
                </a:solidFill>
                <a:latin typeface="Arial" panose="020B0604020202020204" pitchFamily="34" charset="0"/>
              </a:rPr>
              <a:t>School District</a:t>
            </a:r>
            <a:endParaRPr lang="en-US" sz="1000" b="1" i="0" u="none" baseline="0" dirty="0">
              <a:solidFill>
                <a:srgbClr val="FFFFFF"/>
              </a:solidFill>
              <a:latin typeface="Arial" panose="020B0604020202020204" pitchFamily="34" charset="0"/>
            </a:endParaRPr>
          </a:p>
        </p:txBody>
      </p:sp>
      <p:pic>
        <p:nvPicPr>
          <p:cNvPr id="16" name="Picture 1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496049" y="838200"/>
            <a:ext cx="1485902" cy="1485902"/>
          </a:xfrm>
          <a:prstGeom prst="rect">
            <a:avLst/>
          </a:prstGeom>
          <a:ln>
            <a:noFill/>
          </a:ln>
        </p:spPr>
      </p:pic>
      <p:sp>
        <p:nvSpPr>
          <p:cNvPr id="17" name="Oval 16"/>
          <p:cNvSpPr/>
          <p:nvPr/>
        </p:nvSpPr>
        <p:spPr>
          <a:xfrm>
            <a:off x="7096672" y="838199"/>
            <a:ext cx="324600" cy="324600"/>
          </a:xfrm>
          <a:prstGeom prst="ellipse">
            <a:avLst/>
          </a:prstGeom>
          <a:solidFill>
            <a:srgbClr val="2C648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r>
              <a:rPr lang="en-US" sz="1600" b="0" i="0" u="none" baseline="0" dirty="0">
                <a:solidFill>
                  <a:srgbClr val="FFFFFF"/>
                </a:solidFill>
                <a:latin typeface="Arial" panose="020B0604020202020204" pitchFamily="34" charset="0"/>
              </a:rPr>
              <a:t>4</a:t>
            </a:r>
          </a:p>
        </p:txBody>
      </p:sp>
      <p:sp>
        <p:nvSpPr>
          <p:cNvPr id="18" name="Rounded Rectangle 17"/>
          <p:cNvSpPr/>
          <p:nvPr/>
        </p:nvSpPr>
        <p:spPr>
          <a:xfrm>
            <a:off x="6705600" y="1972686"/>
            <a:ext cx="1066801" cy="272415"/>
          </a:xfrm>
          <a:prstGeom prst="roundRect">
            <a:avLst/>
          </a:prstGeom>
          <a:solidFill>
            <a:srgbClr val="2C6485"/>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spAutoFit/>
          </a:bodyPr>
          <a:lstStyle/>
          <a:p>
            <a:pPr algn="ctr" rtl="0" eaLnBrk="1" fontAlgn="auto" hangingPunct="1">
              <a:lnSpc>
                <a:spcPct val="100000"/>
              </a:lnSpc>
              <a:spcBef>
                <a:spcPts val="0"/>
              </a:spcBef>
              <a:spcAft>
                <a:spcPts val="0"/>
              </a:spcAft>
            </a:pPr>
            <a:r>
              <a:rPr lang="en-US" sz="1000" b="1" dirty="0">
                <a:solidFill>
                  <a:srgbClr val="FFFFFF"/>
                </a:solidFill>
                <a:latin typeface="Arial" panose="020B0604020202020204" pitchFamily="34" charset="0"/>
              </a:rPr>
              <a:t>Results</a:t>
            </a:r>
            <a:endParaRPr lang="en-US" sz="1000" b="1" i="0" u="none" baseline="0" dirty="0">
              <a:solidFill>
                <a:srgbClr val="FFFFFF"/>
              </a:solidFill>
              <a:latin typeface="Arial" panose="020B0604020202020204" pitchFamily="34" charset="0"/>
            </a:endParaRPr>
          </a:p>
        </p:txBody>
      </p:sp>
      <p:cxnSp>
        <p:nvCxnSpPr>
          <p:cNvPr id="19" name="Straight Connector 18"/>
          <p:cNvCxnSpPr/>
          <p:nvPr/>
        </p:nvCxnSpPr>
        <p:spPr>
          <a:xfrm>
            <a:off x="609600" y="2245101"/>
            <a:ext cx="0" cy="2479299"/>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98042" y="2236230"/>
            <a:ext cx="823116" cy="818761"/>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00219" y="2868451"/>
            <a:ext cx="818761" cy="818761"/>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98042" y="3500672"/>
            <a:ext cx="823116" cy="818760"/>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200219" y="4171784"/>
            <a:ext cx="818761" cy="818761"/>
          </a:xfrm>
          <a:prstGeom prst="rect">
            <a:avLst/>
          </a:prstGeom>
        </p:spPr>
      </p:pic>
      <p:sp>
        <p:nvSpPr>
          <p:cNvPr id="24" name="TextBox 23"/>
          <p:cNvSpPr txBox="1"/>
          <p:nvPr/>
        </p:nvSpPr>
        <p:spPr>
          <a:xfrm>
            <a:off x="818328" y="2521540"/>
            <a:ext cx="1010220" cy="230832"/>
          </a:xfrm>
          <a:prstGeom prst="rect">
            <a:avLst/>
          </a:prstGeom>
          <a:noFill/>
        </p:spPr>
        <p:txBody>
          <a:bodyPr vert="horz" wrap="square" rtlCol="0">
            <a:spAutoFit/>
          </a:bodyPr>
          <a:lstStyle/>
          <a:p>
            <a:pPr algn="l" rtl="0" eaLnBrk="1" fontAlgn="auto" hangingPunct="1">
              <a:lnSpc>
                <a:spcPct val="100000"/>
              </a:lnSpc>
              <a:spcBef>
                <a:spcPts val="0"/>
              </a:spcBef>
              <a:spcAft>
                <a:spcPts val="0"/>
              </a:spcAft>
            </a:pPr>
            <a:r>
              <a:rPr lang="en-US" sz="900" b="0" i="0" u="none" baseline="0" dirty="0">
                <a:solidFill>
                  <a:srgbClr val="2C6485"/>
                </a:solidFill>
                <a:latin typeface="Arial" panose="020B0604020202020204" pitchFamily="34" charset="0"/>
              </a:rPr>
              <a:t>Design-Build</a:t>
            </a:r>
          </a:p>
        </p:txBody>
      </p:sp>
      <p:sp>
        <p:nvSpPr>
          <p:cNvPr id="25" name="TextBox 24"/>
          <p:cNvSpPr txBox="1"/>
          <p:nvPr/>
        </p:nvSpPr>
        <p:spPr>
          <a:xfrm>
            <a:off x="818328" y="3154720"/>
            <a:ext cx="1543872" cy="230832"/>
          </a:xfrm>
          <a:prstGeom prst="rect">
            <a:avLst/>
          </a:prstGeom>
          <a:noFill/>
        </p:spPr>
        <p:txBody>
          <a:bodyPr vert="horz" wrap="square" rtlCol="0">
            <a:spAutoFit/>
          </a:bodyPr>
          <a:lstStyle/>
          <a:p>
            <a:pPr algn="l" rtl="0" eaLnBrk="1" fontAlgn="auto" hangingPunct="1">
              <a:lnSpc>
                <a:spcPct val="100000"/>
              </a:lnSpc>
              <a:spcBef>
                <a:spcPts val="0"/>
              </a:spcBef>
              <a:spcAft>
                <a:spcPts val="0"/>
              </a:spcAft>
            </a:pPr>
            <a:r>
              <a:rPr lang="en-US" sz="900" b="0" i="0" u="none" baseline="0" dirty="0">
                <a:solidFill>
                  <a:srgbClr val="2C6485"/>
                </a:solidFill>
                <a:latin typeface="Arial" panose="020B0604020202020204" pitchFamily="34" charset="0"/>
              </a:rPr>
              <a:t>Bundle of Technologies</a:t>
            </a:r>
          </a:p>
        </p:txBody>
      </p:sp>
      <p:sp>
        <p:nvSpPr>
          <p:cNvPr id="26" name="TextBox 25"/>
          <p:cNvSpPr txBox="1"/>
          <p:nvPr/>
        </p:nvSpPr>
        <p:spPr>
          <a:xfrm>
            <a:off x="818328" y="3810000"/>
            <a:ext cx="1391472" cy="238996"/>
          </a:xfrm>
          <a:prstGeom prst="rect">
            <a:avLst/>
          </a:prstGeom>
          <a:noFill/>
        </p:spPr>
        <p:txBody>
          <a:bodyPr vert="horz" wrap="square" rtlCol="0">
            <a:spAutoFit/>
          </a:bodyPr>
          <a:lstStyle/>
          <a:p>
            <a:pPr algn="l" rtl="0" eaLnBrk="1" fontAlgn="auto" hangingPunct="1">
              <a:lnSpc>
                <a:spcPct val="100000"/>
              </a:lnSpc>
              <a:spcBef>
                <a:spcPts val="0"/>
              </a:spcBef>
              <a:spcAft>
                <a:spcPts val="0"/>
              </a:spcAft>
            </a:pPr>
            <a:r>
              <a:rPr lang="en-US" sz="900" dirty="0">
                <a:solidFill>
                  <a:srgbClr val="2C6485"/>
                </a:solidFill>
                <a:latin typeface="Arial" panose="020B0604020202020204" pitchFamily="34" charset="0"/>
              </a:rPr>
              <a:t>Engineering Services</a:t>
            </a:r>
            <a:endParaRPr lang="en-US" sz="900" b="0" i="0" u="none" baseline="0" dirty="0">
              <a:solidFill>
                <a:srgbClr val="2C6485"/>
              </a:solidFill>
              <a:latin typeface="Arial" panose="020B0604020202020204" pitchFamily="34" charset="0"/>
            </a:endParaRPr>
          </a:p>
        </p:txBody>
      </p:sp>
      <p:sp>
        <p:nvSpPr>
          <p:cNvPr id="27" name="TextBox 26"/>
          <p:cNvSpPr txBox="1"/>
          <p:nvPr/>
        </p:nvSpPr>
        <p:spPr>
          <a:xfrm>
            <a:off x="818328" y="4465692"/>
            <a:ext cx="1010220" cy="238996"/>
          </a:xfrm>
          <a:prstGeom prst="rect">
            <a:avLst/>
          </a:prstGeom>
          <a:noFill/>
        </p:spPr>
        <p:txBody>
          <a:bodyPr vert="horz" wrap="square" rtlCol="0">
            <a:spAutoFit/>
          </a:bodyPr>
          <a:lstStyle/>
          <a:p>
            <a:pPr algn="l" rtl="0" eaLnBrk="1" fontAlgn="auto" hangingPunct="1">
              <a:lnSpc>
                <a:spcPct val="100000"/>
              </a:lnSpc>
              <a:spcBef>
                <a:spcPts val="0"/>
              </a:spcBef>
              <a:spcAft>
                <a:spcPts val="0"/>
              </a:spcAft>
            </a:pPr>
            <a:r>
              <a:rPr lang="en-US" sz="900" dirty="0">
                <a:solidFill>
                  <a:srgbClr val="2C6485"/>
                </a:solidFill>
                <a:latin typeface="Arial" panose="020B0604020202020204" pitchFamily="34" charset="0"/>
              </a:rPr>
              <a:t>Finance Team</a:t>
            </a:r>
            <a:endParaRPr lang="en-US" sz="900" b="0" i="0" u="none" baseline="0" dirty="0">
              <a:solidFill>
                <a:srgbClr val="2C6485"/>
              </a:solidFill>
              <a:latin typeface="Arial" panose="020B0604020202020204" pitchFamily="34" charset="0"/>
            </a:endParaRPr>
          </a:p>
        </p:txBody>
      </p:sp>
      <p:pic>
        <p:nvPicPr>
          <p:cNvPr id="28" name="Picture 27"/>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2592977" y="2236230"/>
            <a:ext cx="818761" cy="818761"/>
          </a:xfrm>
          <a:prstGeom prst="rect">
            <a:avLst/>
          </a:prstGeom>
        </p:spPr>
      </p:pic>
      <p:pic>
        <p:nvPicPr>
          <p:cNvPr id="29" name="Picture 28"/>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2595143" y="2868451"/>
            <a:ext cx="814428" cy="818761"/>
          </a:xfrm>
          <a:prstGeom prst="rect">
            <a:avLst/>
          </a:prstGeom>
        </p:spPr>
      </p:pic>
      <p:pic>
        <p:nvPicPr>
          <p:cNvPr id="30" name="Picture 29"/>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2595143" y="4132892"/>
            <a:ext cx="814428" cy="818761"/>
          </a:xfrm>
          <a:prstGeom prst="rect">
            <a:avLst/>
          </a:prstGeom>
        </p:spPr>
      </p:pic>
      <p:sp>
        <p:nvSpPr>
          <p:cNvPr id="31" name="TextBox 30"/>
          <p:cNvSpPr txBox="1"/>
          <p:nvPr/>
        </p:nvSpPr>
        <p:spPr>
          <a:xfrm>
            <a:off x="3211086" y="2521540"/>
            <a:ext cx="1437114" cy="230832"/>
          </a:xfrm>
          <a:prstGeom prst="rect">
            <a:avLst/>
          </a:prstGeom>
          <a:noFill/>
        </p:spPr>
        <p:txBody>
          <a:bodyPr vert="horz" wrap="square" rtlCol="0">
            <a:spAutoFit/>
          </a:bodyPr>
          <a:lstStyle/>
          <a:p>
            <a:pPr algn="l" rtl="0" eaLnBrk="1" fontAlgn="auto" hangingPunct="1">
              <a:lnSpc>
                <a:spcPct val="100000"/>
              </a:lnSpc>
              <a:spcBef>
                <a:spcPts val="0"/>
              </a:spcBef>
              <a:spcAft>
                <a:spcPts val="0"/>
              </a:spcAft>
            </a:pPr>
            <a:r>
              <a:rPr lang="en-US" sz="900" b="0" i="0" u="none" baseline="0" dirty="0">
                <a:solidFill>
                  <a:srgbClr val="2C6485"/>
                </a:solidFill>
                <a:latin typeface="Arial" panose="020B0604020202020204" pitchFamily="34" charset="0"/>
              </a:rPr>
              <a:t>Performance Guarantee</a:t>
            </a:r>
          </a:p>
        </p:txBody>
      </p:sp>
      <p:sp>
        <p:nvSpPr>
          <p:cNvPr id="32" name="TextBox 31"/>
          <p:cNvSpPr txBox="1"/>
          <p:nvPr/>
        </p:nvSpPr>
        <p:spPr>
          <a:xfrm>
            <a:off x="3211086" y="3154720"/>
            <a:ext cx="1437114" cy="230832"/>
          </a:xfrm>
          <a:prstGeom prst="rect">
            <a:avLst/>
          </a:prstGeom>
          <a:noFill/>
        </p:spPr>
        <p:txBody>
          <a:bodyPr vert="horz" wrap="square" rtlCol="0">
            <a:spAutoFit/>
          </a:bodyPr>
          <a:lstStyle/>
          <a:p>
            <a:pPr algn="l" rtl="0" eaLnBrk="1" fontAlgn="auto" hangingPunct="1">
              <a:lnSpc>
                <a:spcPct val="100000"/>
              </a:lnSpc>
              <a:spcBef>
                <a:spcPts val="0"/>
              </a:spcBef>
              <a:spcAft>
                <a:spcPts val="0"/>
              </a:spcAft>
            </a:pPr>
            <a:r>
              <a:rPr lang="en-US" sz="900" b="0" i="0" u="none" baseline="0" dirty="0">
                <a:solidFill>
                  <a:srgbClr val="2C6485"/>
                </a:solidFill>
                <a:latin typeface="Arial" panose="020B0604020202020204" pitchFamily="34" charset="0"/>
              </a:rPr>
              <a:t>Bundle of Technologies</a:t>
            </a:r>
          </a:p>
        </p:txBody>
      </p:sp>
      <p:sp>
        <p:nvSpPr>
          <p:cNvPr id="33" name="TextBox 32"/>
          <p:cNvSpPr txBox="1"/>
          <p:nvPr/>
        </p:nvSpPr>
        <p:spPr>
          <a:xfrm>
            <a:off x="3211086" y="4459374"/>
            <a:ext cx="522714" cy="230832"/>
          </a:xfrm>
          <a:prstGeom prst="rect">
            <a:avLst/>
          </a:prstGeom>
          <a:noFill/>
        </p:spPr>
        <p:txBody>
          <a:bodyPr vert="horz" wrap="square" rtlCol="0">
            <a:spAutoFit/>
          </a:bodyPr>
          <a:lstStyle/>
          <a:p>
            <a:pPr algn="l" rtl="0" eaLnBrk="1" fontAlgn="auto" hangingPunct="1">
              <a:lnSpc>
                <a:spcPct val="100000"/>
              </a:lnSpc>
              <a:spcBef>
                <a:spcPts val="0"/>
              </a:spcBef>
              <a:spcAft>
                <a:spcPts val="0"/>
              </a:spcAft>
            </a:pPr>
            <a:r>
              <a:rPr lang="en-US" sz="900" b="0" i="0" u="none" baseline="0" dirty="0">
                <a:solidFill>
                  <a:srgbClr val="2C6485"/>
                </a:solidFill>
                <a:latin typeface="Arial" panose="020B0604020202020204" pitchFamily="34" charset="0"/>
              </a:rPr>
              <a:t>Bank</a:t>
            </a:r>
          </a:p>
        </p:txBody>
      </p:sp>
      <p:cxnSp>
        <p:nvCxnSpPr>
          <p:cNvPr id="34" name="Straight Connector 33"/>
          <p:cNvCxnSpPr/>
          <p:nvPr/>
        </p:nvCxnSpPr>
        <p:spPr>
          <a:xfrm>
            <a:off x="5084531" y="2245101"/>
            <a:ext cx="0" cy="2479299"/>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4677317" y="4132892"/>
            <a:ext cx="814428" cy="818760"/>
          </a:xfrm>
          <a:prstGeom prst="rect">
            <a:avLst/>
          </a:prstGeom>
        </p:spPr>
      </p:pic>
      <p:sp>
        <p:nvSpPr>
          <p:cNvPr id="36" name="TextBox 35"/>
          <p:cNvSpPr txBox="1"/>
          <p:nvPr/>
        </p:nvSpPr>
        <p:spPr>
          <a:xfrm>
            <a:off x="5293260" y="4459374"/>
            <a:ext cx="955140" cy="230832"/>
          </a:xfrm>
          <a:prstGeom prst="rect">
            <a:avLst/>
          </a:prstGeom>
          <a:noFill/>
        </p:spPr>
        <p:txBody>
          <a:bodyPr vert="horz" wrap="square" rtlCol="0">
            <a:spAutoFit/>
          </a:bodyPr>
          <a:lstStyle/>
          <a:p>
            <a:pPr algn="l" rtl="0" eaLnBrk="1" fontAlgn="auto" hangingPunct="1">
              <a:lnSpc>
                <a:spcPct val="100000"/>
              </a:lnSpc>
              <a:spcBef>
                <a:spcPts val="0"/>
              </a:spcBef>
              <a:spcAft>
                <a:spcPts val="0"/>
              </a:spcAft>
            </a:pPr>
            <a:r>
              <a:rPr lang="en-US" sz="900" b="0" i="0" u="none" baseline="0" dirty="0">
                <a:solidFill>
                  <a:srgbClr val="2C6485"/>
                </a:solidFill>
                <a:latin typeface="Arial" panose="020B0604020202020204" pitchFamily="34" charset="0"/>
              </a:rPr>
              <a:t>Payback Loan</a:t>
            </a:r>
          </a:p>
        </p:txBody>
      </p:sp>
      <p:cxnSp>
        <p:nvCxnSpPr>
          <p:cNvPr id="37" name="Straight Connector 36"/>
          <p:cNvCxnSpPr/>
          <p:nvPr/>
        </p:nvCxnSpPr>
        <p:spPr>
          <a:xfrm>
            <a:off x="7010400" y="2225389"/>
            <a:ext cx="0" cy="3718211"/>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6587562" y="4296733"/>
            <a:ext cx="814428" cy="818761"/>
          </a:xfrm>
          <a:prstGeom prst="rect">
            <a:avLst/>
          </a:prstGeom>
        </p:spPr>
      </p:pic>
      <p:sp>
        <p:nvSpPr>
          <p:cNvPr id="39" name="TextBox 38"/>
          <p:cNvSpPr txBox="1"/>
          <p:nvPr/>
        </p:nvSpPr>
        <p:spPr>
          <a:xfrm>
            <a:off x="7203505" y="4590641"/>
            <a:ext cx="1635694" cy="230832"/>
          </a:xfrm>
          <a:prstGeom prst="rect">
            <a:avLst/>
          </a:prstGeom>
          <a:noFill/>
        </p:spPr>
        <p:txBody>
          <a:bodyPr vert="horz" wrap="square" rtlCol="0">
            <a:spAutoFit/>
          </a:bodyPr>
          <a:lstStyle/>
          <a:p>
            <a:pPr algn="l" rtl="0" eaLnBrk="1" fontAlgn="auto" hangingPunct="1">
              <a:lnSpc>
                <a:spcPct val="100000"/>
              </a:lnSpc>
              <a:spcBef>
                <a:spcPts val="0"/>
              </a:spcBef>
              <a:spcAft>
                <a:spcPts val="0"/>
              </a:spcAft>
            </a:pPr>
            <a:r>
              <a:rPr lang="en-US" sz="900" dirty="0">
                <a:solidFill>
                  <a:srgbClr val="2C6485"/>
                </a:solidFill>
                <a:latin typeface="Arial" panose="020B0604020202020204" pitchFamily="34" charset="0"/>
              </a:rPr>
              <a:t>Environmentally Sustainable</a:t>
            </a:r>
            <a:endParaRPr lang="en-US" sz="900" b="0" i="0" u="none" baseline="0" dirty="0">
              <a:solidFill>
                <a:srgbClr val="2C6485"/>
              </a:solidFill>
              <a:latin typeface="Arial" panose="020B0604020202020204" pitchFamily="34" charset="0"/>
            </a:endParaRPr>
          </a:p>
        </p:txBody>
      </p:sp>
      <p:pic>
        <p:nvPicPr>
          <p:cNvPr id="40" name="Picture 39"/>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6585396" y="4844562"/>
            <a:ext cx="818761" cy="818761"/>
          </a:xfrm>
          <a:prstGeom prst="rect">
            <a:avLst/>
          </a:prstGeom>
        </p:spPr>
      </p:pic>
      <p:sp>
        <p:nvSpPr>
          <p:cNvPr id="41" name="TextBox 40"/>
          <p:cNvSpPr txBox="1"/>
          <p:nvPr/>
        </p:nvSpPr>
        <p:spPr>
          <a:xfrm>
            <a:off x="7203505" y="5138470"/>
            <a:ext cx="1543872" cy="230832"/>
          </a:xfrm>
          <a:prstGeom prst="rect">
            <a:avLst/>
          </a:prstGeom>
          <a:noFill/>
        </p:spPr>
        <p:txBody>
          <a:bodyPr vert="horz" wrap="square" rtlCol="0">
            <a:spAutoFit/>
          </a:bodyPr>
          <a:lstStyle/>
          <a:p>
            <a:pPr algn="l" rtl="0" eaLnBrk="1" fontAlgn="auto" hangingPunct="1">
              <a:lnSpc>
                <a:spcPct val="100000"/>
              </a:lnSpc>
              <a:spcBef>
                <a:spcPts val="0"/>
              </a:spcBef>
              <a:spcAft>
                <a:spcPts val="0"/>
              </a:spcAft>
            </a:pPr>
            <a:r>
              <a:rPr lang="en-US" sz="900" dirty="0">
                <a:solidFill>
                  <a:srgbClr val="2C6485"/>
                </a:solidFill>
                <a:latin typeface="Arial" panose="020B0604020202020204" pitchFamily="34" charset="0"/>
              </a:rPr>
              <a:t>Energy and Water Savings</a:t>
            </a:r>
            <a:endParaRPr lang="en-US" sz="900" b="0" i="0" u="none" baseline="0" dirty="0">
              <a:solidFill>
                <a:srgbClr val="2C6485"/>
              </a:solidFill>
              <a:latin typeface="Arial" panose="020B0604020202020204" pitchFamily="34" charset="0"/>
            </a:endParaRPr>
          </a:p>
        </p:txBody>
      </p:sp>
      <p:pic>
        <p:nvPicPr>
          <p:cNvPr id="42" name="Picture 41"/>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6585396" y="5444781"/>
            <a:ext cx="818761" cy="818761"/>
          </a:xfrm>
          <a:prstGeom prst="rect">
            <a:avLst/>
          </a:prstGeom>
        </p:spPr>
      </p:pic>
      <p:sp>
        <p:nvSpPr>
          <p:cNvPr id="43" name="TextBox 42"/>
          <p:cNvSpPr txBox="1"/>
          <p:nvPr/>
        </p:nvSpPr>
        <p:spPr>
          <a:xfrm>
            <a:off x="7203504" y="5658812"/>
            <a:ext cx="1543872" cy="369332"/>
          </a:xfrm>
          <a:prstGeom prst="rect">
            <a:avLst/>
          </a:prstGeom>
          <a:noFill/>
        </p:spPr>
        <p:txBody>
          <a:bodyPr vert="horz" wrap="square" rtlCol="0">
            <a:spAutoFit/>
          </a:bodyPr>
          <a:lstStyle/>
          <a:p>
            <a:pPr algn="l" rtl="0" eaLnBrk="1" fontAlgn="auto" hangingPunct="1">
              <a:lnSpc>
                <a:spcPct val="100000"/>
              </a:lnSpc>
              <a:spcBef>
                <a:spcPts val="0"/>
              </a:spcBef>
              <a:spcAft>
                <a:spcPts val="0"/>
              </a:spcAft>
            </a:pPr>
            <a:r>
              <a:rPr lang="en-US" sz="900" dirty="0">
                <a:solidFill>
                  <a:srgbClr val="2C6485"/>
                </a:solidFill>
                <a:latin typeface="Arial" panose="020B0604020202020204" pitchFamily="34" charset="0"/>
              </a:rPr>
              <a:t>Save on Operation and Maintenance Costs</a:t>
            </a:r>
            <a:endParaRPr lang="en-US" sz="900" b="0" i="0" u="none" baseline="0" dirty="0">
              <a:solidFill>
                <a:srgbClr val="2C6485"/>
              </a:solidFill>
              <a:latin typeface="Arial" panose="020B0604020202020204" pitchFamily="34" charset="0"/>
            </a:endParaRPr>
          </a:p>
        </p:txBody>
      </p:sp>
      <p:pic>
        <p:nvPicPr>
          <p:cNvPr id="44" name="Picture 43"/>
          <p:cNvPicPr>
            <a:picLocks noChangeAspect="1"/>
          </p:cNvPicPr>
          <p:nvPr/>
        </p:nvPicPr>
        <p:blipFill>
          <a:blip r:embed="rId17" cstate="print">
            <a:extLst>
              <a:ext uri="{28A0092B-C50C-407E-A947-70E740481C1C}">
                <a14:useLocalDpi xmlns:a14="http://schemas.microsoft.com/office/drawing/2010/main" xmlns="" val="0"/>
              </a:ext>
            </a:extLst>
          </a:blip>
          <a:stretch>
            <a:fillRect/>
          </a:stretch>
        </p:blipFill>
        <p:spPr>
          <a:xfrm>
            <a:off x="6583219" y="2122485"/>
            <a:ext cx="823116" cy="818760"/>
          </a:xfrm>
          <a:prstGeom prst="rect">
            <a:avLst/>
          </a:prstGeom>
        </p:spPr>
      </p:pic>
      <p:pic>
        <p:nvPicPr>
          <p:cNvPr id="45" name="Picture 44"/>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6621180" y="3195611"/>
            <a:ext cx="814428" cy="818761"/>
          </a:xfrm>
          <a:prstGeom prst="rect">
            <a:avLst/>
          </a:prstGeom>
        </p:spPr>
      </p:pic>
      <p:pic>
        <p:nvPicPr>
          <p:cNvPr id="46" name="Picture 45"/>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6621181" y="2642381"/>
            <a:ext cx="814427" cy="818760"/>
          </a:xfrm>
          <a:prstGeom prst="rect">
            <a:avLst/>
          </a:prstGeom>
        </p:spPr>
      </p:pic>
      <p:pic>
        <p:nvPicPr>
          <p:cNvPr id="47" name="Picture 46"/>
          <p:cNvPicPr>
            <a:picLocks noChangeAspect="1"/>
          </p:cNvPicPr>
          <p:nvPr/>
        </p:nvPicPr>
        <p:blipFill>
          <a:blip r:embed="rId20" cstate="print">
            <a:extLst>
              <a:ext uri="{28A0092B-C50C-407E-A947-70E740481C1C}">
                <a14:useLocalDpi xmlns:a14="http://schemas.microsoft.com/office/drawing/2010/main" xmlns="" val="0"/>
              </a:ext>
            </a:extLst>
          </a:blip>
          <a:stretch>
            <a:fillRect/>
          </a:stretch>
        </p:blipFill>
        <p:spPr>
          <a:xfrm>
            <a:off x="6587562" y="3733800"/>
            <a:ext cx="814428" cy="818761"/>
          </a:xfrm>
          <a:prstGeom prst="rect">
            <a:avLst/>
          </a:prstGeom>
        </p:spPr>
      </p:pic>
      <p:sp>
        <p:nvSpPr>
          <p:cNvPr id="48" name="TextBox 47"/>
          <p:cNvSpPr txBox="1"/>
          <p:nvPr/>
        </p:nvSpPr>
        <p:spPr>
          <a:xfrm>
            <a:off x="7204371" y="2384068"/>
            <a:ext cx="1391472" cy="369332"/>
          </a:xfrm>
          <a:prstGeom prst="rect">
            <a:avLst/>
          </a:prstGeom>
          <a:noFill/>
        </p:spPr>
        <p:txBody>
          <a:bodyPr vert="horz" wrap="square" rtlCol="0">
            <a:spAutoFit/>
          </a:bodyPr>
          <a:lstStyle/>
          <a:p>
            <a:pPr algn="l" rtl="0" eaLnBrk="1" fontAlgn="auto" hangingPunct="1">
              <a:lnSpc>
                <a:spcPct val="100000"/>
              </a:lnSpc>
              <a:spcBef>
                <a:spcPts val="0"/>
              </a:spcBef>
              <a:spcAft>
                <a:spcPts val="0"/>
              </a:spcAft>
            </a:pPr>
            <a:r>
              <a:rPr lang="en-US" sz="900" dirty="0">
                <a:solidFill>
                  <a:srgbClr val="2C6485"/>
                </a:solidFill>
                <a:latin typeface="Arial" panose="020B0604020202020204" pitchFamily="34" charset="0"/>
              </a:rPr>
              <a:t>Improve the Working Environment</a:t>
            </a:r>
            <a:endParaRPr lang="en-US" sz="900" b="0" i="0" u="none" baseline="0" dirty="0">
              <a:solidFill>
                <a:srgbClr val="2C6485"/>
              </a:solidFill>
              <a:latin typeface="Arial" panose="020B0604020202020204" pitchFamily="34" charset="0"/>
            </a:endParaRPr>
          </a:p>
        </p:txBody>
      </p:sp>
      <p:sp>
        <p:nvSpPr>
          <p:cNvPr id="49" name="TextBox 48"/>
          <p:cNvSpPr txBox="1"/>
          <p:nvPr/>
        </p:nvSpPr>
        <p:spPr>
          <a:xfrm>
            <a:off x="7203505" y="2953269"/>
            <a:ext cx="1543872" cy="230832"/>
          </a:xfrm>
          <a:prstGeom prst="rect">
            <a:avLst/>
          </a:prstGeom>
          <a:noFill/>
        </p:spPr>
        <p:txBody>
          <a:bodyPr vert="horz" wrap="square" rtlCol="0">
            <a:spAutoFit/>
          </a:bodyPr>
          <a:lstStyle/>
          <a:p>
            <a:pPr algn="l" rtl="0" eaLnBrk="1" fontAlgn="auto" hangingPunct="1">
              <a:lnSpc>
                <a:spcPct val="100000"/>
              </a:lnSpc>
              <a:spcBef>
                <a:spcPts val="0"/>
              </a:spcBef>
              <a:spcAft>
                <a:spcPts val="0"/>
              </a:spcAft>
            </a:pPr>
            <a:r>
              <a:rPr lang="en-US" sz="900" b="0" i="0" u="none" baseline="0" dirty="0">
                <a:solidFill>
                  <a:srgbClr val="2C6485"/>
                </a:solidFill>
                <a:latin typeface="Arial" panose="020B0604020202020204" pitchFamily="34" charset="0"/>
              </a:rPr>
              <a:t>Support Student Learning</a:t>
            </a:r>
          </a:p>
        </p:txBody>
      </p:sp>
      <p:sp>
        <p:nvSpPr>
          <p:cNvPr id="50" name="TextBox 49"/>
          <p:cNvSpPr txBox="1"/>
          <p:nvPr/>
        </p:nvSpPr>
        <p:spPr>
          <a:xfrm>
            <a:off x="7203504" y="3453523"/>
            <a:ext cx="1635695" cy="369332"/>
          </a:xfrm>
          <a:prstGeom prst="rect">
            <a:avLst/>
          </a:prstGeom>
          <a:noFill/>
        </p:spPr>
        <p:txBody>
          <a:bodyPr vert="horz" wrap="square" rtlCol="0">
            <a:spAutoFit/>
          </a:bodyPr>
          <a:lstStyle/>
          <a:p>
            <a:pPr algn="l" rtl="0" eaLnBrk="1" fontAlgn="auto" hangingPunct="1">
              <a:lnSpc>
                <a:spcPct val="100000"/>
              </a:lnSpc>
              <a:spcBef>
                <a:spcPts val="0"/>
              </a:spcBef>
              <a:spcAft>
                <a:spcPts val="0"/>
              </a:spcAft>
            </a:pPr>
            <a:r>
              <a:rPr lang="en-US" sz="900" dirty="0">
                <a:solidFill>
                  <a:srgbClr val="2C6485"/>
                </a:solidFill>
                <a:latin typeface="Arial" panose="020B0604020202020204" pitchFamily="34" charset="0"/>
              </a:rPr>
              <a:t>Community Engagement &amp; Economic Development</a:t>
            </a:r>
          </a:p>
        </p:txBody>
      </p:sp>
      <p:sp>
        <p:nvSpPr>
          <p:cNvPr id="51" name="TextBox 50"/>
          <p:cNvSpPr txBox="1"/>
          <p:nvPr/>
        </p:nvSpPr>
        <p:spPr>
          <a:xfrm>
            <a:off x="7203504" y="4027708"/>
            <a:ext cx="1464065" cy="369332"/>
          </a:xfrm>
          <a:prstGeom prst="rect">
            <a:avLst/>
          </a:prstGeom>
          <a:noFill/>
        </p:spPr>
        <p:txBody>
          <a:bodyPr vert="horz" wrap="square" rtlCol="0">
            <a:spAutoFit/>
          </a:bodyPr>
          <a:lstStyle/>
          <a:p>
            <a:pPr algn="l" rtl="0" eaLnBrk="1" fontAlgn="auto" hangingPunct="1">
              <a:lnSpc>
                <a:spcPct val="100000"/>
              </a:lnSpc>
              <a:spcBef>
                <a:spcPts val="0"/>
              </a:spcBef>
              <a:spcAft>
                <a:spcPts val="0"/>
              </a:spcAft>
            </a:pPr>
            <a:r>
              <a:rPr lang="en-US" sz="900" dirty="0">
                <a:solidFill>
                  <a:srgbClr val="2C6485"/>
                </a:solidFill>
                <a:latin typeface="Arial" panose="020B0604020202020204" pitchFamily="34" charset="0"/>
              </a:rPr>
              <a:t>Accomplish Performance Goals</a:t>
            </a:r>
            <a:endParaRPr lang="en-US" sz="900" b="0" i="0" u="none" baseline="0" dirty="0">
              <a:solidFill>
                <a:srgbClr val="2C6485"/>
              </a:solidFill>
              <a:latin typeface="Arial" panose="020B0604020202020204" pitchFamily="34" charset="0"/>
            </a:endParaRPr>
          </a:p>
        </p:txBody>
      </p:sp>
      <p:cxnSp>
        <p:nvCxnSpPr>
          <p:cNvPr id="52" name="Straight Arrow Connector 51"/>
          <p:cNvCxnSpPr/>
          <p:nvPr/>
        </p:nvCxnSpPr>
        <p:spPr>
          <a:xfrm>
            <a:off x="1514064" y="984145"/>
            <a:ext cx="138153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702995" y="984145"/>
            <a:ext cx="1250005"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623397" y="984145"/>
            <a:ext cx="1250005"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1828800" y="4590641"/>
            <a:ext cx="762000" cy="0"/>
          </a:xfrm>
          <a:prstGeom prst="straightConnector1">
            <a:avLst/>
          </a:prstGeom>
          <a:ln w="127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788608" y="4590641"/>
            <a:ext cx="888709" cy="0"/>
          </a:xfrm>
          <a:prstGeom prst="straightConnector1">
            <a:avLst/>
          </a:prstGeom>
          <a:ln w="127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5084531" y="4844562"/>
            <a:ext cx="9034" cy="1065806"/>
          </a:xfrm>
          <a:prstGeom prst="straightConnector1">
            <a:avLst/>
          </a:prstGeom>
          <a:ln w="127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084531" y="5902162"/>
            <a:ext cx="1621069" cy="820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084531" y="2394797"/>
            <a:ext cx="1240069"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324600" y="2394797"/>
            <a:ext cx="0" cy="339640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6324600" y="2531865"/>
            <a:ext cx="41598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6324600" y="3090751"/>
            <a:ext cx="41598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6324600" y="3610090"/>
            <a:ext cx="41598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6324600" y="4143124"/>
            <a:ext cx="41598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6324600" y="4690206"/>
            <a:ext cx="41598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6324600" y="5253886"/>
            <a:ext cx="41598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6324600" y="5791202"/>
            <a:ext cx="41598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79339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Slide Number Placeholder 2"/>
          <p:cNvSpPr>
            <a:spLocks noGrp="1"/>
          </p:cNvSpPr>
          <p:nvPr>
            <p:ph type="sldNum" sz="quarter" idx="16"/>
          </p:nvPr>
        </p:nvSpPr>
        <p:spPr/>
        <p:txBody>
          <a:bodyPr/>
          <a:lstStyle/>
          <a:p>
            <a:fld id="{6AB0928F-7367-4267-AF3B-5A7098066B3F}" type="slidenum">
              <a:rPr lang="en-US" smtClean="0"/>
              <a:pPr/>
              <a:t>22</a:t>
            </a:fld>
            <a:endParaRPr lang="en-US" dirty="0"/>
          </a:p>
        </p:txBody>
      </p:sp>
      <p:sp>
        <p:nvSpPr>
          <p:cNvPr id="4" name="Text Placeholder 3"/>
          <p:cNvSpPr>
            <a:spLocks noGrp="1"/>
          </p:cNvSpPr>
          <p:nvPr>
            <p:ph type="body" sz="quarter" idx="18"/>
          </p:nvPr>
        </p:nvSpPr>
        <p:spPr/>
        <p:txBody>
          <a:bodyPr/>
          <a:lstStyle/>
          <a:p>
            <a:endParaRPr lang="en-US" dirty="0"/>
          </a:p>
        </p:txBody>
      </p:sp>
    </p:spTree>
    <p:extLst>
      <p:ext uri="{BB962C8B-B14F-4D97-AF65-F5344CB8AC3E}">
        <p14:creationId xmlns:p14="http://schemas.microsoft.com/office/powerpoint/2010/main" xmlns="" val="866664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71800"/>
            <a:ext cx="6858000" cy="1123200"/>
          </a:xfrm>
        </p:spPr>
        <p:txBody>
          <a:bodyPr/>
          <a:lstStyle/>
          <a:p>
            <a:r>
              <a:rPr lang="en-US" b="1" dirty="0"/>
              <a:t>Contact:</a:t>
            </a:r>
            <a:br>
              <a:rPr lang="en-US" b="1" dirty="0"/>
            </a:br>
            <a:r>
              <a:rPr lang="en-US" b="1" dirty="0"/>
              <a:t/>
            </a:r>
            <a:br>
              <a:rPr lang="en-US" b="1" dirty="0"/>
            </a:br>
            <a:r>
              <a:rPr lang="en-US" b="1" dirty="0"/>
              <a:t>Drew  Eanes</a:t>
            </a:r>
            <a:br>
              <a:rPr lang="en-US" b="1" dirty="0"/>
            </a:br>
            <a:r>
              <a:rPr lang="en-US" dirty="0"/>
              <a:t>Business Development Manager</a:t>
            </a:r>
            <a:br>
              <a:rPr lang="en-US" dirty="0"/>
            </a:br>
            <a:r>
              <a:rPr lang="en-US" dirty="0"/>
              <a:t/>
            </a:r>
            <a:br>
              <a:rPr lang="en-US" dirty="0"/>
            </a:br>
            <a:r>
              <a:rPr lang="en-US" dirty="0"/>
              <a:t>T 913-221-7900</a:t>
            </a:r>
            <a:br>
              <a:rPr lang="en-US" dirty="0"/>
            </a:br>
            <a:r>
              <a:rPr lang="en-US" dirty="0"/>
              <a:t>deanes@opterraenergy.com</a:t>
            </a:r>
            <a:br>
              <a:rPr lang="en-US" dirty="0"/>
            </a:br>
            <a:r>
              <a:rPr lang="en-US" dirty="0"/>
              <a:t> </a:t>
            </a:r>
            <a:br>
              <a:rPr lang="en-US" dirty="0"/>
            </a:br>
            <a:r>
              <a:rPr lang="en-US" dirty="0"/>
              <a:t/>
            </a:r>
            <a:br>
              <a:rPr lang="en-US" dirty="0"/>
            </a:br>
            <a:r>
              <a:rPr lang="en-US" dirty="0"/>
              <a:t/>
            </a:r>
            <a:br>
              <a:rPr lang="en-US" dirty="0"/>
            </a:br>
            <a:r>
              <a:rPr lang="en-US" b="1" dirty="0"/>
              <a:t>www.opterraenergy.com</a:t>
            </a:r>
          </a:p>
        </p:txBody>
      </p:sp>
      <p:sp>
        <p:nvSpPr>
          <p:cNvPr id="3" name="Slide Number Placeholder 2"/>
          <p:cNvSpPr>
            <a:spLocks noGrp="1"/>
          </p:cNvSpPr>
          <p:nvPr>
            <p:ph type="sldNum" sz="quarter" idx="16"/>
          </p:nvPr>
        </p:nvSpPr>
        <p:spPr/>
        <p:txBody>
          <a:bodyPr/>
          <a:lstStyle/>
          <a:p>
            <a:fld id="{6AB0928F-7367-4267-AF3B-5A7098066B3F}" type="slidenum">
              <a:rPr lang="en-US" smtClean="0"/>
              <a:pPr/>
              <a:t>23</a:t>
            </a:fld>
            <a:endParaRPr lang="en-US" dirty="0"/>
          </a:p>
        </p:txBody>
      </p:sp>
      <p:sp>
        <p:nvSpPr>
          <p:cNvPr id="4" name="Text Placeholder 3"/>
          <p:cNvSpPr>
            <a:spLocks noGrp="1"/>
          </p:cNvSpPr>
          <p:nvPr>
            <p:ph type="body" sz="quarter" idx="18"/>
          </p:nvPr>
        </p:nvSpPr>
        <p:spPr/>
        <p:txBody>
          <a:bodyPr/>
          <a:lstStyle/>
          <a:p>
            <a:r>
              <a:rPr lang="en-US" dirty="0"/>
              <a:t>MARE 2017</a:t>
            </a:r>
          </a:p>
        </p:txBody>
      </p:sp>
    </p:spTree>
    <p:extLst>
      <p:ext uri="{BB962C8B-B14F-4D97-AF65-F5344CB8AC3E}">
        <p14:creationId xmlns:p14="http://schemas.microsoft.com/office/powerpoint/2010/main" xmlns="" val="4213626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Agenda</a:t>
            </a:r>
          </a:p>
        </p:txBody>
      </p:sp>
      <p:sp>
        <p:nvSpPr>
          <p:cNvPr id="3" name="Content Placeholder 2"/>
          <p:cNvSpPr>
            <a:spLocks noGrp="1"/>
          </p:cNvSpPr>
          <p:nvPr>
            <p:ph sz="quarter" idx="17"/>
          </p:nvPr>
        </p:nvSpPr>
        <p:spPr/>
        <p:txBody>
          <a:bodyPr/>
          <a:lstStyle/>
          <a:p>
            <a:pPr marL="400050" indent="-400050">
              <a:lnSpc>
                <a:spcPct val="150000"/>
              </a:lnSpc>
              <a:buAutoNum type="romanUcPeriod"/>
            </a:pPr>
            <a:r>
              <a:rPr lang="en-US" sz="2800" dirty="0"/>
              <a:t>K-12 School Concerns</a:t>
            </a:r>
          </a:p>
          <a:p>
            <a:pPr marL="400050" indent="-400050">
              <a:lnSpc>
                <a:spcPct val="150000"/>
              </a:lnSpc>
              <a:buAutoNum type="romanUcPeriod"/>
            </a:pPr>
            <a:r>
              <a:rPr lang="en-US" sz="2800" dirty="0"/>
              <a:t>Consider Your Options</a:t>
            </a:r>
          </a:p>
          <a:p>
            <a:pPr marL="400050" indent="-400050">
              <a:lnSpc>
                <a:spcPct val="150000"/>
              </a:lnSpc>
              <a:buAutoNum type="romanUcPeriod"/>
            </a:pPr>
            <a:r>
              <a:rPr lang="en-US" sz="2800" dirty="0"/>
              <a:t>Going Beyond</a:t>
            </a:r>
          </a:p>
          <a:p>
            <a:pPr marL="400050" indent="-400050">
              <a:lnSpc>
                <a:spcPct val="150000"/>
              </a:lnSpc>
              <a:buAutoNum type="romanUcPeriod"/>
            </a:pPr>
            <a:r>
              <a:rPr lang="en-US" sz="2800" dirty="0"/>
              <a:t>A Proven Approach: Mexico Public Schools</a:t>
            </a:r>
          </a:p>
          <a:p>
            <a:pPr marL="400050" indent="-400050">
              <a:lnSpc>
                <a:spcPct val="150000"/>
              </a:lnSpc>
              <a:buAutoNum type="romanUcPeriod"/>
            </a:pPr>
            <a:r>
              <a:rPr lang="en-US" sz="2800" dirty="0"/>
              <a:t>Questions</a:t>
            </a:r>
          </a:p>
          <a:p>
            <a:pPr marL="400050" indent="-400050">
              <a:buAutoNum type="romanUcPeriod"/>
            </a:pPr>
            <a:endParaRPr lang="en-US" dirty="0"/>
          </a:p>
          <a:p>
            <a:pPr marL="400050" indent="-400050">
              <a:buAutoNum type="romanUcPeriod"/>
            </a:pPr>
            <a:endParaRPr lang="en-US" dirty="0"/>
          </a:p>
        </p:txBody>
      </p:sp>
      <p:sp>
        <p:nvSpPr>
          <p:cNvPr id="4" name="Slide Number Placeholder 3"/>
          <p:cNvSpPr>
            <a:spLocks noGrp="1"/>
          </p:cNvSpPr>
          <p:nvPr>
            <p:ph type="sldNum" sz="quarter" idx="16"/>
          </p:nvPr>
        </p:nvSpPr>
        <p:spPr/>
        <p:txBody>
          <a:bodyPr/>
          <a:lstStyle/>
          <a:p>
            <a:fld id="{6AB0928F-7367-4267-AF3B-5A7098066B3F}" type="slidenum">
              <a:rPr lang="en-US" smtClean="0"/>
              <a:pPr/>
              <a:t>3</a:t>
            </a:fld>
            <a:endParaRPr lang="en-US" dirty="0"/>
          </a:p>
        </p:txBody>
      </p:sp>
      <p:sp>
        <p:nvSpPr>
          <p:cNvPr id="5" name="Text Placeholder 4"/>
          <p:cNvSpPr>
            <a:spLocks noGrp="1"/>
          </p:cNvSpPr>
          <p:nvPr>
            <p:ph type="body" sz="quarter" idx="18"/>
          </p:nvPr>
        </p:nvSpPr>
        <p:spPr/>
        <p:txBody>
          <a:bodyPr/>
          <a:lstStyle/>
          <a:p>
            <a:endParaRPr lang="en-US" dirty="0"/>
          </a:p>
        </p:txBody>
      </p:sp>
    </p:spTree>
    <p:extLst>
      <p:ext uri="{BB962C8B-B14F-4D97-AF65-F5344CB8AC3E}">
        <p14:creationId xmlns:p14="http://schemas.microsoft.com/office/powerpoint/2010/main" xmlns="" val="1564215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K-12 School Concerns</a:t>
            </a:r>
          </a:p>
        </p:txBody>
      </p:sp>
      <p:sp>
        <p:nvSpPr>
          <p:cNvPr id="3" name="Slide Number Placeholder 2"/>
          <p:cNvSpPr>
            <a:spLocks noGrp="1"/>
          </p:cNvSpPr>
          <p:nvPr>
            <p:ph type="sldNum" sz="quarter" idx="16"/>
          </p:nvPr>
        </p:nvSpPr>
        <p:spPr/>
        <p:txBody>
          <a:bodyPr/>
          <a:lstStyle/>
          <a:p>
            <a:fld id="{6AB0928F-7367-4267-AF3B-5A7098066B3F}" type="slidenum">
              <a:rPr lang="en-US" smtClean="0"/>
              <a:pPr/>
              <a:t>4</a:t>
            </a:fld>
            <a:endParaRPr lang="en-US" dirty="0"/>
          </a:p>
        </p:txBody>
      </p:sp>
      <p:sp>
        <p:nvSpPr>
          <p:cNvPr id="4" name="Text Placeholder 3"/>
          <p:cNvSpPr>
            <a:spLocks noGrp="1"/>
          </p:cNvSpPr>
          <p:nvPr>
            <p:ph type="body" sz="quarter" idx="18"/>
          </p:nvPr>
        </p:nvSpPr>
        <p:spPr/>
        <p:txBody>
          <a:bodyPr/>
          <a:lstStyle/>
          <a:p>
            <a:r>
              <a:rPr lang="en-US" dirty="0"/>
              <a:t>MARE 2017</a:t>
            </a:r>
          </a:p>
        </p:txBody>
      </p:sp>
    </p:spTree>
    <p:extLst>
      <p:ext uri="{BB962C8B-B14F-4D97-AF65-F5344CB8AC3E}">
        <p14:creationId xmlns:p14="http://schemas.microsoft.com/office/powerpoint/2010/main" xmlns="" val="859704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086478" y="3581400"/>
            <a:ext cx="2872672" cy="405950"/>
          </a:xfrm>
          <a:prstGeom prst="rect">
            <a:avLst/>
          </a:prstGeom>
          <a:solidFill>
            <a:srgbClr val="2C6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US" sz="1800" b="0" i="0" u="none" baseline="0" dirty="0">
              <a:solidFill>
                <a:srgbClr val="FFFFFF"/>
              </a:solidFill>
              <a:latin typeface="Arial" panose="020B0604020202020204" pitchFamily="34" charset="0"/>
            </a:endParaRPr>
          </a:p>
        </p:txBody>
      </p:sp>
      <p:sp>
        <p:nvSpPr>
          <p:cNvPr id="8" name="Rectangle 7"/>
          <p:cNvSpPr/>
          <p:nvPr/>
        </p:nvSpPr>
        <p:spPr>
          <a:xfrm>
            <a:off x="1143000" y="3581400"/>
            <a:ext cx="2555060" cy="4059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US" sz="1800" b="0" i="0" u="none" baseline="0" dirty="0">
              <a:solidFill>
                <a:srgbClr val="FFFFFF"/>
              </a:solidFill>
              <a:latin typeface="Arial" panose="020B0604020202020204" pitchFamily="34" charset="0"/>
            </a:endParaRPr>
          </a:p>
        </p:txBody>
      </p:sp>
      <p:sp>
        <p:nvSpPr>
          <p:cNvPr id="6" name="Rectangle 5"/>
          <p:cNvSpPr/>
          <p:nvPr/>
        </p:nvSpPr>
        <p:spPr>
          <a:xfrm>
            <a:off x="2819400" y="2286000"/>
            <a:ext cx="5486400" cy="60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US" sz="1800" b="0" i="0" u="none" baseline="0" dirty="0">
              <a:solidFill>
                <a:srgbClr val="FFFFFF"/>
              </a:solidFill>
              <a:latin typeface="Arial" panose="020B0604020202020204" pitchFamily="34" charset="0"/>
            </a:endParaRPr>
          </a:p>
        </p:txBody>
      </p:sp>
      <p:sp>
        <p:nvSpPr>
          <p:cNvPr id="7" name="Rectangle 6"/>
          <p:cNvSpPr/>
          <p:nvPr/>
        </p:nvSpPr>
        <p:spPr>
          <a:xfrm>
            <a:off x="6514088" y="3048000"/>
            <a:ext cx="1563112" cy="38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US" sz="1800" b="0" i="0" u="none" baseline="0" dirty="0">
              <a:solidFill>
                <a:srgbClr val="FFFFFF"/>
              </a:solidFill>
              <a:latin typeface="Arial" panose="020B0604020202020204" pitchFamily="34" charset="0"/>
            </a:endParaRPr>
          </a:p>
        </p:txBody>
      </p:sp>
      <p:sp>
        <p:nvSpPr>
          <p:cNvPr id="2" name="Title 1"/>
          <p:cNvSpPr>
            <a:spLocks noGrp="1"/>
          </p:cNvSpPr>
          <p:nvPr>
            <p:ph type="title"/>
          </p:nvPr>
        </p:nvSpPr>
        <p:spPr/>
        <p:txBody>
          <a:bodyPr/>
          <a:lstStyle/>
          <a:p>
            <a:r>
              <a:rPr lang="en-US" dirty="0"/>
              <a:t>Good Enough</a:t>
            </a:r>
          </a:p>
        </p:txBody>
      </p:sp>
      <p:sp>
        <p:nvSpPr>
          <p:cNvPr id="4" name="Slide Number Placeholder 3"/>
          <p:cNvSpPr>
            <a:spLocks noGrp="1"/>
          </p:cNvSpPr>
          <p:nvPr>
            <p:ph type="sldNum" sz="quarter" idx="16"/>
          </p:nvPr>
        </p:nvSpPr>
        <p:spPr/>
        <p:txBody>
          <a:bodyPr/>
          <a:lstStyle/>
          <a:p>
            <a:fld id="{6AB0928F-7367-4267-AF3B-5A7098066B3F}" type="slidenum">
              <a:rPr lang="en-US" smtClean="0"/>
              <a:pPr/>
              <a:t>5</a:t>
            </a:fld>
            <a:endParaRPr lang="en-US" dirty="0"/>
          </a:p>
        </p:txBody>
      </p:sp>
      <p:sp>
        <p:nvSpPr>
          <p:cNvPr id="5" name="Text Placeholder 4"/>
          <p:cNvSpPr>
            <a:spLocks noGrp="1"/>
          </p:cNvSpPr>
          <p:nvPr>
            <p:ph type="body" sz="quarter" idx="18"/>
          </p:nvPr>
        </p:nvSpPr>
        <p:spPr/>
        <p:txBody>
          <a:bodyPr/>
          <a:lstStyle/>
          <a:p>
            <a:r>
              <a:rPr lang="en-US" dirty="0"/>
              <a:t>MARE 2017</a:t>
            </a:r>
          </a:p>
        </p:txBody>
      </p:sp>
      <p:sp>
        <p:nvSpPr>
          <p:cNvPr id="3" name="Content Placeholder 2"/>
          <p:cNvSpPr>
            <a:spLocks noGrp="1"/>
          </p:cNvSpPr>
          <p:nvPr>
            <p:ph sz="quarter" idx="17"/>
          </p:nvPr>
        </p:nvSpPr>
        <p:spPr>
          <a:xfrm>
            <a:off x="460512" y="1143000"/>
            <a:ext cx="8226287" cy="4572000"/>
          </a:xfrm>
        </p:spPr>
        <p:txBody>
          <a:bodyPr anchor="ctr">
            <a:normAutofit/>
          </a:bodyPr>
          <a:lstStyle/>
          <a:p>
            <a:pPr marL="0" indent="0" algn="ctr">
              <a:lnSpc>
                <a:spcPct val="100000"/>
              </a:lnSpc>
              <a:spcBef>
                <a:spcPts val="600"/>
              </a:spcBef>
              <a:buNone/>
            </a:pPr>
            <a:r>
              <a:rPr lang="en-US" sz="3200" dirty="0"/>
              <a:t>More than </a:t>
            </a:r>
            <a:r>
              <a:rPr lang="en-US" sz="4000" b="1" dirty="0">
                <a:solidFill>
                  <a:srgbClr val="3C3D3E"/>
                </a:solidFill>
              </a:rPr>
              <a:t>53% of public schools</a:t>
            </a:r>
          </a:p>
          <a:p>
            <a:pPr marL="0" indent="0" algn="ctr">
              <a:lnSpc>
                <a:spcPct val="100000"/>
              </a:lnSpc>
              <a:spcBef>
                <a:spcPts val="600"/>
              </a:spcBef>
              <a:buNone/>
            </a:pPr>
            <a:r>
              <a:rPr lang="en-US" sz="3200" dirty="0"/>
              <a:t>need to make investments for </a:t>
            </a:r>
            <a:r>
              <a:rPr lang="en-US" sz="3200" b="1" dirty="0">
                <a:solidFill>
                  <a:schemeClr val="lt1"/>
                </a:solidFill>
              </a:rPr>
              <a:t>repairs</a:t>
            </a:r>
            <a:r>
              <a:rPr lang="en-US" sz="3200" dirty="0">
                <a:solidFill>
                  <a:schemeClr val="lt1"/>
                </a:solidFill>
              </a:rPr>
              <a:t>,</a:t>
            </a:r>
          </a:p>
          <a:p>
            <a:pPr marL="0" indent="0" algn="ctr">
              <a:lnSpc>
                <a:spcPct val="100000"/>
              </a:lnSpc>
              <a:spcBef>
                <a:spcPts val="600"/>
              </a:spcBef>
              <a:buNone/>
            </a:pPr>
            <a:r>
              <a:rPr lang="en-US" sz="3200" b="1" dirty="0">
                <a:solidFill>
                  <a:schemeClr val="lt1"/>
                </a:solidFill>
              </a:rPr>
              <a:t>renovations</a:t>
            </a:r>
            <a:r>
              <a:rPr lang="en-US" sz="3200" dirty="0">
                <a:solidFill>
                  <a:schemeClr val="lt1"/>
                </a:solidFill>
              </a:rPr>
              <a:t>, </a:t>
            </a:r>
            <a:r>
              <a:rPr lang="en-US" sz="3200" dirty="0"/>
              <a:t>&amp; </a:t>
            </a:r>
            <a:r>
              <a:rPr lang="en-US" sz="3200" b="1" dirty="0">
                <a:solidFill>
                  <a:schemeClr val="bg1"/>
                </a:solidFill>
              </a:rPr>
              <a:t>modernization</a:t>
            </a:r>
            <a:r>
              <a:rPr lang="en-US" sz="3200" dirty="0"/>
              <a:t> to be</a:t>
            </a:r>
          </a:p>
          <a:p>
            <a:pPr marL="0" indent="0" algn="ctr">
              <a:lnSpc>
                <a:spcPct val="100000"/>
              </a:lnSpc>
              <a:spcBef>
                <a:spcPts val="600"/>
              </a:spcBef>
              <a:buNone/>
            </a:pPr>
            <a:r>
              <a:rPr lang="en-US" sz="3200" dirty="0"/>
              <a:t>considered in “good” condition.</a:t>
            </a:r>
            <a:endParaRPr lang="en-US" sz="3600" dirty="0"/>
          </a:p>
        </p:txBody>
      </p:sp>
    </p:spTree>
    <p:extLst>
      <p:ext uri="{BB962C8B-B14F-4D97-AF65-F5344CB8AC3E}">
        <p14:creationId xmlns:p14="http://schemas.microsoft.com/office/powerpoint/2010/main" xmlns="" val="1531174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16627"/>
            <a:ext cx="6858000" cy="1123200"/>
          </a:xfrm>
        </p:spPr>
        <p:txBody>
          <a:bodyPr>
            <a:normAutofit/>
          </a:bodyPr>
          <a:lstStyle/>
          <a:p>
            <a:r>
              <a:rPr lang="en-US" dirty="0"/>
              <a:t>The Vicious Cycle </a:t>
            </a:r>
          </a:p>
        </p:txBody>
      </p:sp>
      <p:sp>
        <p:nvSpPr>
          <p:cNvPr id="9" name="Text Placeholder 8"/>
          <p:cNvSpPr>
            <a:spLocks noGrp="1"/>
          </p:cNvSpPr>
          <p:nvPr>
            <p:ph type="body" sz="quarter" idx="19"/>
          </p:nvPr>
        </p:nvSpPr>
        <p:spPr/>
        <p:txBody>
          <a:bodyPr/>
          <a:lstStyle/>
          <a:p>
            <a:r>
              <a:rPr lang="en-US" dirty="0"/>
              <a:t>MARE 2017</a:t>
            </a:r>
          </a:p>
        </p:txBody>
      </p:sp>
      <p:sp>
        <p:nvSpPr>
          <p:cNvPr id="6" name="Content Placeholder 5"/>
          <p:cNvSpPr>
            <a:spLocks noGrp="1"/>
          </p:cNvSpPr>
          <p:nvPr>
            <p:ph sz="quarter" idx="17"/>
          </p:nvPr>
        </p:nvSpPr>
        <p:spPr>
          <a:xfrm>
            <a:off x="431800" y="1387476"/>
            <a:ext cx="4020773" cy="4572000"/>
          </a:xfrm>
        </p:spPr>
        <p:txBody>
          <a:bodyPr>
            <a:noAutofit/>
          </a:bodyPr>
          <a:lstStyle/>
          <a:p>
            <a:pPr marL="0" indent="0">
              <a:buNone/>
            </a:pPr>
            <a:r>
              <a:rPr lang="en-US" sz="2000" dirty="0"/>
              <a:t>The 2014 CGCS Report reveals that Deferred Maintenance increases:</a:t>
            </a:r>
          </a:p>
          <a:p>
            <a:r>
              <a:rPr lang="en-US" sz="2000" b="1" dirty="0"/>
              <a:t>Cost </a:t>
            </a:r>
            <a:r>
              <a:rPr lang="en-US" sz="2000" dirty="0"/>
              <a:t>of Managing/Operating Facilities</a:t>
            </a:r>
          </a:p>
          <a:p>
            <a:r>
              <a:rPr lang="en-US" sz="2000" b="1" dirty="0"/>
              <a:t>Emergency Repairs</a:t>
            </a:r>
          </a:p>
          <a:p>
            <a:r>
              <a:rPr lang="en-US" sz="2000" b="1" dirty="0"/>
              <a:t>Disruptions </a:t>
            </a:r>
            <a:r>
              <a:rPr lang="en-US" sz="2000" dirty="0"/>
              <a:t>to delivering instructional programs</a:t>
            </a:r>
          </a:p>
          <a:p>
            <a:r>
              <a:rPr lang="en-US" sz="2000" b="1" dirty="0"/>
              <a:t>Risk</a:t>
            </a:r>
            <a:r>
              <a:rPr lang="en-US" sz="2000" dirty="0"/>
              <a:t> of defaults on warranties of building components</a:t>
            </a:r>
          </a:p>
          <a:p>
            <a:r>
              <a:rPr lang="en-US" sz="2000" b="1" dirty="0"/>
              <a:t>Premature failure </a:t>
            </a:r>
            <a:r>
              <a:rPr lang="en-US" sz="2000" dirty="0"/>
              <a:t>of buildings and equipment</a:t>
            </a:r>
          </a:p>
        </p:txBody>
      </p:sp>
      <p:pic>
        <p:nvPicPr>
          <p:cNvPr id="4" name="Picture Placeholder 3"/>
          <p:cNvPicPr>
            <a:picLocks noGrp="1" noChangeAspect="1"/>
          </p:cNvPicPr>
          <p:nvPr>
            <p:ph type="pic" sz="quarter" idx="18"/>
          </p:nvPr>
        </p:nvPicPr>
        <p:blipFill>
          <a:blip r:embed="rId4" cstate="print">
            <a:extLst>
              <a:ext uri="{BEBA8EAE-BF5A-486C-A8C5-ECC9F3942E4B}">
                <a14:imgProps xmlns:a14="http://schemas.microsoft.com/office/drawing/2010/main" xmlns="">
                  <a14:imgLayer r:embed="rId5">
                    <a14:imgEffect>
                      <a14:saturation sat="0"/>
                    </a14:imgEffect>
                  </a14:imgLayer>
                </a14:imgProps>
              </a:ext>
              <a:ext uri="{28A0092B-C50C-407E-A947-70E740481C1C}">
                <a14:useLocalDpi xmlns:a14="http://schemas.microsoft.com/office/drawing/2010/main" xmlns="" val="0"/>
              </a:ext>
            </a:extLst>
          </a:blip>
          <a:srcRect l="18515" r="18515"/>
          <a:stretch>
            <a:fillRect/>
          </a:stretch>
        </p:blipFill>
        <p:spPr/>
      </p:pic>
      <p:sp>
        <p:nvSpPr>
          <p:cNvPr id="8" name="TextBox 14"/>
          <p:cNvSpPr txBox="1">
            <a:spLocks noChangeArrowheads="1"/>
          </p:cNvSpPr>
          <p:nvPr/>
        </p:nvSpPr>
        <p:spPr bwMode="auto">
          <a:xfrm>
            <a:off x="4571998" y="1144588"/>
            <a:ext cx="4591037" cy="4970462"/>
          </a:xfrm>
          <a:prstGeom prst="rect">
            <a:avLst/>
          </a:prstGeom>
          <a:solidFill>
            <a:schemeClr val="accent2">
              <a:alpha val="80000"/>
            </a:schemeClr>
          </a:solidFill>
          <a:ln>
            <a:noFill/>
          </a:ln>
          <a:extLst/>
        </p:spPr>
        <p:txBody>
          <a:bodyPr lIns="457200" tIns="228600" rIns="228600" bIns="228600" anchor="ct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endParaRPr lang="en-US" altLang="en-US" sz="4400" b="1" dirty="0">
              <a:solidFill>
                <a:srgbClr val="FFFFFF"/>
              </a:solidFill>
              <a:latin typeface="Arial" charset="0"/>
            </a:endParaRPr>
          </a:p>
          <a:p>
            <a:r>
              <a:rPr lang="en-US" altLang="en-US" sz="4400" b="1" dirty="0">
                <a:solidFill>
                  <a:srgbClr val="FFFFFF"/>
                </a:solidFill>
                <a:latin typeface="Arial" charset="0"/>
              </a:rPr>
              <a:t>$271 billion</a:t>
            </a:r>
            <a:br>
              <a:rPr lang="en-US" altLang="en-US" sz="4400" b="1" dirty="0">
                <a:solidFill>
                  <a:srgbClr val="FFFFFF"/>
                </a:solidFill>
                <a:latin typeface="Arial" charset="0"/>
              </a:rPr>
            </a:br>
            <a:r>
              <a:rPr lang="en-US" altLang="en-US" sz="4400" b="1" dirty="0">
                <a:solidFill>
                  <a:srgbClr val="FFFFFF"/>
                </a:solidFill>
                <a:latin typeface="Arial" charset="0"/>
              </a:rPr>
              <a:t>to $542 billion</a:t>
            </a:r>
          </a:p>
          <a:p>
            <a:r>
              <a:rPr lang="en-US" altLang="en-US" sz="2400" b="1" dirty="0">
                <a:solidFill>
                  <a:srgbClr val="FFFFFF"/>
                </a:solidFill>
                <a:latin typeface="Arial" charset="0"/>
              </a:rPr>
              <a:t>in total deferred maintenance across US schools, </a:t>
            </a:r>
            <a:r>
              <a:rPr lang="en-US" altLang="en-US" sz="2400" i="1" dirty="0">
                <a:solidFill>
                  <a:srgbClr val="FFFFFF"/>
                </a:solidFill>
                <a:latin typeface="Arial" charset="0"/>
              </a:rPr>
              <a:t>depending on a 50- or 25- year life cycle</a:t>
            </a:r>
          </a:p>
          <a:p>
            <a:endParaRPr lang="en-US" altLang="en-US" sz="2400" b="1" dirty="0">
              <a:solidFill>
                <a:srgbClr val="FFFFFF"/>
              </a:solidFill>
              <a:latin typeface="Arial" charset="0"/>
            </a:endParaRPr>
          </a:p>
          <a:p>
            <a:endParaRPr lang="en-US" altLang="en-US" sz="1600" i="1" dirty="0">
              <a:solidFill>
                <a:srgbClr val="FFFFFF"/>
              </a:solidFill>
              <a:latin typeface="Arial" charset="0"/>
            </a:endParaRPr>
          </a:p>
        </p:txBody>
      </p:sp>
      <p:sp>
        <p:nvSpPr>
          <p:cNvPr id="10" name="Slide Number Placeholder 3"/>
          <p:cNvSpPr>
            <a:spLocks noGrp="1"/>
          </p:cNvSpPr>
          <p:nvPr>
            <p:ph type="sldNum" sz="quarter" idx="16"/>
          </p:nvPr>
        </p:nvSpPr>
        <p:spPr>
          <a:xfrm>
            <a:off x="7696200" y="6324600"/>
            <a:ext cx="1371600" cy="311148"/>
          </a:xfrm>
        </p:spPr>
        <p:txBody>
          <a:bodyPr/>
          <a:lstStyle/>
          <a:p>
            <a:fld id="{60C61CFF-650B-7541-91AC-D0FAC640AE70}" type="slidenum">
              <a:rPr lang="en-US" smtClean="0"/>
              <a:pPr/>
              <a:t>6</a:t>
            </a:fld>
            <a:endParaRPr lang="en-US" dirty="0"/>
          </a:p>
        </p:txBody>
      </p:sp>
    </p:spTree>
    <p:custDataLst>
      <p:tags r:id="rId1"/>
    </p:custDataLst>
    <p:extLst>
      <p:ext uri="{BB962C8B-B14F-4D97-AF65-F5344CB8AC3E}">
        <p14:creationId xmlns:p14="http://schemas.microsoft.com/office/powerpoint/2010/main" xmlns="" val="3849151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dirty="0"/>
              <a:t>The Effects of Deferred Maintenance</a:t>
            </a:r>
          </a:p>
        </p:txBody>
      </p:sp>
      <p:sp>
        <p:nvSpPr>
          <p:cNvPr id="4" name="Slide Number Placeholder 3"/>
          <p:cNvSpPr>
            <a:spLocks noGrp="1"/>
          </p:cNvSpPr>
          <p:nvPr>
            <p:ph type="sldNum" sz="quarter" idx="16"/>
          </p:nvPr>
        </p:nvSpPr>
        <p:spPr/>
        <p:txBody>
          <a:bodyPr/>
          <a:lstStyle/>
          <a:p>
            <a:fld id="{6AB0928F-7367-4267-AF3B-5A7098066B3F}" type="slidenum">
              <a:rPr lang="en-US" smtClean="0"/>
              <a:pPr/>
              <a:t>7</a:t>
            </a:fld>
            <a:endParaRPr lang="en-US" dirty="0"/>
          </a:p>
        </p:txBody>
      </p:sp>
      <p:sp>
        <p:nvSpPr>
          <p:cNvPr id="6" name="TextBox 14"/>
          <p:cNvSpPr txBox="1">
            <a:spLocks noChangeArrowheads="1"/>
          </p:cNvSpPr>
          <p:nvPr/>
        </p:nvSpPr>
        <p:spPr bwMode="auto">
          <a:xfrm>
            <a:off x="3099406" y="1151850"/>
            <a:ext cx="2919290" cy="1600200"/>
          </a:xfrm>
          <a:prstGeom prst="rect">
            <a:avLst/>
          </a:prstGeom>
          <a:solidFill>
            <a:schemeClr val="accent1"/>
          </a:solidFill>
          <a:ln w="9525">
            <a:noFill/>
            <a:miter lim="800000"/>
            <a:headEnd/>
            <a:tailEnd/>
          </a:ln>
        </p:spPr>
        <p:txBody>
          <a:bodyPr lIns="182880" tIns="182880" rIns="182880" bIns="182880" anchor="ctr"/>
          <a:lstStyle/>
          <a:p>
            <a:pPr algn="ctr" defTabSz="457189">
              <a:defRPr/>
            </a:pPr>
            <a:r>
              <a:rPr lang="en-US" sz="2400" b="1" dirty="0">
                <a:solidFill>
                  <a:prstClr val="white"/>
                </a:solidFill>
                <a:latin typeface="Arial" panose="020B0604020202020204" pitchFamily="34" charset="0"/>
              </a:rPr>
              <a:t>Decreased</a:t>
            </a:r>
          </a:p>
          <a:p>
            <a:pPr algn="ctr" defTabSz="457189">
              <a:defRPr/>
            </a:pPr>
            <a:r>
              <a:rPr lang="en-US" sz="2400" b="1" dirty="0">
                <a:solidFill>
                  <a:prstClr val="white"/>
                </a:solidFill>
                <a:latin typeface="Arial" panose="020B0604020202020204" pitchFamily="34" charset="0"/>
              </a:rPr>
              <a:t>Campus Comfort</a:t>
            </a:r>
          </a:p>
        </p:txBody>
      </p:sp>
      <p:sp>
        <p:nvSpPr>
          <p:cNvPr id="7" name="TextBox 14"/>
          <p:cNvSpPr txBox="1">
            <a:spLocks noChangeArrowheads="1"/>
          </p:cNvSpPr>
          <p:nvPr/>
        </p:nvSpPr>
        <p:spPr bwMode="auto">
          <a:xfrm>
            <a:off x="3100510" y="4513171"/>
            <a:ext cx="2919290" cy="1600200"/>
          </a:xfrm>
          <a:prstGeom prst="rect">
            <a:avLst/>
          </a:prstGeom>
          <a:solidFill>
            <a:srgbClr val="FAA41A"/>
          </a:solidFill>
          <a:ln>
            <a:noFill/>
          </a:ln>
          <a:extLst/>
        </p:spPr>
        <p:txBody>
          <a:bodyPr lIns="137160" tIns="182880" rIns="137160" bIns="182880" anchor="ct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a:r>
              <a:rPr lang="en-US" altLang="en-US" sz="2400" b="1" dirty="0">
                <a:solidFill>
                  <a:prstClr val="white"/>
                </a:solidFill>
                <a:latin typeface="Arial" panose="020B0604020202020204" pitchFamily="34" charset="0"/>
              </a:rPr>
              <a:t>Impacted</a:t>
            </a:r>
          </a:p>
          <a:p>
            <a:pPr algn="ctr"/>
            <a:r>
              <a:rPr lang="en-US" altLang="en-US" sz="2400" b="1" dirty="0">
                <a:solidFill>
                  <a:prstClr val="white"/>
                </a:solidFill>
                <a:latin typeface="Arial" panose="020B0604020202020204" pitchFamily="34" charset="0"/>
              </a:rPr>
              <a:t>Classroom</a:t>
            </a:r>
          </a:p>
          <a:p>
            <a:pPr algn="ctr"/>
            <a:r>
              <a:rPr lang="en-US" altLang="en-US" sz="2400" b="1" dirty="0">
                <a:solidFill>
                  <a:prstClr val="white"/>
                </a:solidFill>
                <a:latin typeface="Arial" panose="020B0604020202020204" pitchFamily="34" charset="0"/>
              </a:rPr>
              <a:t>Learning</a:t>
            </a:r>
          </a:p>
        </p:txBody>
      </p:sp>
      <p:sp>
        <p:nvSpPr>
          <p:cNvPr id="8" name="TextBox 14"/>
          <p:cNvSpPr txBox="1">
            <a:spLocks noChangeArrowheads="1"/>
          </p:cNvSpPr>
          <p:nvPr/>
        </p:nvSpPr>
        <p:spPr bwMode="auto">
          <a:xfrm>
            <a:off x="0" y="1151844"/>
            <a:ext cx="3100510" cy="1591356"/>
          </a:xfrm>
          <a:prstGeom prst="rect">
            <a:avLst/>
          </a:prstGeom>
          <a:solidFill>
            <a:srgbClr val="F04E30"/>
          </a:solidFill>
          <a:ln>
            <a:noFill/>
          </a:ln>
          <a:extLst/>
        </p:spPr>
        <p:txBody>
          <a:bodyPr lIns="182880" tIns="182880" rIns="182880" bIns="182880" anchor="ct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defTabSz="457189">
              <a:defRPr/>
            </a:pPr>
            <a:r>
              <a:rPr lang="en-US" sz="2400" b="1" dirty="0">
                <a:solidFill>
                  <a:prstClr val="white"/>
                </a:solidFill>
                <a:latin typeface="Arial" panose="020B0604020202020204" pitchFamily="34" charset="0"/>
              </a:rPr>
              <a:t>Lower Student Achievement</a:t>
            </a:r>
            <a:endParaRPr lang="en-US" sz="2400" dirty="0">
              <a:solidFill>
                <a:prstClr val="white"/>
              </a:solidFill>
              <a:latin typeface="Arial" panose="020B0604020202020204" pitchFamily="34" charset="0"/>
            </a:endParaRPr>
          </a:p>
        </p:txBody>
      </p:sp>
      <p:sp>
        <p:nvSpPr>
          <p:cNvPr id="10" name="TextBox 14"/>
          <p:cNvSpPr txBox="1">
            <a:spLocks noChangeArrowheads="1"/>
          </p:cNvSpPr>
          <p:nvPr/>
        </p:nvSpPr>
        <p:spPr bwMode="auto">
          <a:xfrm>
            <a:off x="0" y="4513169"/>
            <a:ext cx="3100510" cy="1600200"/>
          </a:xfrm>
          <a:prstGeom prst="rect">
            <a:avLst/>
          </a:prstGeom>
          <a:solidFill>
            <a:schemeClr val="dk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82880" tIns="182880" rIns="182880" bIns="182880" anchor="ct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defTabSz="457189">
              <a:defRPr/>
            </a:pPr>
            <a:r>
              <a:rPr lang="en-US" sz="2400" b="1" dirty="0">
                <a:solidFill>
                  <a:prstClr val="white"/>
                </a:solidFill>
                <a:latin typeface="Arial" panose="020B0604020202020204" pitchFamily="34" charset="0"/>
              </a:rPr>
              <a:t>Health and</a:t>
            </a:r>
            <a:br>
              <a:rPr lang="en-US" sz="2400" b="1" dirty="0">
                <a:solidFill>
                  <a:prstClr val="white"/>
                </a:solidFill>
                <a:latin typeface="Arial" panose="020B0604020202020204" pitchFamily="34" charset="0"/>
              </a:rPr>
            </a:br>
            <a:r>
              <a:rPr lang="en-US" sz="2400" b="1" dirty="0">
                <a:solidFill>
                  <a:prstClr val="white"/>
                </a:solidFill>
                <a:latin typeface="Arial" panose="020B0604020202020204" pitchFamily="34" charset="0"/>
              </a:rPr>
              <a:t>Attendance</a:t>
            </a:r>
            <a:br>
              <a:rPr lang="en-US" sz="2400" b="1" dirty="0">
                <a:solidFill>
                  <a:prstClr val="white"/>
                </a:solidFill>
                <a:latin typeface="Arial" panose="020B0604020202020204" pitchFamily="34" charset="0"/>
              </a:rPr>
            </a:br>
            <a:r>
              <a:rPr lang="en-US" sz="2400" b="1" dirty="0">
                <a:solidFill>
                  <a:prstClr val="white"/>
                </a:solidFill>
                <a:latin typeface="Arial" panose="020B0604020202020204" pitchFamily="34" charset="0"/>
              </a:rPr>
              <a:t>Problems</a:t>
            </a: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xmlns="" val="0"/>
              </a:ext>
            </a:extLst>
          </a:blip>
          <a:srcRect b="13582"/>
          <a:stretch/>
        </p:blipFill>
        <p:spPr>
          <a:xfrm>
            <a:off x="6017592" y="2500156"/>
            <a:ext cx="3126408" cy="3613215"/>
          </a:xfrm>
          <a:prstGeom prst="rect">
            <a:avLst/>
          </a:prstGeom>
        </p:spPr>
      </p:pic>
      <p:sp>
        <p:nvSpPr>
          <p:cNvPr id="9" name="TextBox 14"/>
          <p:cNvSpPr txBox="1">
            <a:spLocks noChangeArrowheads="1"/>
          </p:cNvSpPr>
          <p:nvPr/>
        </p:nvSpPr>
        <p:spPr bwMode="auto">
          <a:xfrm>
            <a:off x="6019800" y="1151850"/>
            <a:ext cx="3124200" cy="1591346"/>
          </a:xfrm>
          <a:prstGeom prst="rect">
            <a:avLst/>
          </a:prstGeom>
          <a:solidFill>
            <a:schemeClr val="accent3"/>
          </a:solidFill>
          <a:ln w="9525">
            <a:noFill/>
            <a:miter lim="800000"/>
            <a:headEnd/>
            <a:tailEnd/>
          </a:ln>
        </p:spPr>
        <p:txBody>
          <a:bodyPr anchor="ctr"/>
          <a:lstStyle/>
          <a:p>
            <a:pPr algn="ctr" defTabSz="457189">
              <a:defRPr/>
            </a:pPr>
            <a:r>
              <a:rPr lang="en-US" sz="2400" b="1" dirty="0">
                <a:solidFill>
                  <a:prstClr val="white"/>
                </a:solidFill>
                <a:latin typeface="Arial" panose="020B0604020202020204" pitchFamily="34" charset="0"/>
              </a:rPr>
              <a:t>Difficulty </a:t>
            </a:r>
          </a:p>
          <a:p>
            <a:pPr algn="ctr" defTabSz="457189">
              <a:defRPr/>
            </a:pPr>
            <a:r>
              <a:rPr lang="en-US" sz="2400" b="1" dirty="0">
                <a:solidFill>
                  <a:prstClr val="white"/>
                </a:solidFill>
                <a:latin typeface="Arial" panose="020B0604020202020204" pitchFamily="34" charset="0"/>
              </a:rPr>
              <a:t>Retaining</a:t>
            </a:r>
            <a:br>
              <a:rPr lang="en-US" sz="2400" b="1" dirty="0">
                <a:solidFill>
                  <a:prstClr val="white"/>
                </a:solidFill>
                <a:latin typeface="Arial" panose="020B0604020202020204" pitchFamily="34" charset="0"/>
              </a:rPr>
            </a:br>
            <a:r>
              <a:rPr lang="en-US" sz="2400" b="1" dirty="0">
                <a:solidFill>
                  <a:prstClr val="white"/>
                </a:solidFill>
                <a:latin typeface="Arial" panose="020B0604020202020204" pitchFamily="34" charset="0"/>
              </a:rPr>
              <a:t>Teachers</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xmlns="" val="0"/>
              </a:ext>
            </a:extLst>
          </a:blip>
          <a:srcRect l="2470" t="9649" r="-17" b="47318"/>
          <a:stretch/>
        </p:blipFill>
        <p:spPr>
          <a:xfrm>
            <a:off x="0" y="2743196"/>
            <a:ext cx="6018696" cy="1769969"/>
          </a:xfrm>
          <a:prstGeom prst="rect">
            <a:avLst/>
          </a:prstGeom>
        </p:spPr>
      </p:pic>
      <p:sp>
        <p:nvSpPr>
          <p:cNvPr id="12" name="Text Placeholder 4"/>
          <p:cNvSpPr>
            <a:spLocks noGrp="1"/>
          </p:cNvSpPr>
          <p:nvPr>
            <p:ph type="body" sz="quarter" idx="18"/>
          </p:nvPr>
        </p:nvSpPr>
        <p:spPr>
          <a:xfrm>
            <a:off x="457200" y="6271748"/>
            <a:ext cx="6135942" cy="324601"/>
          </a:xfrm>
        </p:spPr>
        <p:txBody>
          <a:bodyPr/>
          <a:lstStyle/>
          <a:p>
            <a:r>
              <a:rPr lang="en-US" dirty="0"/>
              <a:t>MARE 2017</a:t>
            </a:r>
          </a:p>
        </p:txBody>
      </p:sp>
    </p:spTree>
    <p:extLst>
      <p:ext uri="{BB962C8B-B14F-4D97-AF65-F5344CB8AC3E}">
        <p14:creationId xmlns:p14="http://schemas.microsoft.com/office/powerpoint/2010/main" xmlns="" val="1376055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Your Options</a:t>
            </a:r>
          </a:p>
        </p:txBody>
      </p:sp>
      <p:sp>
        <p:nvSpPr>
          <p:cNvPr id="3" name="Slide Number Placeholder 2"/>
          <p:cNvSpPr>
            <a:spLocks noGrp="1"/>
          </p:cNvSpPr>
          <p:nvPr>
            <p:ph type="sldNum" sz="quarter" idx="16"/>
          </p:nvPr>
        </p:nvSpPr>
        <p:spPr/>
        <p:txBody>
          <a:bodyPr/>
          <a:lstStyle/>
          <a:p>
            <a:fld id="{6AB0928F-7367-4267-AF3B-5A7098066B3F}" type="slidenum">
              <a:rPr lang="en-US" smtClean="0"/>
              <a:pPr/>
              <a:t>8</a:t>
            </a:fld>
            <a:endParaRPr lang="en-US" dirty="0"/>
          </a:p>
        </p:txBody>
      </p:sp>
      <p:sp>
        <p:nvSpPr>
          <p:cNvPr id="4" name="Text Placeholder 3"/>
          <p:cNvSpPr>
            <a:spLocks noGrp="1"/>
          </p:cNvSpPr>
          <p:nvPr>
            <p:ph type="body" sz="quarter" idx="18"/>
          </p:nvPr>
        </p:nvSpPr>
        <p:spPr/>
        <p:txBody>
          <a:bodyPr/>
          <a:lstStyle/>
          <a:p>
            <a:r>
              <a:rPr lang="en-US" dirty="0"/>
              <a:t>MARE 2017</a:t>
            </a:r>
          </a:p>
        </p:txBody>
      </p:sp>
    </p:spTree>
    <p:extLst>
      <p:ext uri="{BB962C8B-B14F-4D97-AF65-F5344CB8AC3E}">
        <p14:creationId xmlns:p14="http://schemas.microsoft.com/office/powerpoint/2010/main" xmlns="" val="3101693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Available Methods</a:t>
            </a:r>
          </a:p>
        </p:txBody>
      </p:sp>
      <p:graphicFrame>
        <p:nvGraphicFramePr>
          <p:cNvPr id="8" name="Content Placeholder 7"/>
          <p:cNvGraphicFramePr>
            <a:graphicFrameLocks noGrp="1"/>
          </p:cNvGraphicFramePr>
          <p:nvPr>
            <p:ph sz="quarter" idx="17"/>
            <p:extLst>
              <p:ext uri="{D42A27DB-BD31-4B8C-83A1-F6EECF244321}">
                <p14:modId xmlns:p14="http://schemas.microsoft.com/office/powerpoint/2010/main" xmlns="" val="221845524"/>
              </p:ext>
            </p:extLst>
          </p:nvPr>
        </p:nvGraphicFramePr>
        <p:xfrm>
          <a:off x="838200" y="1371600"/>
          <a:ext cx="7478568" cy="4023360"/>
        </p:xfrm>
        <a:graphic>
          <a:graphicData uri="http://schemas.openxmlformats.org/drawingml/2006/chart">
            <c:chart xmlns:c="http://schemas.openxmlformats.org/drawingml/2006/chart" xmlns:r="http://schemas.openxmlformats.org/officeDocument/2006/relationships" r:id="rId6"/>
          </a:graphicData>
        </a:graphic>
      </p:graphicFrame>
      <p:sp>
        <p:nvSpPr>
          <p:cNvPr id="4" name="Slide Number Placeholder 3"/>
          <p:cNvSpPr>
            <a:spLocks noGrp="1"/>
          </p:cNvSpPr>
          <p:nvPr>
            <p:ph type="sldNum" sz="quarter" idx="16"/>
          </p:nvPr>
        </p:nvSpPr>
        <p:spPr/>
        <p:txBody>
          <a:bodyPr/>
          <a:lstStyle/>
          <a:p>
            <a:fld id="{6AB0928F-7367-4267-AF3B-5A7098066B3F}" type="slidenum">
              <a:rPr lang="en-US" smtClean="0"/>
              <a:pPr/>
              <a:t>9</a:t>
            </a:fld>
            <a:endParaRPr lang="en-US" dirty="0"/>
          </a:p>
        </p:txBody>
      </p:sp>
      <p:sp>
        <p:nvSpPr>
          <p:cNvPr id="5" name="Text Placeholder 4"/>
          <p:cNvSpPr>
            <a:spLocks noGrp="1"/>
          </p:cNvSpPr>
          <p:nvPr>
            <p:ph type="body" sz="quarter" idx="18"/>
          </p:nvPr>
        </p:nvSpPr>
        <p:spPr/>
        <p:txBody>
          <a:bodyPr/>
          <a:lstStyle/>
          <a:p>
            <a:endParaRPr lang="en-US" dirty="0"/>
          </a:p>
        </p:txBody>
      </p:sp>
      <p:pic>
        <p:nvPicPr>
          <p:cNvPr id="9" name="Picture 8"/>
          <p:cNvPicPr>
            <a:picLocks/>
          </p:cNvPicPr>
          <p:nvPr>
            <p:custDataLst>
              <p:tags r:id="rId2"/>
            </p:custDataLst>
          </p:nvPr>
        </p:nvPicPr>
        <p:blipFill rotWithShape="1">
          <a:blip r:embed="rId7" cstate="print">
            <a:extLst>
              <a:ext uri="{28A0092B-C50C-407E-A947-70E740481C1C}">
                <a14:useLocalDpi xmlns:a14="http://schemas.microsoft.com/office/drawing/2010/main" xmlns="" val="0"/>
              </a:ext>
            </a:extLst>
          </a:blip>
          <a:srcRect l="38005" r="5929" b="15907"/>
          <a:stretch/>
        </p:blipFill>
        <p:spPr>
          <a:xfrm>
            <a:off x="3101975" y="1973026"/>
            <a:ext cx="2951018" cy="2951018"/>
          </a:xfrm>
          <a:prstGeom prst="ellipse">
            <a:avLst/>
          </a:prstGeom>
        </p:spPr>
      </p:pic>
      <p:sp>
        <p:nvSpPr>
          <p:cNvPr id="15" name="Content Placeholder 3"/>
          <p:cNvSpPr txBox="1">
            <a:spLocks/>
          </p:cNvSpPr>
          <p:nvPr/>
        </p:nvSpPr>
        <p:spPr>
          <a:xfrm>
            <a:off x="249360" y="1579418"/>
            <a:ext cx="2743211" cy="41563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04E30"/>
              </a:buClr>
              <a:buFont typeface="Wingdings" panose="05000000000000000000" pitchFamily="2" charset="2"/>
              <a:buChar char="§"/>
            </a:pPr>
            <a:r>
              <a:rPr lang="en-US" sz="2400" dirty="0"/>
              <a:t>Stay in the </a:t>
            </a:r>
            <a:r>
              <a:rPr lang="en-US" sz="2400" i="1" dirty="0"/>
              <a:t>vicious cycle </a:t>
            </a:r>
            <a:r>
              <a:rPr lang="en-US" sz="2400" dirty="0"/>
              <a:t>of deferred maintenance</a:t>
            </a:r>
          </a:p>
          <a:p>
            <a:pPr>
              <a:buClr>
                <a:srgbClr val="F04E30"/>
              </a:buClr>
              <a:buFont typeface="Wingdings" panose="05000000000000000000" pitchFamily="2" charset="2"/>
              <a:buChar char="§"/>
            </a:pPr>
            <a:endParaRPr lang="en-US" sz="2400" dirty="0"/>
          </a:p>
          <a:p>
            <a:pPr>
              <a:buClr>
                <a:srgbClr val="F04E30"/>
              </a:buClr>
              <a:buFont typeface="Wingdings" panose="05000000000000000000" pitchFamily="2" charset="2"/>
              <a:buChar char="§"/>
            </a:pPr>
            <a:r>
              <a:rPr lang="en-US" sz="2400" dirty="0"/>
              <a:t>Self-perform a comprehensive project</a:t>
            </a:r>
          </a:p>
        </p:txBody>
      </p:sp>
      <p:sp>
        <p:nvSpPr>
          <p:cNvPr id="16" name="Content Placeholder 2"/>
          <p:cNvSpPr txBox="1">
            <a:spLocks/>
          </p:cNvSpPr>
          <p:nvPr>
            <p:custDataLst>
              <p:tags r:id="rId3"/>
            </p:custDataLst>
          </p:nvPr>
        </p:nvSpPr>
        <p:spPr>
          <a:xfrm>
            <a:off x="6494585" y="1579418"/>
            <a:ext cx="2192215" cy="336452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2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rgbClr val="F04E30"/>
              </a:buClr>
              <a:buFont typeface="Wingdings" panose="05000000000000000000" pitchFamily="2" charset="2"/>
              <a:buChar char="§"/>
            </a:pPr>
            <a:r>
              <a:rPr lang="en-US" sz="2400" dirty="0">
                <a:solidFill>
                  <a:schemeClr val="tx1"/>
                </a:solidFill>
              </a:rPr>
              <a:t>Partner with an ESCO to take advantage of ESPC and existing regulations</a:t>
            </a:r>
          </a:p>
        </p:txBody>
      </p:sp>
    </p:spTree>
    <p:custDataLst>
      <p:tags r:id="rId1"/>
    </p:custDataLst>
    <p:extLst>
      <p:ext uri="{BB962C8B-B14F-4D97-AF65-F5344CB8AC3E}">
        <p14:creationId xmlns:p14="http://schemas.microsoft.com/office/powerpoint/2010/main" xmlns="" val="8509936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IO_PRESI_FIRST_SLIDENUMBER" val="1"/>
  <p:tag name="MIO_FALLBACK_LAYOUT" val="1"/>
  <p:tag name="MIO_SHOW_DATE" val="False"/>
  <p:tag name="MIO_SHOW_FOOTER" val="False"/>
  <p:tag name="MIO_SHOW_PAGENUMBER" val="True"/>
  <p:tag name="MIO_AVOID_BLANK_LAYOUT" val="False"/>
  <p:tag name="MIO_NUMBER_OF_VALID_LAYOUTS" val="11"/>
  <p:tag name="MIO_MST_COLOR_1" val="60,61,62,Dark 1"/>
  <p:tag name="MIO_MST_COLOR_2" val="255,255,255,Light 1"/>
  <p:tag name="MIO_MST_COLOR_3" val="39,36,79,Dark 2"/>
  <p:tag name="MIO_MST_COLOR_4" val="217,217,217,Light 2"/>
  <p:tag name="MIO_MST_COLOR_5" val="44,97,133,Accent 1"/>
  <p:tag name="MIO_MST_COLOR_6" val="205,31,64,Accent 2"/>
  <p:tag name="MIO_MST_COLOR_7" val="0,169,154,Accent 3"/>
  <p:tag name="MIO_MST_COLOR_8" val="250,164,26,Accent 4"/>
  <p:tag name="MIO_MST_COLOR_9" val="157,193,59,Accent 5"/>
  <p:tag name="MIO_MST_COLOR_10" val="25,145,208,Accent 6"/>
  <p:tag name="MIO_MST_COLOR_11" val="44,97,133,"/>
  <p:tag name="MIO_MST_COLOR_12" val="44,97,133,"/>
  <p:tag name="MIO_HDS" val="True"/>
  <p:tag name="MIO_EK" val="3184"/>
  <p:tag name="MIO_UPDATE" val="True"/>
  <p:tag name="MIO_VERSION" val="24.02.2017 12:19:57"/>
  <p:tag name="MIO_DBID" val="73C73887-33A4-466E-AEE2-B02939792462"/>
  <p:tag name="MIO_LASTDOWNLOADED" val="21.03.2017 16:46:31"/>
  <p:tag name="MIO_OBJECTNAME" val="ENGIE Co-Branding Master"/>
  <p:tag name="MIO_LASTEDITORNAME" val="Elkan Hwang"/>
</p:tagLst>
</file>

<file path=ppt/tags/tag2.xml><?xml version="1.0" encoding="utf-8"?>
<p:tagLst xmlns:a="http://schemas.openxmlformats.org/drawingml/2006/main" xmlns:r="http://schemas.openxmlformats.org/officeDocument/2006/relationships" xmlns:p="http://schemas.openxmlformats.org/presentationml/2006/main">
  <p:tag name="MIO_EK_DESIGN" val="2386"/>
  <p:tag name="MIO_VERSION_DESIGN" val="11.12.2015 16:10:49"/>
  <p:tag name="MIO_DBID_DESIGN" val="73C73887-33A4-466E-AEE2-B02939792462"/>
</p:tagLst>
</file>

<file path=ppt/tags/tag3.xml><?xml version="1.0" encoding="utf-8"?>
<p:tagLst xmlns:a="http://schemas.openxmlformats.org/drawingml/2006/main" xmlns:r="http://schemas.openxmlformats.org/officeDocument/2006/relationships" xmlns:p="http://schemas.openxmlformats.org/presentationml/2006/main">
  <p:tag name="MIO_GUID" val="cf099d57-4e2d-4d88-926e-6b86ebee27e9"/>
  <p:tag name="MIO_EK" val="3212"/>
  <p:tag name="MIO_UPDATE" val="True"/>
  <p:tag name="MIO_VERSION" val="20.03.2017 14:50:07"/>
  <p:tag name="MIO_DBID" val="73C73887-33A4-466E-AEE2-B02939792462"/>
  <p:tag name="MIO_LASTDOWNLOADED" val="02.10.2017 17:11:05"/>
  <p:tag name="MIO_OBJECTNAME" val="OpTerra K–12 Partnerships"/>
  <p:tag name="MIO_LASTEDITORNAME" val="Elkan Hwang"/>
</p:tagLst>
</file>

<file path=ppt/tags/tag4.xml><?xml version="1.0" encoding="utf-8"?>
<p:tagLst xmlns:a="http://schemas.openxmlformats.org/drawingml/2006/main" xmlns:r="http://schemas.openxmlformats.org/officeDocument/2006/relationships" xmlns:p="http://schemas.openxmlformats.org/presentationml/2006/main">
  <p:tag name="MIO_EK" val="2653"/>
  <p:tag name="MIO_GUID" val="bb650405-f402-451d-a763-9bb5a1295ef3"/>
  <p:tag name="MIO_UPDATE" val="True"/>
  <p:tag name="MIO_VERSION" val="06.12.2015 20:05:06"/>
  <p:tag name="MIO_DBID" val="73C73887-33A4-466E-AEE2-B02939792462"/>
  <p:tag name="MIO_LASTDOWNLOADED" val="09.05.2016 11:29:31"/>
  <p:tag name="MIO_OBJECTNAME" val="32511 - Franklin-McKinley SD_01"/>
  <p:tag name="MIO_LASTEDITORNAME" val="John Hammelmann"/>
</p:tagLst>
</file>

<file path=ppt/tags/tag5.xml><?xml version="1.0" encoding="utf-8"?>
<p:tagLst xmlns:a="http://schemas.openxmlformats.org/drawingml/2006/main" xmlns:r="http://schemas.openxmlformats.org/officeDocument/2006/relationships" xmlns:p="http://schemas.openxmlformats.org/presentationml/2006/main">
  <p:tag name="EMPOWERBULLET" val="EMPOWERBULLET"/>
</p:tagLst>
</file>

<file path=ppt/tags/tag6.xml><?xml version="1.0" encoding="utf-8"?>
<p:tagLst xmlns:a="http://schemas.openxmlformats.org/drawingml/2006/main" xmlns:r="http://schemas.openxmlformats.org/officeDocument/2006/relationships" xmlns:p="http://schemas.openxmlformats.org/presentationml/2006/main">
  <p:tag name="MIO_GUID" val="e1953ddc-1c15-4968-8e66-c3d8fb53a72c"/>
  <p:tag name="MIO_EK_DESIGN" val="2386"/>
  <p:tag name="MIO_VERSION_DESIGN" val="11.12.2015 16:10:49"/>
  <p:tag name="MIO_DBID_DESIGN" val="73C73887-33A4-466E-AEE2-B02939792462"/>
  <p:tag name="MIO_EK" val="3059"/>
  <p:tag name="MIO_UPDATE" val="True"/>
  <p:tag name="MIO_VERSION" val="02.08.2016 16:27:48"/>
  <p:tag name="MIO_DBID" val="73C73887-33A4-466E-AEE2-B02939792462"/>
  <p:tag name="MIO_LASTDOWNLOADED" val="18.04.2017 15:35:17"/>
  <p:tag name="MIO_OBJECTNAME" val="Comprehensive Capabilities and Deep Expertise in E"/>
  <p:tag name="MIO_LASTEDITORNAME" val="Elkan Hwang"/>
</p:tagLst>
</file>

<file path=ppt/tags/tag7.xml><?xml version="1.0" encoding="utf-8"?>
<p:tagLst xmlns:a="http://schemas.openxmlformats.org/drawingml/2006/main" xmlns:r="http://schemas.openxmlformats.org/officeDocument/2006/relationships" xmlns:p="http://schemas.openxmlformats.org/presentationml/2006/main">
  <p:tag name="MIO_GUID" val="ee47026f-4722-4769-8a0b-02a10be50a62"/>
  <p:tag name="MIO_EK_DESIGN" val="2386"/>
  <p:tag name="MIO_VERSION_DESIGN" val="03.05.2016 12:05:21"/>
  <p:tag name="MIO_DBID_DESIGN" val="73C73887-33A4-466E-AEE2-B02939792462"/>
  <p:tag name="MIO_EK" val="3280"/>
  <p:tag name="MIO_UPDATE" val="True"/>
  <p:tag name="MIO_VERSION" val="25.04.2017 11:11:14"/>
  <p:tag name="MIO_DBID" val="73C73887-33A4-466E-AEE2-B02939792462"/>
  <p:tag name="MIO_LASTDOWNLOADED" val="25.04.2017 11:11:15"/>
  <p:tag name="MIO_OBJECTNAME" val="Mexico Public Schools, MO"/>
  <p:tag name="MIO_LASTEDITORNAME" val="Elkan Hwang"/>
</p:tagLst>
</file>

<file path=ppt/theme/theme1.xml><?xml version="1.0" encoding="utf-8"?>
<a:theme xmlns:a="http://schemas.openxmlformats.org/drawingml/2006/main" name="1_Office Theme">
  <a:themeElements>
    <a:clrScheme name="OpTerra 1">
      <a:dk1>
        <a:srgbClr val="3C3D3E"/>
      </a:dk1>
      <a:lt1>
        <a:srgbClr val="FFFFFF"/>
      </a:lt1>
      <a:dk2>
        <a:srgbClr val="27244F"/>
      </a:dk2>
      <a:lt2>
        <a:srgbClr val="D9D9D9"/>
      </a:lt2>
      <a:accent1>
        <a:srgbClr val="2C6185"/>
      </a:accent1>
      <a:accent2>
        <a:srgbClr val="CD1F40"/>
      </a:accent2>
      <a:accent3>
        <a:srgbClr val="00A99A"/>
      </a:accent3>
      <a:accent4>
        <a:srgbClr val="FAA41A"/>
      </a:accent4>
      <a:accent5>
        <a:srgbClr val="9DC13B"/>
      </a:accent5>
      <a:accent6>
        <a:srgbClr val="1991D0"/>
      </a:accent6>
      <a:hlink>
        <a:srgbClr val="2C6185"/>
      </a:hlink>
      <a:folHlink>
        <a:srgbClr val="2C61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rtl="0" eaLnBrk="1" fontAlgn="auto" hangingPunct="1">
          <a:lnSpc>
            <a:spcPct val="100000"/>
          </a:lnSpc>
          <a:spcBef>
            <a:spcPts val="0"/>
          </a:spcBef>
          <a:spcAft>
            <a:spcPts val="0"/>
          </a:spcAft>
          <a:defRPr sz="1800" b="0" i="0" u="none" baseline="0" dirty="0" smtClean="0">
            <a:solidFill>
              <a:srgbClr val="FFFFFF"/>
            </a:solidFill>
            <a:latin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vert="horz" rtlCol="0">
        <a:spAutoFit/>
      </a:bodyPr>
      <a:lstStyle>
        <a:defPPr algn="l" rtl="0" eaLnBrk="1" fontAlgn="auto" hangingPunct="1">
          <a:lnSpc>
            <a:spcPct val="100000"/>
          </a:lnSpc>
          <a:spcBef>
            <a:spcPts val="0"/>
          </a:spcBef>
          <a:spcAft>
            <a:spcPts val="0"/>
          </a:spcAft>
          <a:defRPr sz="1800" b="0" i="0" u="none" baseline="0" dirty="0" smtClean="0">
            <a:solidFill>
              <a:srgbClr val="3C3D3E"/>
            </a:solidFill>
            <a:latin typeface="Arial" panose="020B0604020202020204" pitchFamily="34" charset="0"/>
          </a:defRPr>
        </a:defPPr>
      </a:lstStyle>
    </a:txDef>
  </a:objectDefaults>
  <a:extraClrSchemeLst/>
  <a:extLst>
    <a:ext uri="{05A4C25C-085E-4340-85A3-A5531E510DB2}">
      <thm15:themeFamily xmlns:thm15="http://schemas.microsoft.com/office/thememl/2012/main" xmlns="" name="Presentation2" id="{EDD31DD8-0831-4486-BD69-CFED8206F7A7}" vid="{B9D5F556-7BB6-43E0-A5E1-6019D697FD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F24CD5D3C8944AA34D8FA77FAF95AA" ma:contentTypeVersion="6" ma:contentTypeDescription="Create a new document." ma:contentTypeScope="" ma:versionID="3c24d05888f70ef23b9db04ce0cdd166">
  <xsd:schema xmlns:xsd="http://www.w3.org/2001/XMLSchema" xmlns:xs="http://www.w3.org/2001/XMLSchema" xmlns:p="http://schemas.microsoft.com/office/2006/metadata/properties" xmlns:ns2="45bc7735-789b-4abb-85fa-69a35b2218d9" targetNamespace="http://schemas.microsoft.com/office/2006/metadata/properties" ma:root="true" ma:fieldsID="976d20e0c8716b2b9d5ddcf39a985083" ns2:_="">
    <xsd:import namespace="45bc7735-789b-4abb-85fa-69a35b2218d9"/>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bc7735-789b-4abb-85fa-69a35b2218d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26425D-84A6-460D-99FC-69F68839FE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bc7735-789b-4abb-85fa-69a35b2218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386FD5-93F1-4A64-8E37-7C5AEEBB31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Default Theme</Template>
  <TotalTime>10220</TotalTime>
  <Words>1304</Words>
  <Application>Microsoft Office PowerPoint</Application>
  <PresentationFormat>On-screen Show (4:3)</PresentationFormat>
  <Paragraphs>250</Paragraphs>
  <Slides>23</Slides>
  <Notes>15</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1_Office Theme</vt:lpstr>
      <vt:lpstr>Bridge the Bond Gap: Leveraging Energy Efficiency to Maximize Student Success</vt:lpstr>
      <vt:lpstr>Drew Eanes, Business Development Manager at OpTerra Energy Services  Stephanie Norris, Business Manager at Mexico Public Schools</vt:lpstr>
      <vt:lpstr>Today’s Agenda</vt:lpstr>
      <vt:lpstr>K-12 School Concerns</vt:lpstr>
      <vt:lpstr>Good Enough</vt:lpstr>
      <vt:lpstr>The Vicious Cycle </vt:lpstr>
      <vt:lpstr>The Effects of Deferred Maintenance</vt:lpstr>
      <vt:lpstr>Consider Your Options</vt:lpstr>
      <vt:lpstr>Available Methods</vt:lpstr>
      <vt:lpstr>Choosing a Trusted Partner</vt:lpstr>
      <vt:lpstr>Take Advantage of Energy Savings Performance Contracts</vt:lpstr>
      <vt:lpstr>Going Beyond the Status Quo</vt:lpstr>
      <vt:lpstr>Stretch Your Bond Dollars Further</vt:lpstr>
      <vt:lpstr>Funding Program Improvements</vt:lpstr>
      <vt:lpstr>A Proven Approach:  Facilities Modernization at Mexico Public Schools</vt:lpstr>
      <vt:lpstr>Mexico Public Schools, MO</vt:lpstr>
      <vt:lpstr>Project Scope</vt:lpstr>
      <vt:lpstr>Reduced Carbon Footprint</vt:lpstr>
      <vt:lpstr>Demonstrating Fiscal Stewardship</vt:lpstr>
      <vt:lpstr>Supporting Your Educational Mission</vt:lpstr>
      <vt:lpstr>Mexico Public Schools’ Path to Savings</vt:lpstr>
      <vt:lpstr>Questions</vt:lpstr>
      <vt:lpstr>Contact:  Drew  Eanes Business Development Manager  T 913-221-7900 deanes@opterraenergy.com     www.opterraenergy.com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Facilities Teams in Shaping Successful, 21st Century Schools</dc:title>
  <dc:creator>Elkan Hwang</dc:creator>
  <cp:lastModifiedBy>Mary Lue</cp:lastModifiedBy>
  <cp:revision>163</cp:revision>
  <dcterms:created xsi:type="dcterms:W3CDTF">2017-03-22T21:03:48Z</dcterms:created>
  <dcterms:modified xsi:type="dcterms:W3CDTF">2017-10-05T00:13:06Z</dcterms:modified>
</cp:coreProperties>
</file>