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292" r:id="rId4"/>
    <p:sldId id="280" r:id="rId5"/>
    <p:sldId id="293" r:id="rId6"/>
    <p:sldId id="294" r:id="rId7"/>
    <p:sldId id="295" r:id="rId8"/>
    <p:sldId id="289" r:id="rId9"/>
    <p:sldId id="298" r:id="rId10"/>
    <p:sldId id="300" r:id="rId11"/>
    <p:sldId id="284" r:id="rId12"/>
    <p:sldId id="296" r:id="rId13"/>
    <p:sldId id="266" r:id="rId14"/>
    <p:sldId id="269" r:id="rId15"/>
    <p:sldId id="258" r:id="rId16"/>
    <p:sldId id="260" r:id="rId17"/>
    <p:sldId id="288" r:id="rId18"/>
    <p:sldId id="301" r:id="rId19"/>
    <p:sldId id="290" r:id="rId20"/>
    <p:sldId id="271" r:id="rId21"/>
    <p:sldId id="299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232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058BE8-8A05-40FE-B1C4-F7BA92CC55CD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1EF8C1-5C94-4FF9-A2BC-3CC58525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F96A-7B60-482A-8BE5-87AC6CB192AA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ABEF-2E82-4D59-A34F-9DD2A0B3F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35BA-CB3D-410D-96B9-A3C4825882E3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124-3CF7-472F-B121-73352BA9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C1CF-2A1A-495E-83EC-A03BCD99924F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7C9A-043A-4A33-BA4E-B94DC634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E11-8CC1-4A69-82E4-EABCCF52C5C4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9C18-8418-4DB0-B936-95B861B80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0C0D-F8A9-448E-8A04-C85E8948416A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817C-29F2-4F15-88DF-A3CF36DF7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F10A-8C29-4F05-A72D-8F0B252DE767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8608-FC57-4A03-978B-35421F256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3164-AB6C-4BD3-8E25-5BC82B436F14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A5C3-E1D3-4617-B84E-E0F4561CF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9545-F0D3-4195-9CA3-5BC365BA325E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1DBB-318B-40E2-995E-C65472AD2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E9CA-4AE8-485E-B3AB-1B5B2130ED3C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4915-7EA3-4D0E-8C88-589627922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F796-5D0F-450F-BD53-484DA4E5056D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FD7D-F145-426D-93F8-87CE3B0BF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8BC5-520E-4E36-ADBC-92DE32C13789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312A-8963-47F9-A7B2-67C42A5B3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1E9B9-A186-49B2-B5D0-3049344A185F}" type="datetime1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8EE4EF-DB6A-43DD-9438-C62D6FA5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19mj46@charter.net" TargetMode="External"/><Relationship Id="rId2" Type="http://schemas.openxmlformats.org/officeDocument/2006/relationships/hyperlink" Target="mailto:rpatric@moar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raigdeaton87@gmail.com" TargetMode="External"/><Relationship Id="rId4" Type="http://schemas.openxmlformats.org/officeDocument/2006/relationships/hyperlink" Target="mailto:paulricker1@charter.ne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6576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> </a:t>
            </a:r>
            <a:r>
              <a:rPr lang="en-US" b="1" u="sng" smtClean="0">
                <a:latin typeface="Arial Narrow" pitchFamily="34" charset="0"/>
              </a:rPr>
              <a:t>Superintendent Search Process</a:t>
            </a: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Missouri Association</a:t>
            </a:r>
            <a:br>
              <a:rPr lang="en-US" sz="3200" smtClean="0"/>
            </a:br>
            <a:r>
              <a:rPr lang="en-US" sz="3200" smtClean="0"/>
              <a:t>of </a:t>
            </a:r>
            <a:br>
              <a:rPr lang="en-US" sz="3200" smtClean="0"/>
            </a:br>
            <a:r>
              <a:rPr lang="en-US" sz="3200" smtClean="0"/>
              <a:t>Rural Education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October, 2016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MARE State Conference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Lodge of the Four Seasons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7453A-8A55-4AEE-AF8A-4234672C8B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Process in Four Segments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Recruitment - </a:t>
            </a:r>
            <a:r>
              <a:rPr lang="en-US" u="sng" smtClean="0"/>
              <a:t>qualified, well matched pool of applicants</a:t>
            </a:r>
          </a:p>
          <a:p>
            <a:r>
              <a:rPr lang="en-US" smtClean="0"/>
              <a:t>2. Screening-</a:t>
            </a:r>
            <a:r>
              <a:rPr lang="en-US" u="sng" smtClean="0"/>
              <a:t> select </a:t>
            </a:r>
            <a:r>
              <a:rPr lang="en-US" b="1" u="sng" smtClean="0"/>
              <a:t>candidates</a:t>
            </a:r>
            <a:r>
              <a:rPr lang="en-US" u="sng" smtClean="0"/>
              <a:t> from applicants</a:t>
            </a:r>
            <a:endParaRPr lang="en-US" smtClean="0"/>
          </a:p>
          <a:p>
            <a:r>
              <a:rPr lang="en-US" smtClean="0"/>
              <a:t>3. Selection-</a:t>
            </a:r>
            <a:r>
              <a:rPr lang="en-US" u="sng" smtClean="0"/>
              <a:t> recommend leading </a:t>
            </a:r>
            <a:r>
              <a:rPr lang="en-US" b="1" u="sng" smtClean="0"/>
              <a:t>candidates</a:t>
            </a:r>
            <a:r>
              <a:rPr lang="en-US" u="sng" smtClean="0"/>
              <a:t>  pre-screened  for board review.</a:t>
            </a:r>
            <a:endParaRPr lang="en-US" smtClean="0"/>
          </a:p>
          <a:p>
            <a:r>
              <a:rPr lang="en-US" smtClean="0"/>
              <a:t>4. Follow-up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1CBF-9032-44A2-8AA0-41827E152C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12838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#1 – Recruitment </a:t>
            </a:r>
            <a:br>
              <a:rPr lang="en-US" smtClean="0"/>
            </a:br>
            <a:r>
              <a:rPr lang="en-US" sz="2800" smtClean="0"/>
              <a:t>Goal: </a:t>
            </a:r>
            <a:r>
              <a:rPr lang="en-US" sz="2800" u="sng" smtClean="0"/>
              <a:t>qualified, well matched pool of applicants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Begins with board dialogue: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+ Facilitate </a:t>
            </a:r>
            <a:r>
              <a:rPr lang="en-US" u="sng" smtClean="0"/>
              <a:t>board expectations </a:t>
            </a:r>
            <a:r>
              <a:rPr lang="en-US" smtClean="0"/>
              <a:t>for successful candidate profile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+ Composition of key elements of vacancy notice : required vs. desired criteria; compensation; residency, etc.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+ Review application process; establish time lines, points of contact, general procedures, outline of vacancy notice, etc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5E4E5-2465-401B-899A-E2A091D96F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Recruitment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MARE distributes a detailed Vacancy Announcement to</a:t>
            </a:r>
            <a:r>
              <a:rPr lang="en-US" sz="2000" smtClean="0">
                <a:ea typeface="Calibri" pitchFamily="34" charset="0"/>
                <a:cs typeface="Georgia" pitchFamily="18" charset="0"/>
              </a:rPr>
              <a:t>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MARE Website    [www.moare.com/]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Joint School Administrators Website [http://moadminjobs.com/]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Moreap    [https://www.</a:t>
            </a:r>
            <a:r>
              <a:rPr lang="en-US" sz="2400" b="1" smtClean="0">
                <a:ea typeface="Calibri" pitchFamily="34" charset="0"/>
                <a:cs typeface="Georgia" pitchFamily="18" charset="0"/>
              </a:rPr>
              <a:t>moreap</a:t>
            </a:r>
            <a:r>
              <a:rPr lang="en-US" sz="2400" smtClean="0">
                <a:ea typeface="Calibri" pitchFamily="34" charset="0"/>
                <a:cs typeface="Georgia" pitchFamily="18" charset="0"/>
              </a:rPr>
              <a:t>.net]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E-mailed to all superintendents (500 +/-)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E-mailed to all building administrators (2,500 +/-)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Announced at regional MASA District meetings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E-mailed to Rural Ed Associations in adjacent states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Consultant contacts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n-US" sz="2400" smtClean="0">
                <a:ea typeface="Calibri" pitchFamily="34" charset="0"/>
                <a:cs typeface="Georgia" pitchFamily="18" charset="0"/>
              </a:rPr>
              <a:t>See attached current example for Bowling Green </a:t>
            </a:r>
          </a:p>
          <a:p>
            <a:endParaRPr lang="en-US" smtClean="0">
              <a:ea typeface="Calibri" pitchFamily="34" charset="0"/>
              <a:cs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79A81-2A68-41E6-8478-E02623819C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026" name="Chart 15"/>
          <p:cNvGraphicFramePr>
            <a:graphicFrameLocks/>
          </p:cNvGraphicFramePr>
          <p:nvPr/>
        </p:nvGraphicFramePr>
        <p:xfrm>
          <a:off x="1066800" y="2209800"/>
          <a:ext cx="6896100" cy="4048125"/>
        </p:xfrm>
        <a:graphic>
          <a:graphicData uri="http://schemas.openxmlformats.org/presentationml/2006/ole">
            <p:oleObj spid="_x0000_s1026" name="Chart" r:id="rId3" imgW="6895174" imgH="3212870" progId="Excel.Sheet.8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838200" y="381000"/>
            <a:ext cx="746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                                   Recruitment</a:t>
            </a:r>
          </a:p>
          <a:p>
            <a:r>
              <a:rPr lang="en-US" sz="2800">
                <a:latin typeface="Calibri" pitchFamily="34" charset="0"/>
              </a:rPr>
              <a:t>Previous Employment of “new”  Superintendent or “Where do new Supt’s come from?”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C14CA-612B-45C8-9557-CCC4713DB7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85800" y="609600"/>
            <a:ext cx="7696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	</a:t>
            </a:r>
            <a:endParaRPr lang="en-US" sz="3200">
              <a:latin typeface="Calibri" pitchFamily="34" charset="0"/>
            </a:endParaRPr>
          </a:p>
          <a:p>
            <a:r>
              <a:rPr lang="en-US" sz="4000" u="sng">
                <a:latin typeface="Calibri" pitchFamily="34" charset="0"/>
              </a:rPr>
              <a:t>New jobs = cascading impact</a:t>
            </a:r>
          </a:p>
          <a:p>
            <a:r>
              <a:rPr lang="en-US" sz="2800">
                <a:latin typeface="Calibri" pitchFamily="34" charset="0"/>
              </a:rPr>
              <a:t>Vacancies have a </a:t>
            </a: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cascading impact </a:t>
            </a:r>
            <a:r>
              <a:rPr lang="en-US" sz="2800">
                <a:latin typeface="Calibri" pitchFamily="34" charset="0"/>
              </a:rPr>
              <a:t>on other positions – when one vacancy is filled there is a potential for disruption in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other school districts and within the same district.  </a:t>
            </a:r>
            <a:r>
              <a:rPr lang="en-US" sz="2800">
                <a:latin typeface="Calibri" pitchFamily="34" charset="0"/>
              </a:rPr>
              <a:t>A succession of positions become available in order to fill the ‘next’ promotion. A newly employed supt often results in an administrative vacancy for another school system – thus, late year changes can be challenging for school districts.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C3B60-EEC4-4981-A648-01C479A7CD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 #2: Screening by Consultant</a:t>
            </a:r>
            <a:br>
              <a:rPr lang="en-US" smtClean="0"/>
            </a:br>
            <a:r>
              <a:rPr lang="en-US" u="sng" smtClean="0"/>
              <a:t> </a:t>
            </a:r>
            <a:r>
              <a:rPr lang="en-US" sz="2400" u="sng" smtClean="0"/>
              <a:t>Goal:  select </a:t>
            </a:r>
            <a:r>
              <a:rPr lang="en-US" sz="2400" b="1" u="sng" smtClean="0"/>
              <a:t>candidates</a:t>
            </a:r>
            <a:r>
              <a:rPr lang="en-US" sz="2400" u="sng" smtClean="0"/>
              <a:t> from applicants</a:t>
            </a: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Analysis of application materials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A.  Receive and compile files for all 	applications.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i="1" u="sng" dirty="0" smtClean="0"/>
              <a:t>B. Review and analyze content of application materials.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C. Conduct and document reference checks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D. Respond to Q’s and contacts from applicants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E. Present regular updates of recruitment and 	applicant status to the board president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  F. Contact leading candidates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G. Prepare recommendations for board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7BD9E-0DAE-41A7-9D85-A9F5BE2CC9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3: Selection of finalists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u="sng" dirty="0" smtClean="0"/>
              <a:t>*Goal:  Assemble a qualified, well matched, pool of </a:t>
            </a:r>
            <a:r>
              <a:rPr lang="en-US" b="1" u="sng" dirty="0" smtClean="0"/>
              <a:t>candidates</a:t>
            </a:r>
            <a:r>
              <a:rPr lang="en-US" u="sng" dirty="0" smtClean="0"/>
              <a:t>  pre-screened  for board review.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A. Present applicant files to board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B. Review candidates recommended for interview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		(from area #1 of applicant materials)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C</a:t>
            </a:r>
            <a:r>
              <a:rPr lang="en-US" dirty="0" smtClean="0"/>
              <a:t>. </a:t>
            </a:r>
            <a:r>
              <a:rPr lang="en-US" sz="3400" dirty="0" smtClean="0"/>
              <a:t>Candidate/applicant materials review criteria: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smtClean="0"/>
              <a:t>Most closely aligned with, or exceeding, board criteria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smtClean="0"/>
              <a:t>Meeting, or closely meeting, board criteria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 smtClean="0"/>
              <a:t>Meeting few board criteria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D. Suggest interview guides and guidance for process as needed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E. Suggest key elements to avoid in the interview process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	F. Set candidate interview dates/times/etc with finalists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628A2-7C0B-4B68-AEE8-580CB41FA2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#4 – Follow - 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The MARE Supt Search Service continues after the board and new supt contract has been signed.</a:t>
            </a:r>
          </a:p>
          <a:p>
            <a:pPr eaLnBrk="1" hangingPunct="1"/>
            <a:r>
              <a:rPr lang="en-US" sz="2800" smtClean="0"/>
              <a:t>Notify interviewed unsuccessful candidates</a:t>
            </a:r>
          </a:p>
          <a:p>
            <a:pPr eaLnBrk="1" hangingPunct="1"/>
            <a:r>
              <a:rPr lang="en-US" sz="2800" smtClean="0"/>
              <a:t>Provide sample media release announcing new administrator</a:t>
            </a:r>
          </a:p>
          <a:p>
            <a:pPr eaLnBrk="1" hangingPunct="1"/>
            <a:r>
              <a:rPr lang="en-US" sz="2800" smtClean="0"/>
              <a:t> Provide board with detailed “introduction” plan for new superintendent</a:t>
            </a:r>
          </a:p>
          <a:p>
            <a:pPr eaLnBrk="1" hangingPunct="1"/>
            <a:r>
              <a:rPr lang="en-US" sz="2800" smtClean="0"/>
              <a:t>Consultation with new superintendent by MARE consultant 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793F7-9679-4339-BD5D-AF6A6817A3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MARE Supt Search Fee Structure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MARE fee structure is based on enrollment and is dedicated to understanding the nature of limited rural school budgets. See MARE Superintendent Search Services listing for more complete information.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038600"/>
          <a:ext cx="6934200" cy="219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500  and</a:t>
                      </a:r>
                      <a:r>
                        <a:rPr lang="en-US" baseline="0" dirty="0" smtClean="0"/>
                        <a:t>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$5,500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501-1,000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3,001-3,500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$6,000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1001-1,500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3,501-4,000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$6,500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1,501-2,000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Above</a:t>
                      </a:r>
                      <a:r>
                        <a:rPr lang="en-US" baseline="0" dirty="0" smtClean="0"/>
                        <a:t>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$7,000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2,001-2,500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ECD5-08E2-4348-9363-0D9F6A8666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Common Application Issues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Very  competitive process. Oversights can be costly!</a:t>
            </a:r>
          </a:p>
          <a:p>
            <a:pPr eaLnBrk="1" hangingPunct="1"/>
            <a:r>
              <a:rPr lang="en-US" sz="2400" smtClean="0"/>
              <a:t>Application not submitted on time</a:t>
            </a:r>
          </a:p>
          <a:p>
            <a:pPr eaLnBrk="1" hangingPunct="1"/>
            <a:r>
              <a:rPr lang="en-US" sz="2400" smtClean="0"/>
              <a:t>Omitting application questions or incomplete answers</a:t>
            </a:r>
          </a:p>
          <a:p>
            <a:pPr eaLnBrk="1" hangingPunct="1"/>
            <a:r>
              <a:rPr lang="en-US" sz="2400" smtClean="0"/>
              <a:t>Missing required documents </a:t>
            </a:r>
          </a:p>
          <a:p>
            <a:pPr eaLnBrk="1" hangingPunct="1"/>
            <a:r>
              <a:rPr lang="en-US" sz="2400" smtClean="0"/>
              <a:t>References outdated</a:t>
            </a:r>
          </a:p>
          <a:p>
            <a:pPr eaLnBrk="1" hangingPunct="1"/>
            <a:r>
              <a:rPr lang="en-US" sz="2400" smtClean="0"/>
              <a:t>Prior and/or existing employment issues not fully explained</a:t>
            </a:r>
          </a:p>
          <a:p>
            <a:pPr eaLnBrk="1" hangingPunct="1"/>
            <a:r>
              <a:rPr lang="en-US" sz="2400" smtClean="0"/>
              <a:t>Handwritten letter and/or application</a:t>
            </a:r>
          </a:p>
          <a:p>
            <a:pPr eaLnBrk="1" hangingPunct="1"/>
            <a:r>
              <a:rPr lang="en-US" sz="2400" smtClean="0"/>
              <a:t>Failure to customize letter of application</a:t>
            </a:r>
          </a:p>
          <a:p>
            <a:pPr eaLnBrk="1" hangingPunct="1"/>
            <a:r>
              <a:rPr lang="en-US" sz="2400" smtClean="0"/>
              <a:t>Old fashioned paper – why??</a:t>
            </a:r>
          </a:p>
          <a:p>
            <a:pPr eaLnBrk="1" hangingPunct="1"/>
            <a:r>
              <a:rPr lang="en-US" sz="2400" smtClean="0"/>
              <a:t>Non-standard resume – caution on creative formats</a:t>
            </a:r>
          </a:p>
          <a:p>
            <a:pPr eaLnBrk="1" hangingPunct="1"/>
            <a:r>
              <a:rPr lang="en-US" sz="2400" smtClean="0"/>
              <a:t>Customized entry plan an advantage.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59513-981A-434C-987D-55ED9E0377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In Comparison…vs. Florida at 76</a:t>
            </a:r>
            <a:br>
              <a:rPr lang="en-US" smtClean="0"/>
            </a:br>
            <a:r>
              <a:rPr lang="en-US" sz="1800" smtClean="0"/>
              <a:t>(20.6).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2800" smtClean="0"/>
              <a:t>1. Calif: 		1,082		38.8M</a:t>
            </a:r>
          </a:p>
          <a:p>
            <a:r>
              <a:rPr lang="en-US" sz="2800" smtClean="0"/>
              <a:t>2. Texas		1,080		27 M</a:t>
            </a:r>
          </a:p>
          <a:p>
            <a:r>
              <a:rPr lang="en-US" sz="2800" smtClean="0"/>
              <a:t>3. Illinois		    905		13M</a:t>
            </a:r>
          </a:p>
          <a:p>
            <a:r>
              <a:rPr lang="en-US" sz="2800" smtClean="0"/>
              <a:t>4. New York	    715		20M</a:t>
            </a:r>
          </a:p>
          <a:p>
            <a:r>
              <a:rPr lang="en-US" sz="2800" smtClean="0"/>
              <a:t>5. Ohio		    668		11.6M</a:t>
            </a:r>
          </a:p>
          <a:p>
            <a:r>
              <a:rPr lang="en-US" sz="2800" smtClean="0"/>
              <a:t>6. New Jersey	    598		9M</a:t>
            </a:r>
          </a:p>
          <a:p>
            <a:r>
              <a:rPr lang="en-US" sz="2800" smtClean="0"/>
              <a:t>7. Michigan	    576		10M</a:t>
            </a:r>
          </a:p>
          <a:p>
            <a:r>
              <a:rPr lang="en-US" sz="2800" smtClean="0"/>
              <a:t>8. Oklahoma	    550		4M</a:t>
            </a:r>
          </a:p>
          <a:p>
            <a:r>
              <a:rPr lang="en-US" sz="2800" smtClean="0"/>
              <a:t>9. Missouri	    534		6.1M</a:t>
            </a:r>
          </a:p>
          <a:p>
            <a:r>
              <a:rPr lang="en-US" sz="2800" smtClean="0"/>
              <a:t>10. Pennsylvania    514		12.M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73674-01BA-46AC-B4FD-3859704566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Congratulations, you are on stage and in the spotlight</a:t>
            </a:r>
            <a:r>
              <a:rPr lang="en-US" dirty="0" smtClean="0"/>
              <a:t>	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How to arrive in the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    new district – </a:t>
            </a:r>
            <a:r>
              <a:rPr lang="en-US" sz="2800" u="sng" smtClean="0"/>
              <a:t>first</a:t>
            </a:r>
          </a:p>
          <a:p>
            <a:pPr eaLnBrk="1" hangingPunct="1">
              <a:buFont typeface="Arial" charset="0"/>
              <a:buNone/>
            </a:pPr>
            <a:r>
              <a:rPr lang="en-US" sz="2800" u="sng" smtClean="0"/>
              <a:t>	impressions</a:t>
            </a:r>
            <a:r>
              <a:rPr lang="en-US" sz="2800" smtClean="0"/>
              <a:t> last……</a:t>
            </a:r>
          </a:p>
          <a:p>
            <a:pPr eaLnBrk="1" hangingPunct="1"/>
            <a:r>
              <a:rPr lang="en-US" sz="2800" smtClean="0"/>
              <a:t>Entry plans  - a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	candidate advantage</a:t>
            </a:r>
          </a:p>
          <a:p>
            <a:pPr eaLnBrk="1" hangingPunct="1"/>
            <a:r>
              <a:rPr lang="en-US" sz="2800" smtClean="0"/>
              <a:t>Introduction plans –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	 a board/district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	advantage</a:t>
            </a:r>
          </a:p>
          <a:p>
            <a:pPr eaLnBrk="1" hangingPunct="1"/>
            <a:endParaRPr lang="en-US" smtClean="0"/>
          </a:p>
        </p:txBody>
      </p:sp>
      <p:pic>
        <p:nvPicPr>
          <p:cNvPr id="21508" name="Picture 4" descr="on stage in the spot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30762-5FC9-41B8-A21F-E130CE3EE1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smtClean="0"/>
              <a:t>Who/How to contact for more information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Dr. </a:t>
            </a:r>
            <a:r>
              <a:rPr lang="en-US" sz="2400" u="sng" smtClean="0">
                <a:latin typeface="Arial" charset="0"/>
                <a:cs typeface="Arial" charset="0"/>
              </a:rPr>
              <a:t>Ray Patrick</a:t>
            </a:r>
            <a:r>
              <a:rPr lang="en-US" sz="2400" smtClean="0">
                <a:latin typeface="Arial" charset="0"/>
                <a:cs typeface="Arial" charset="0"/>
              </a:rPr>
              <a:t>, MARE Executive Director, 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    (660) 747-8050 or </a:t>
            </a:r>
            <a:r>
              <a:rPr lang="en-US" sz="2400" smtClean="0">
                <a:latin typeface="Arial" charset="0"/>
                <a:cs typeface="Arial" charset="0"/>
                <a:hlinkClick r:id="rId2"/>
              </a:rPr>
              <a:t>rpatric@moare.com</a:t>
            </a:r>
            <a:endParaRPr lang="en-US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r>
              <a:rPr lang="en-US" sz="2400" smtClean="0">
                <a:latin typeface="Arial" charset="0"/>
                <a:cs typeface="Arial" charset="0"/>
              </a:rPr>
              <a:t>Dr. </a:t>
            </a:r>
            <a:r>
              <a:rPr lang="en-US" sz="2400" u="sng" smtClean="0">
                <a:latin typeface="Arial" charset="0"/>
                <a:cs typeface="Arial" charset="0"/>
              </a:rPr>
              <a:t>Michael Jinks</a:t>
            </a:r>
            <a:r>
              <a:rPr lang="en-US" sz="2400" smtClean="0">
                <a:latin typeface="Arial" charset="0"/>
                <a:cs typeface="Arial" charset="0"/>
              </a:rPr>
              <a:t>, Consultant, (660) 441-7473 or </a:t>
            </a:r>
            <a:r>
              <a:rPr lang="en-US" sz="2400" smtClean="0">
                <a:latin typeface="Arial" charset="0"/>
                <a:cs typeface="Arial" charset="0"/>
                <a:hlinkClick r:id="rId3"/>
              </a:rPr>
              <a:t>19mj46@charter.net</a:t>
            </a:r>
            <a:endParaRPr lang="en-US" sz="2400" smtClean="0">
              <a:latin typeface="Arial" charset="0"/>
              <a:cs typeface="Arial" charset="0"/>
            </a:endParaRPr>
          </a:p>
          <a:p>
            <a:endParaRPr lang="en-US" sz="2400" smtClean="0">
              <a:latin typeface="Arial" charset="0"/>
              <a:cs typeface="Arial" charset="0"/>
            </a:endParaRPr>
          </a:p>
          <a:p>
            <a:r>
              <a:rPr lang="en-US" sz="2400" smtClean="0">
                <a:latin typeface="Arial" charset="0"/>
                <a:cs typeface="Arial" charset="0"/>
              </a:rPr>
              <a:t>Dr. </a:t>
            </a:r>
            <a:r>
              <a:rPr lang="en-US" sz="2400" u="sng" smtClean="0">
                <a:latin typeface="Arial" charset="0"/>
                <a:cs typeface="Arial" charset="0"/>
              </a:rPr>
              <a:t>Paul Ricker</a:t>
            </a:r>
            <a:r>
              <a:rPr lang="en-US" sz="2400" smtClean="0">
                <a:latin typeface="Arial" charset="0"/>
                <a:cs typeface="Arial" charset="0"/>
              </a:rPr>
              <a:t>, Consultant, (573) 365-4703 or </a:t>
            </a:r>
            <a:r>
              <a:rPr lang="en-US" sz="2400" smtClean="0">
                <a:latin typeface="Arial" charset="0"/>
                <a:cs typeface="Arial" charset="0"/>
                <a:hlinkClick r:id="rId4"/>
              </a:rPr>
              <a:t>paulricker1@charter.net</a:t>
            </a:r>
            <a:endParaRPr lang="en-US" sz="2400" smtClean="0">
              <a:latin typeface="Arial" charset="0"/>
              <a:cs typeface="Arial" charset="0"/>
            </a:endParaRPr>
          </a:p>
          <a:p>
            <a:r>
              <a:rPr lang="en-US" sz="240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Dr. </a:t>
            </a:r>
            <a:r>
              <a:rPr lang="en-US" sz="2400" u="sng" smtClean="0">
                <a:latin typeface="Arial" charset="0"/>
                <a:cs typeface="Arial" charset="0"/>
              </a:rPr>
              <a:t>Craig Eaton</a:t>
            </a:r>
            <a:r>
              <a:rPr lang="en-US" sz="2400" smtClean="0">
                <a:latin typeface="Arial" charset="0"/>
                <a:cs typeface="Arial" charset="0"/>
              </a:rPr>
              <a:t>, Consultant,  (660) 492 – 0811 or </a:t>
            </a:r>
            <a:r>
              <a:rPr lang="en-US" sz="2400" smtClean="0">
                <a:latin typeface="Arial" charset="0"/>
                <a:cs typeface="Arial" charset="0"/>
                <a:hlinkClick r:id="rId5"/>
              </a:rPr>
              <a:t>craigdeaton87@gmail.com</a:t>
            </a:r>
            <a:endParaRPr lang="en-US" sz="2400" smtClean="0">
              <a:latin typeface="Arial" charset="0"/>
              <a:cs typeface="Arial" charset="0"/>
            </a:endParaRPr>
          </a:p>
          <a:p>
            <a:endParaRPr lang="en-US" sz="2400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36968-5D3A-49C9-9E56-69CC92284C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20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200400" y="5334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Questions??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0FB9F-CA2D-4867-B1FC-49531B490F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latin typeface="Georgia" pitchFamily="18" charset="0"/>
              </a:rPr>
              <a:t>In the more than 540 public school districts in Missouri between 15 and 20 percent of the Superintendencies become vacant each year.</a:t>
            </a:r>
          </a:p>
          <a:p>
            <a:r>
              <a:rPr lang="en-US" sz="2400" smtClean="0">
                <a:latin typeface="Georgia" pitchFamily="18" charset="0"/>
              </a:rPr>
              <a:t>Thus, roughly 50 to 100 School Boards are searching for a new Superintendent in any given year.  </a:t>
            </a:r>
          </a:p>
          <a:p>
            <a:r>
              <a:rPr lang="en-US" sz="2400" smtClean="0">
                <a:latin typeface="Georgia" pitchFamily="18" charset="0"/>
              </a:rPr>
              <a:t>Two critical tasks for a Board are hiring the best Superintendent possible, and retaining that leader over a long period of time. </a:t>
            </a:r>
          </a:p>
          <a:p>
            <a:r>
              <a:rPr lang="en-US" sz="2400" smtClean="0">
                <a:latin typeface="Georgia" pitchFamily="18" charset="0"/>
              </a:rPr>
              <a:t>Seasonal process: December, January,  #’s highest – impacts on employing board, applicants, and other districts.</a:t>
            </a:r>
          </a:p>
          <a:p>
            <a:pPr>
              <a:buFont typeface="Arial" charset="0"/>
              <a:buNone/>
            </a:pPr>
            <a:endParaRPr lang="en-US" sz="2400" smtClean="0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A9724-1895-4D1D-A456-2C1E1E5A9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520+ School Districts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.</a:t>
            </a:r>
          </a:p>
        </p:txBody>
      </p:sp>
      <p:pic>
        <p:nvPicPr>
          <p:cNvPr id="4" name="Picture 3" descr="MO School District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451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5820-51FB-4069-A8B1-C4682743D2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Georgia" pitchFamily="18" charset="0"/>
              </a:rPr>
              <a:t>Fewer candidates, especially in rural areas</a:t>
            </a:r>
          </a:p>
          <a:p>
            <a:r>
              <a:rPr lang="en-US" sz="2800" smtClean="0">
                <a:latin typeface="Georgia" pitchFamily="18" charset="0"/>
              </a:rPr>
              <a:t>More non-traditional candidates</a:t>
            </a:r>
          </a:p>
          <a:p>
            <a:r>
              <a:rPr lang="en-US" sz="2800" smtClean="0">
                <a:latin typeface="Georgia" pitchFamily="18" charset="0"/>
              </a:rPr>
              <a:t>More women applicants</a:t>
            </a:r>
          </a:p>
          <a:p>
            <a:r>
              <a:rPr lang="en-US" sz="2800" smtClean="0">
                <a:latin typeface="Georgia" pitchFamily="18" charset="0"/>
              </a:rPr>
              <a:t>Impact of social media, internet expanding</a:t>
            </a:r>
          </a:p>
          <a:p>
            <a:r>
              <a:rPr lang="en-US" sz="2800" smtClean="0">
                <a:latin typeface="Georgia" pitchFamily="18" charset="0"/>
              </a:rPr>
              <a:t>Less confidentiality</a:t>
            </a:r>
          </a:p>
          <a:p>
            <a:r>
              <a:rPr lang="en-US" sz="2800" smtClean="0">
                <a:latin typeface="Georgia" pitchFamily="18" charset="0"/>
              </a:rPr>
              <a:t>Compensation: up</a:t>
            </a:r>
          </a:p>
          <a:p>
            <a:r>
              <a:rPr lang="en-US" sz="2800" smtClean="0">
                <a:latin typeface="Georgia" pitchFamily="18" charset="0"/>
              </a:rPr>
              <a:t>Residency requirements: down  </a:t>
            </a:r>
          </a:p>
          <a:p>
            <a:endParaRPr lang="en-US" sz="2800" smtClean="0">
              <a:latin typeface="Georgia" pitchFamily="18" charset="0"/>
            </a:endParaRPr>
          </a:p>
          <a:p>
            <a:endParaRPr lang="en-US" sz="2800" smtClean="0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A7953-45B7-4811-A450-B359C74211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4000" smtClean="0"/>
              <a:t>Challenges for boards when  conducting own search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smtClean="0"/>
              <a:t>Time</a:t>
            </a:r>
          </a:p>
          <a:p>
            <a:r>
              <a:rPr lang="en-US" sz="2400" smtClean="0"/>
              <a:t>Managing staff and community involvement.</a:t>
            </a:r>
          </a:p>
          <a:p>
            <a:r>
              <a:rPr lang="en-US" sz="2400" smtClean="0"/>
              <a:t>Lack of external perspective.</a:t>
            </a:r>
          </a:p>
          <a:p>
            <a:r>
              <a:rPr lang="en-US" sz="2400" smtClean="0"/>
              <a:t>Limited access to key</a:t>
            </a:r>
          </a:p>
          <a:p>
            <a:pPr>
              <a:buFont typeface="Arial" charset="0"/>
              <a:buNone/>
            </a:pPr>
            <a:r>
              <a:rPr lang="en-US" sz="2400" smtClean="0"/>
              <a:t>	 reference sources.</a:t>
            </a:r>
          </a:p>
          <a:p>
            <a:r>
              <a:rPr lang="en-US" sz="2400" smtClean="0"/>
              <a:t>Lack of experience in conducting</a:t>
            </a:r>
          </a:p>
          <a:p>
            <a:pPr>
              <a:buFont typeface="Arial" charset="0"/>
              <a:buNone/>
            </a:pPr>
            <a:r>
              <a:rPr lang="en-US" sz="2400" smtClean="0"/>
              <a:t>	 detailed reference reviews.</a:t>
            </a:r>
          </a:p>
          <a:p>
            <a:r>
              <a:rPr lang="en-US" sz="2400" smtClean="0"/>
              <a:t>Perception of bias/lack of </a:t>
            </a:r>
          </a:p>
          <a:p>
            <a:pPr>
              <a:buFont typeface="Arial" charset="0"/>
              <a:buNone/>
            </a:pPr>
            <a:r>
              <a:rPr lang="en-US" sz="2400" smtClean="0"/>
              <a:t>	objectivity.</a:t>
            </a:r>
          </a:p>
        </p:txBody>
      </p:sp>
      <p:pic>
        <p:nvPicPr>
          <p:cNvPr id="8196" name="Picture 3" descr="scalestimevsmon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60663"/>
            <a:ext cx="3802063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AFCC7-A386-437E-A798-599B0868FC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smtClean="0"/>
              <a:t>Why Use MARE to conduct a Supt Search?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81600"/>
          </a:xfrm>
        </p:spPr>
        <p:txBody>
          <a:bodyPr/>
          <a:lstStyle/>
          <a:p>
            <a:r>
              <a:rPr lang="en-US" sz="2400" smtClean="0"/>
              <a:t>Since 1987, MARE has represented  rural schools in Missouri</a:t>
            </a:r>
          </a:p>
          <a:p>
            <a:r>
              <a:rPr lang="en-US" sz="2400" smtClean="0"/>
              <a:t>MARE has a proven record of experience conducting supt searches for rural schools</a:t>
            </a:r>
          </a:p>
          <a:p>
            <a:r>
              <a:rPr lang="en-US" sz="2400" smtClean="0"/>
              <a:t>The sole focus of MARE is on rural schools and communities.</a:t>
            </a:r>
          </a:p>
          <a:p>
            <a:r>
              <a:rPr lang="en-US" sz="2400" smtClean="0"/>
              <a:t>The MARE fee structure is sensitive to the budgetary issues of rural schools </a:t>
            </a:r>
          </a:p>
          <a:p>
            <a:r>
              <a:rPr lang="en-US" sz="2400" smtClean="0"/>
              <a:t>MARE consultants understand and work with  rural school leadership – </a:t>
            </a:r>
          </a:p>
          <a:p>
            <a:r>
              <a:rPr lang="en-US" sz="2400" smtClean="0"/>
              <a:t>MARE respects rural schools and communities.</a:t>
            </a:r>
          </a:p>
          <a:p>
            <a:r>
              <a:rPr lang="en-US" sz="2400" smtClean="0"/>
              <a:t>MARE offers comprehensive services for rural schools.</a:t>
            </a:r>
          </a:p>
          <a:p>
            <a:r>
              <a:rPr lang="en-US" sz="2400" smtClean="0"/>
              <a:t>MARE has a proven record of experience conducting supt searches for rural schools</a:t>
            </a:r>
          </a:p>
          <a:p>
            <a:endParaRPr lang="en-US" sz="2400" smtClean="0"/>
          </a:p>
          <a:p>
            <a:pPr>
              <a:buFont typeface="Arial" charset="0"/>
              <a:buNone/>
            </a:pPr>
            <a:endParaRPr lang="en-US" sz="2400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63DD1-8186-4689-AFE7-D2C85498FA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	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The MARE administrative search service emphasizes </a:t>
            </a:r>
            <a:r>
              <a:rPr lang="en-US" u="sng" smtClean="0"/>
              <a:t>merit based employment </a:t>
            </a:r>
            <a:r>
              <a:rPr lang="en-US" smtClean="0"/>
              <a:t>on the part of the board. The service reduces the issue of community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concerns about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	conflict of interest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and board neutrality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during the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employment process.</a:t>
            </a:r>
          </a:p>
          <a:p>
            <a:pPr eaLnBrk="1" hangingPunct="1"/>
            <a:endParaRPr lang="en-US" smtClean="0"/>
          </a:p>
        </p:txBody>
      </p:sp>
      <p:pic>
        <p:nvPicPr>
          <p:cNvPr id="10244" name="Picture 3" descr="Lightnin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869F7-1B7F-4A95-ABE8-2C5BA4C572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Recent MARE Superintendent Searches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smtClean="0"/>
              <a:t>2015-16		2014-15		     2013-14	       2012-13</a:t>
            </a:r>
          </a:p>
          <a:p>
            <a:pPr>
              <a:buFont typeface="Arial" charset="0"/>
              <a:buNone/>
            </a:pPr>
            <a:r>
              <a:rPr lang="en-US" sz="1600" smtClean="0"/>
              <a:t>+Santa Fe		+Smithton R-VI	      +Richland R-IV	         +Verona R-VII</a:t>
            </a:r>
          </a:p>
          <a:p>
            <a:pPr>
              <a:buFont typeface="Arial" charset="0"/>
              <a:buNone/>
            </a:pPr>
            <a:r>
              <a:rPr lang="en-US" sz="1600" smtClean="0"/>
              <a:t>+Clinton Co. R-3	+Pettis Co. R-V	      +Tarkio R-I	         +Prairie Home R-V</a:t>
            </a:r>
          </a:p>
          <a:p>
            <a:pPr>
              <a:buFont typeface="Arial" charset="0"/>
              <a:buNone/>
            </a:pPr>
            <a:r>
              <a:rPr lang="en-US" sz="1600" smtClean="0"/>
              <a:t>+Norborne R-8	+Gallatin R-V	      +Rock Port R-II	         +Osage Co. R-II</a:t>
            </a:r>
          </a:p>
          <a:p>
            <a:pPr>
              <a:buFont typeface="Arial" charset="0"/>
              <a:buNone/>
            </a:pPr>
            <a:r>
              <a:rPr lang="en-US" sz="1600" smtClean="0"/>
              <a:t>+Renick R-5	+Newtown Harris R-III	      +North Harrison	         +Shelby Co. R-IV</a:t>
            </a:r>
          </a:p>
          <a:p>
            <a:pPr>
              <a:buFont typeface="Arial" charset="0"/>
              <a:buNone/>
            </a:pPr>
            <a:r>
              <a:rPr lang="en-US" sz="1600" smtClean="0"/>
              <a:t>+Osage Co. R-2	+Iron Co. C-4	      +Blackwater R-II	         +Chilhowee R-IV</a:t>
            </a:r>
          </a:p>
          <a:p>
            <a:pPr>
              <a:buFont typeface="Arial" charset="0"/>
              <a:buNone/>
            </a:pPr>
            <a:r>
              <a:rPr lang="en-US" sz="1600" smtClean="0"/>
              <a:t>+Plato R-5		+Crest Ridge R-7	      +Latham R-V  </a:t>
            </a:r>
          </a:p>
          <a:p>
            <a:pPr>
              <a:buFont typeface="Arial" charset="0"/>
              <a:buNone/>
            </a:pPr>
            <a:r>
              <a:rPr lang="en-US" sz="1600" smtClean="0"/>
              <a:t>+Ralls Co. R-2	+Avilla R-13	      +Fairfax R-III</a:t>
            </a:r>
          </a:p>
          <a:p>
            <a:pPr>
              <a:buFont typeface="Arial" charset="0"/>
              <a:buNone/>
            </a:pPr>
            <a:r>
              <a:rPr lang="en-US" sz="1600" smtClean="0"/>
              <a:t>+Monroe City R-1</a:t>
            </a:r>
          </a:p>
          <a:p>
            <a:pPr>
              <a:buFont typeface="Arial" charset="0"/>
              <a:buNone/>
            </a:pPr>
            <a:r>
              <a:rPr lang="en-US" sz="1600" smtClean="0"/>
              <a:t>+Crest Ridge R-7</a:t>
            </a:r>
          </a:p>
          <a:p>
            <a:pPr>
              <a:buFont typeface="Arial" charset="0"/>
              <a:buNone/>
            </a:pPr>
            <a:r>
              <a:rPr lang="en-US" sz="1600" smtClean="0"/>
              <a:t>+Avilla R-13</a:t>
            </a:r>
          </a:p>
          <a:p>
            <a:pPr>
              <a:buFont typeface="Arial" charset="0"/>
              <a:buNone/>
            </a:pPr>
            <a:r>
              <a:rPr lang="en-US" sz="1600" smtClean="0"/>
              <a:t>+New Haven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BB46-3105-4AF1-84BF-A2322288B4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750</Words>
  <Application>Microsoft Office PowerPoint</Application>
  <PresentationFormat>On-screen Show (4:3)</PresentationFormat>
  <Paragraphs>205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Arial Narrow</vt:lpstr>
      <vt:lpstr>Georgia</vt:lpstr>
      <vt:lpstr>Symbol</vt:lpstr>
      <vt:lpstr>Office Theme</vt:lpstr>
      <vt:lpstr>Chart</vt:lpstr>
      <vt:lpstr>    Superintendent Search Process   Missouri Association of  Rural Education   </vt:lpstr>
      <vt:lpstr>In Comparison…vs. Florida at 76 (20.6).</vt:lpstr>
      <vt:lpstr>Overview</vt:lpstr>
      <vt:lpstr>520+ School Districts</vt:lpstr>
      <vt:lpstr>Trends </vt:lpstr>
      <vt:lpstr>Challenges for boards when  conducting own search</vt:lpstr>
      <vt:lpstr>Why Use MARE to conduct a Supt Search?</vt:lpstr>
      <vt:lpstr> </vt:lpstr>
      <vt:lpstr>Recent MARE Superintendent Searches </vt:lpstr>
      <vt:lpstr>Search Process in Four Segments</vt:lpstr>
      <vt:lpstr>  #1 – Recruitment  Goal: qualified, well matched pool of applicants </vt:lpstr>
      <vt:lpstr>Recruitment</vt:lpstr>
      <vt:lpstr>Slide 13</vt:lpstr>
      <vt:lpstr>Slide 14</vt:lpstr>
      <vt:lpstr> #2: Screening by Consultant  Goal:  select candidates from applicants</vt:lpstr>
      <vt:lpstr>3: Selection of finalists</vt:lpstr>
      <vt:lpstr>#4 – Follow - Up</vt:lpstr>
      <vt:lpstr>MARE Supt Search Fee Structure</vt:lpstr>
      <vt:lpstr>Common Application Issues</vt:lpstr>
      <vt:lpstr>Congratulations, you are on stage and in the spotlight </vt:lpstr>
      <vt:lpstr>Who/How to contact for more information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Behind the Curtain The Superintendent Search Process</dc:title>
  <dc:creator>Mike Jinks</dc:creator>
  <cp:lastModifiedBy>Mary Lue</cp:lastModifiedBy>
  <cp:revision>53</cp:revision>
  <dcterms:created xsi:type="dcterms:W3CDTF">2014-10-19T19:49:20Z</dcterms:created>
  <dcterms:modified xsi:type="dcterms:W3CDTF">2016-10-31T13:09:45Z</dcterms:modified>
</cp:coreProperties>
</file>